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89" r:id="rId3"/>
  </p:sldMasterIdLst>
  <p:notesMasterIdLst>
    <p:notesMasterId r:id="rId15"/>
  </p:notesMasterIdLst>
  <p:sldIdLst>
    <p:sldId id="276" r:id="rId4"/>
    <p:sldId id="282" r:id="rId5"/>
    <p:sldId id="283" r:id="rId6"/>
    <p:sldId id="280" r:id="rId7"/>
    <p:sldId id="262" r:id="rId8"/>
    <p:sldId id="264" r:id="rId9"/>
    <p:sldId id="258" r:id="rId10"/>
    <p:sldId id="278" r:id="rId11"/>
    <p:sldId id="268" r:id="rId12"/>
    <p:sldId id="260" r:id="rId13"/>
    <p:sldId id="266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216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3753" y="4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74AD5-BD09-439E-9071-E560D666FD61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88FBA-CE9A-427B-8374-2177F4030C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029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2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.kr/url?sa=i&amp;rct=j&amp;q=&amp;esrc=s&amp;frm=1&amp;source=images&amp;cd=&amp;cad=rja&amp;uact=8&amp;ved=0CAcQjRw&amp;url=http://m.hanbat.ac.kr/html/kr/diet/diet_01.html&amp;ei=x2f2VKGeOMHMmAWi-oGICA&amp;bvm=bv.87269000,d.dGY&amp;psig=AFQjCNFWyX_LUpGhamzxh6AMPTxWgILmBw&amp;ust=1425520951336551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58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230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61FD00-3F21-42CF-9EF5-8F6D81CE3AFD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217C8-C1B9-4E84-BCEB-D9195FCD889E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364803" y="547859"/>
            <a:ext cx="8406000" cy="0"/>
          </a:xfrm>
          <a:prstGeom prst="line">
            <a:avLst/>
          </a:prstGeom>
          <a:ln w="31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 descr="cosmetic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10512" y="6434137"/>
            <a:ext cx="900000" cy="13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01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 userDrawn="1"/>
        </p:nvSpPr>
        <p:spPr>
          <a:xfrm>
            <a:off x="612475" y="6071384"/>
            <a:ext cx="41405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4752975" y="6071385"/>
            <a:ext cx="219408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6947061" y="6071384"/>
            <a:ext cx="156266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43464" y="6120743"/>
            <a:ext cx="2740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2015 1</a:t>
            </a:r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학기 </a:t>
            </a:r>
            <a:r>
              <a:rPr lang="ko-KR" altLang="en-US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금형공학</a:t>
            </a:r>
            <a:endParaRPr lang="ko-KR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pic>
        <p:nvPicPr>
          <p:cNvPr id="1026" name="Picture 2" descr="http://m.hanbat.ac.kr/images/kr/common/logo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194" y="6129368"/>
            <a:ext cx="1669533" cy="4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846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직선 연결선 7"/>
          <p:cNvCxnSpPr/>
          <p:nvPr userDrawn="1"/>
        </p:nvCxnSpPr>
        <p:spPr>
          <a:xfrm>
            <a:off x="364803" y="3434686"/>
            <a:ext cx="8406000" cy="0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364803" y="3989119"/>
            <a:ext cx="1592585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364803" y="4299115"/>
            <a:ext cx="1592585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364803" y="4611730"/>
            <a:ext cx="1592585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364803" y="4923517"/>
            <a:ext cx="1592585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cosmetic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72671" y="6410326"/>
            <a:ext cx="1171292" cy="176212"/>
          </a:xfrm>
          <a:prstGeom prst="rect">
            <a:avLst/>
          </a:prstGeom>
        </p:spPr>
      </p:pic>
      <p:sp>
        <p:nvSpPr>
          <p:cNvPr id="18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12059" y="246743"/>
            <a:ext cx="8338457" cy="18514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5400" b="1" spc="-250" baseline="0">
                <a:solidFill>
                  <a:schemeClr val="accent4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/>
              <a:t>제목을 입력하세요</a:t>
            </a:r>
            <a:endParaRPr lang="en-US" altLang="ko-KR" dirty="0"/>
          </a:p>
          <a:p>
            <a:pPr lvl="0"/>
            <a:endParaRPr lang="ko-KR" altLang="en-US" dirty="0"/>
          </a:p>
        </p:txBody>
      </p: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268519" y="4005064"/>
            <a:ext cx="8418281" cy="30482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buFont typeface="Wingdings" pitchFamily="2" charset="2"/>
              <a:buNone/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부제목 2"/>
          <p:cNvSpPr txBox="1">
            <a:spLocks/>
          </p:cNvSpPr>
          <p:nvPr userDrawn="1"/>
        </p:nvSpPr>
        <p:spPr>
          <a:xfrm>
            <a:off x="264463" y="6387291"/>
            <a:ext cx="3204878" cy="456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800" spc="-20" dirty="0">
                <a:solidFill>
                  <a:prstClr val="white">
                    <a:lumMod val="50000"/>
                  </a:prstClr>
                </a:solidFill>
                <a:latin typeface="나눔고딕" pitchFamily="50" charset="-127"/>
                <a:ea typeface="나눔고딕" pitchFamily="50" charset="-127"/>
              </a:rPr>
              <a:t>이 문서는 나눔글꼴로 작성되었습니다</a:t>
            </a:r>
            <a:r>
              <a:rPr lang="en-US" altLang="ko-KR" sz="800" spc="-20" dirty="0">
                <a:solidFill>
                  <a:prstClr val="white">
                    <a:lumMod val="50000"/>
                  </a:prstClr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sz="800" u="sng" spc="-20" dirty="0">
                <a:solidFill>
                  <a:srgbClr val="4495D2"/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spc="-20" dirty="0">
              <a:solidFill>
                <a:srgbClr val="4495D2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618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61FD00-3F21-42CF-9EF5-8F6D81CE3AFD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217C8-C1B9-4E84-BCEB-D9195FCD889E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364803" y="547859"/>
            <a:ext cx="8406000" cy="0"/>
          </a:xfrm>
          <a:prstGeom prst="line">
            <a:avLst/>
          </a:prstGeom>
          <a:ln w="31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그림 8" descr="cosmetic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10512" y="6434137"/>
            <a:ext cx="900000" cy="135398"/>
          </a:xfrm>
          <a:prstGeom prst="rect">
            <a:avLst/>
          </a:prstGeom>
        </p:spPr>
      </p:pic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368300" y="571500"/>
            <a:ext cx="8394700" cy="84613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>
                <a:solidFill>
                  <a:schemeClr val="accent4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내용 개체 틀 2"/>
          <p:cNvSpPr>
            <a:spLocks noGrp="1"/>
          </p:cNvSpPr>
          <p:nvPr>
            <p:ph idx="1" hasCustomPrompt="1"/>
          </p:nvPr>
        </p:nvSpPr>
        <p:spPr>
          <a:xfrm>
            <a:off x="368300" y="1574801"/>
            <a:ext cx="1905000" cy="3174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200" b="1">
                <a:solidFill>
                  <a:srgbClr val="3D3C3E"/>
                </a:solidFill>
              </a:defRPr>
            </a:lvl1pPr>
            <a:lvl2pPr>
              <a:buFontTx/>
              <a:buNone/>
              <a:defRPr sz="1200"/>
            </a:lvl2pPr>
            <a:lvl3pPr>
              <a:buFontTx/>
              <a:buNone/>
              <a:defRPr sz="1200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/>
            <a:r>
              <a:rPr lang="ko-KR" altLang="en-US"/>
              <a:t>내용제목</a:t>
            </a:r>
          </a:p>
        </p:txBody>
      </p:sp>
      <p:sp>
        <p:nvSpPr>
          <p:cNvPr id="15" name="내용 개체 틀 2"/>
          <p:cNvSpPr>
            <a:spLocks noGrp="1"/>
          </p:cNvSpPr>
          <p:nvPr>
            <p:ph idx="13" hasCustomPrompt="1"/>
          </p:nvPr>
        </p:nvSpPr>
        <p:spPr>
          <a:xfrm>
            <a:off x="2336800" y="1574801"/>
            <a:ext cx="6426200" cy="3301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3D3C3E"/>
                </a:solidFill>
                <a:latin typeface="나눔고딕" pitchFamily="50" charset="-127"/>
                <a:ea typeface="나눔고딕" pitchFamily="50" charset="-127"/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/>
              <a:t>내용을 입력하십시오</a:t>
            </a:r>
            <a:r>
              <a:rPr lang="en-US" altLang="ko-KR"/>
              <a:t>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4187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61FD00-3F21-42CF-9EF5-8F6D81CE3AFD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217C8-C1B9-4E84-BCEB-D9195FCD889E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72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9B83-FAB9-49F4-8E3B-0F0D1648A13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63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DD83-9408-4859-A313-F3F611CAD20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126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2E9-9559-41CF-B9DD-73BD9A57F8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7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34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445-5BBE-4265-98D6-DBAC70EBA2C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731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45F5-30E4-4035-9817-9813DAFD5E5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78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7823-164D-413D-AA13-7DAA6421AB1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9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A312-7413-4B89-8B4E-19ABA0F39EF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40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FF32-08C1-4382-ABFA-66E0BA0E77D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30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058F-4E29-4F2C-9FDD-CED8F9321E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8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95BC-DA85-41F7-A055-C17D3F1A024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95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5AD-D464-4087-BFB9-79493E16756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81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9B83-FAB9-49F4-8E3B-0F0D1648A13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3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DD83-9408-4859-A313-F3F611CAD20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7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802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82E9-9559-41CF-B9DD-73BD9A57F8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3680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445-5BBE-4265-98D6-DBAC70EBA2C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68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45F5-30E4-4035-9817-9813DAFD5E5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8748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7823-164D-413D-AA13-7DAA6421AB1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065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A312-7413-4B89-8B4E-19ABA0F39EF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369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FF32-08C1-4382-ABFA-66E0BA0E77D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4740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058F-4E29-4F2C-9FDD-CED8F9321E4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44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95BC-DA85-41F7-A055-C17D3F1A024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616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5AD-D464-4087-BFB9-79493E16756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1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48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7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4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33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45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922F95-1D3E-44DD-A30F-DEBBE789C2CF}" type="datetimeFigureOut">
              <a:rPr lang="ko-KR" altLang="en-US">
                <a:solidFill>
                  <a:prstClr val="black"/>
                </a:solidFill>
              </a:rPr>
              <a:pPr/>
              <a:t>2025-03-10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792AD-7DF3-41F2-AEB8-4AAB63123990}" type="slidenum">
              <a:rPr lang="ko-KR" altLang="en-US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://www.google.co.kr/url?sa=i&amp;rct=j&amp;q=&amp;esrc=s&amp;frm=1&amp;source=images&amp;cd=&amp;cad=rja&amp;uact=8&amp;ved=0CAcQjRw&amp;url=http://m.hanbat.ac.kr/html/kr/diet/diet_01.html&amp;ei=x2f2VKGeOMHMmAWi-oGICA&amp;bvm=bv.87269000,d.dGY&amp;psig=AFQjCNFWyX_LUpGhamzxh6AMPTxWgILmBw&amp;ust=142552095133655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612475" y="6071384"/>
            <a:ext cx="41405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4752975" y="6071385"/>
            <a:ext cx="219408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6947061" y="6071384"/>
            <a:ext cx="156266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1" name="Picture 2" descr="http://m.hanbat.ac.kr/images/kr/common/logo.png">
            <a:hlinkClick r:id="rId18"/>
          </p:cNvPr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194" y="6129368"/>
            <a:ext cx="1669533" cy="4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 userDrawn="1"/>
        </p:nvSpPr>
        <p:spPr>
          <a:xfrm>
            <a:off x="543463" y="884033"/>
            <a:ext cx="796626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543465" y="644019"/>
            <a:ext cx="150962" cy="2557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543465" y="307583"/>
            <a:ext cx="150963" cy="281123"/>
          </a:xfrm>
          <a:prstGeom prst="rect">
            <a:avLst/>
          </a:prstGeom>
          <a:solidFill>
            <a:srgbClr val="063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47E87-AF6B-4140-B7AC-89F3CC24579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87706" y="697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47E87-AF6B-4140-B7AC-89F3CC24579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2025-03-10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87706" y="697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BF63-4165-43CE-98B0-291B23E2C38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8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frm=1&amp;source=images&amp;cd=&amp;cad=rja&amp;uact=8&amp;ved=0CAcQjRw&amp;url=http://m.hanbat.ac.kr/html/kr/diet/diet_01.html&amp;ei=x2f2VKGeOMHMmAWi-oGICA&amp;bvm=bv.87269000,d.dGY&amp;psig=AFQjCNFWyX_LUpGhamzxh6AMPTxWgILmBw&amp;ust=142552095133655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.kr/url?sa=i&amp;rct=j&amp;q=&amp;esrc=s&amp;frm=1&amp;source=images&amp;cd=&amp;cad=rja&amp;uact=8&amp;ved=0CAcQjRw&amp;url=http://m.hanbat.ac.kr/html/kr/diet/diet_01.html&amp;ei=x2f2VKGeOMHMmAWi-oGICA&amp;bvm=bv.87269000,d.dGY&amp;psig=AFQjCNFWyX_LUpGhamzxh6AMPTxWgILmBw&amp;ust=142552095133655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612475" y="6071384"/>
            <a:ext cx="41405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752975" y="6071385"/>
            <a:ext cx="219408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947061" y="6071384"/>
            <a:ext cx="156266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6219635" y="1078302"/>
            <a:ext cx="0" cy="499308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 descr="http://m.hanbat.ac.kr/images/kr/common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194" y="6129368"/>
            <a:ext cx="1669533" cy="4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E:\Printing\광섭 자료\공구마모사진\500회가공후사진(depth20어둡게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763" y="3090516"/>
            <a:ext cx="2282674" cy="281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612475" y="1078302"/>
            <a:ext cx="5607160" cy="21824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>
                <a:solidFill>
                  <a:schemeClr val="bg1"/>
                </a:solidFill>
              </a:rPr>
              <a:t>기계공작 실험실습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6219645" y="1078302"/>
            <a:ext cx="2290082" cy="2182499"/>
          </a:xfrm>
          <a:prstGeom prst="rect">
            <a:avLst/>
          </a:prstGeom>
          <a:solidFill>
            <a:srgbClr val="0845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r>
              <a:rPr lang="en-US" altLang="ko-KR" baseline="30000" dirty="0"/>
              <a:t>st</a:t>
            </a:r>
            <a:r>
              <a:rPr lang="en-US" altLang="ko-KR" dirty="0"/>
              <a:t> Week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2475" y="3480146"/>
            <a:ext cx="56675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lang="en-US" altLang="ko-K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Hongseok</a:t>
            </a:r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Youn</a:t>
            </a:r>
            <a:endParaRPr lang="en-US" altLang="ko-K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Engineering</a:t>
            </a:r>
          </a:p>
          <a:p>
            <a:pPr algn="ctr">
              <a:lnSpc>
                <a:spcPct val="150000"/>
              </a:lnSpc>
            </a:pP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Hanbat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>
              <a:lnSpc>
                <a:spcPct val="150000"/>
              </a:lnSpc>
            </a:pPr>
            <a:r>
              <a:rPr lang="en-US" altLang="ko-KR" sz="1600" dirty="0"/>
              <a:t>Tel)</a:t>
            </a:r>
            <a:r>
              <a:rPr lang="en-US" altLang="ko-KR" sz="1600" baseline="0" dirty="0"/>
              <a:t> 042-821-1079</a:t>
            </a:r>
          </a:p>
          <a:p>
            <a:pPr algn="ctr">
              <a:lnSpc>
                <a:spcPct val="150000"/>
              </a:lnSpc>
            </a:pPr>
            <a:r>
              <a:rPr lang="en-US" altLang="ko-KR" sz="1600" baseline="0" dirty="0"/>
              <a:t>E-mail : hsyoun@hanbat.ac.kr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207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121" y="980728"/>
            <a:ext cx="3730738" cy="503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prstClr val="black"/>
                </a:solidFill>
              </a:rPr>
              <a:t>안전수칙 사례</a:t>
            </a:r>
          </a:p>
        </p:txBody>
      </p:sp>
    </p:spTree>
    <p:extLst>
      <p:ext uri="{BB962C8B-B14F-4D97-AF65-F5344CB8AC3E}">
        <p14:creationId xmlns:p14="http://schemas.microsoft.com/office/powerpoint/2010/main" val="2948859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68760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반드시 작업복은 단정히 입고 실습한다</a:t>
            </a:r>
            <a:r>
              <a:rPr lang="en-US" altLang="ko-KR" b="1" dirty="0">
                <a:solidFill>
                  <a:srgbClr val="FF0000"/>
                </a:solidFill>
              </a:rPr>
              <a:t>. </a:t>
            </a:r>
            <a:r>
              <a:rPr lang="ko-KR" altLang="en-US" b="1" dirty="0">
                <a:solidFill>
                  <a:srgbClr val="FF0000"/>
                </a:solidFill>
              </a:rPr>
              <a:t>슬리퍼</a:t>
            </a:r>
            <a:r>
              <a:rPr lang="en-US" altLang="ko-KR" b="1" dirty="0">
                <a:solidFill>
                  <a:srgbClr val="FF0000"/>
                </a:solidFill>
              </a:rPr>
              <a:t>(X), </a:t>
            </a:r>
            <a:r>
              <a:rPr lang="ko-KR" altLang="en-US" b="1" dirty="0">
                <a:solidFill>
                  <a:srgbClr val="FF0000"/>
                </a:solidFill>
              </a:rPr>
              <a:t>여학생 머리를 단정히</a:t>
            </a:r>
            <a:endParaRPr lang="en-US" altLang="ko-KR" b="1" dirty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작업 중에 장갑을 끼지 않는다</a:t>
            </a:r>
            <a:r>
              <a:rPr lang="en-US" altLang="ko-KR" b="1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실내에서는 뛰거나 장난치지 않는다</a:t>
            </a:r>
            <a:r>
              <a:rPr lang="en-US" altLang="ko-KR" b="1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척 핸들이나 </a:t>
            </a:r>
            <a:r>
              <a:rPr lang="ko-KR" altLang="en-US" b="1" dirty="0" err="1">
                <a:solidFill>
                  <a:srgbClr val="FF0000"/>
                </a:solidFill>
              </a:rPr>
              <a:t>공구대</a:t>
            </a:r>
            <a:r>
              <a:rPr lang="ko-KR" altLang="en-US" b="1" dirty="0">
                <a:solidFill>
                  <a:srgbClr val="FF0000"/>
                </a:solidFill>
              </a:rPr>
              <a:t> 핸들은 반드시 척에서 분리한다</a:t>
            </a:r>
            <a:r>
              <a:rPr lang="en-US" altLang="ko-KR" b="1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긴급한 경우 브레이크 페달</a:t>
            </a:r>
            <a:r>
              <a:rPr lang="en-US" altLang="ko-KR" b="1" dirty="0">
                <a:solidFill>
                  <a:srgbClr val="FF0000"/>
                </a:solidFill>
              </a:rPr>
              <a:t>/</a:t>
            </a:r>
            <a:r>
              <a:rPr lang="ko-KR" altLang="en-US" b="1" dirty="0">
                <a:solidFill>
                  <a:srgbClr val="FF0000"/>
                </a:solidFill>
              </a:rPr>
              <a:t>정지 스위치를 누를 수 있게 위치를 미리 확인한다</a:t>
            </a:r>
            <a:r>
              <a:rPr lang="en-US" altLang="ko-KR" b="1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b="1" dirty="0">
                <a:solidFill>
                  <a:srgbClr val="FF0000"/>
                </a:solidFill>
              </a:rPr>
              <a:t>위급한 사태가 발생하면 즉시 기계를 정지시키고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지도교사에게 보고한다</a:t>
            </a:r>
            <a:endParaRPr lang="en-US" altLang="ko-KR" b="1" dirty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지도교사의 통제에 따라 실습을 시작하고 끝낸다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고속 절삭 시 칩이 튈 경우에 보안경을 착용한다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유동성 칩이 공작물에 잠긴 경우 손으로 제거하지 않는다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바이트 설치는 기계를 정지시킨 다음 설치한다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기계의 스위치를 넣은 상태로 자리를 비우지 않는다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회전 중 줄 작업이나 연마지로 연마할 때 손이 다치지 않도록 주의 한다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재료나 공구는 위험하게 세우지 말고 안전한 곳에 보관한다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지도교사의 허락 없이 기계를 분해하지 않는다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각종 공구는 정해진 장소에 정리 정돈한다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prstClr val="black"/>
                </a:solidFill>
              </a:rPr>
              <a:t>안전수칙</a:t>
            </a:r>
          </a:p>
        </p:txBody>
      </p:sp>
    </p:spTree>
    <p:extLst>
      <p:ext uri="{BB962C8B-B14F-4D97-AF65-F5344CB8AC3E}">
        <p14:creationId xmlns:p14="http://schemas.microsoft.com/office/powerpoint/2010/main" val="122920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강의일정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0314233D-7E08-44E0-BC4E-84E76CB8C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97931"/>
              </p:ext>
            </p:extLst>
          </p:nvPr>
        </p:nvGraphicFramePr>
        <p:xfrm>
          <a:off x="179512" y="1844824"/>
          <a:ext cx="8784976" cy="360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4576">
                  <a:extLst>
                    <a:ext uri="{9D8B030D-6E8A-4147-A177-3AD203B41FA5}">
                      <a16:colId xmlns:a16="http://schemas.microsoft.com/office/drawing/2014/main" val="240482986"/>
                    </a:ext>
                  </a:extLst>
                </a:gridCol>
                <a:gridCol w="756355">
                  <a:extLst>
                    <a:ext uri="{9D8B030D-6E8A-4147-A177-3AD203B41FA5}">
                      <a16:colId xmlns:a16="http://schemas.microsoft.com/office/drawing/2014/main" val="1986651068"/>
                    </a:ext>
                  </a:extLst>
                </a:gridCol>
                <a:gridCol w="443728">
                  <a:extLst>
                    <a:ext uri="{9D8B030D-6E8A-4147-A177-3AD203B41FA5}">
                      <a16:colId xmlns:a16="http://schemas.microsoft.com/office/drawing/2014/main" val="693783320"/>
                    </a:ext>
                  </a:extLst>
                </a:gridCol>
                <a:gridCol w="403631">
                  <a:extLst>
                    <a:ext uri="{9D8B030D-6E8A-4147-A177-3AD203B41FA5}">
                      <a16:colId xmlns:a16="http://schemas.microsoft.com/office/drawing/2014/main" val="1008071086"/>
                    </a:ext>
                  </a:extLst>
                </a:gridCol>
                <a:gridCol w="537073">
                  <a:extLst>
                    <a:ext uri="{9D8B030D-6E8A-4147-A177-3AD203B41FA5}">
                      <a16:colId xmlns:a16="http://schemas.microsoft.com/office/drawing/2014/main" val="4169950973"/>
                    </a:ext>
                  </a:extLst>
                </a:gridCol>
                <a:gridCol w="2185565">
                  <a:extLst>
                    <a:ext uri="{9D8B030D-6E8A-4147-A177-3AD203B41FA5}">
                      <a16:colId xmlns:a16="http://schemas.microsoft.com/office/drawing/2014/main" val="1658133397"/>
                    </a:ext>
                  </a:extLst>
                </a:gridCol>
                <a:gridCol w="998389">
                  <a:extLst>
                    <a:ext uri="{9D8B030D-6E8A-4147-A177-3AD203B41FA5}">
                      <a16:colId xmlns:a16="http://schemas.microsoft.com/office/drawing/2014/main" val="1683141423"/>
                    </a:ext>
                  </a:extLst>
                </a:gridCol>
                <a:gridCol w="1035904">
                  <a:extLst>
                    <a:ext uri="{9D8B030D-6E8A-4147-A177-3AD203B41FA5}">
                      <a16:colId xmlns:a16="http://schemas.microsoft.com/office/drawing/2014/main" val="3632321879"/>
                    </a:ext>
                  </a:extLst>
                </a:gridCol>
                <a:gridCol w="1354178">
                  <a:extLst>
                    <a:ext uri="{9D8B030D-6E8A-4147-A177-3AD203B41FA5}">
                      <a16:colId xmlns:a16="http://schemas.microsoft.com/office/drawing/2014/main" val="1140903319"/>
                    </a:ext>
                  </a:extLst>
                </a:gridCol>
                <a:gridCol w="525577">
                  <a:extLst>
                    <a:ext uri="{9D8B030D-6E8A-4147-A177-3AD203B41FA5}">
                      <a16:colId xmlns:a16="http://schemas.microsoft.com/office/drawing/2014/main" val="4143911796"/>
                    </a:ext>
                  </a:extLst>
                </a:gridCol>
              </a:tblGrid>
              <a:tr h="225025">
                <a:tc>
                  <a:txBody>
                    <a:bodyPr/>
                    <a:lstStyle/>
                    <a:p>
                      <a:pPr algn="ctr" fontAlgn="ctr"/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일자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요일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반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주차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내용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담당 교수님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조교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장소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</a:rPr>
                        <a:t>비고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37936893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2024-03-05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01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오리엔테이션 </a:t>
                      </a:r>
                      <a:r>
                        <a:rPr lang="en-US" altLang="ko-KR" sz="900" u="none" strike="noStrike" dirty="0">
                          <a:effectLst/>
                        </a:rPr>
                        <a:t>&amp; </a:t>
                      </a:r>
                      <a:r>
                        <a:rPr lang="ko-KR" altLang="en-US" sz="900" u="none" strike="noStrike" dirty="0">
                          <a:effectLst/>
                        </a:rPr>
                        <a:t>안전수칙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</a:rPr>
                        <a:t>윤홍석</a:t>
                      </a:r>
                      <a:r>
                        <a:rPr lang="ko-KR" altLang="en-US" sz="900" u="none" strike="noStrike" dirty="0">
                          <a:effectLst/>
                        </a:rPr>
                        <a:t>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N7-607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283228844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2024-03-12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02</a:t>
                      </a:r>
                      <a:r>
                        <a:rPr lang="ko-KR" altLang="en-US" sz="900" u="none" strike="noStrike">
                          <a:effectLst/>
                        </a:rPr>
                        <a:t>주차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미니 바이스 실제 치수 측정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노진성 교수님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</a:rPr>
                        <a:t>성채은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675814150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2024-03-19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03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3D </a:t>
                      </a:r>
                      <a:r>
                        <a:rPr lang="ko-KR" altLang="en-US" sz="900" u="none" strike="noStrike" dirty="0">
                          <a:effectLst/>
                        </a:rPr>
                        <a:t>모델링 기초 </a:t>
                      </a:r>
                      <a:r>
                        <a:rPr lang="en-US" altLang="ko-KR" sz="900" u="none" strike="noStrike" dirty="0">
                          <a:effectLst/>
                        </a:rPr>
                        <a:t>(Solid-edge)</a:t>
                      </a: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</a:rPr>
                        <a:t>정길언</a:t>
                      </a:r>
                      <a:r>
                        <a:rPr lang="ko-KR" altLang="en-US" sz="900" u="none" strike="noStrike" dirty="0">
                          <a:effectLst/>
                        </a:rPr>
                        <a:t>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N8-401 </a:t>
                      </a:r>
                      <a:r>
                        <a:rPr lang="ko-KR" altLang="en-US" sz="900" u="none" strike="noStrike">
                          <a:effectLst/>
                        </a:rPr>
                        <a:t>컴퓨터실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68968223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2024-03-26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04</a:t>
                      </a:r>
                      <a:r>
                        <a:rPr lang="ko-KR" altLang="en-US" sz="900" u="none" strike="noStrike">
                          <a:effectLst/>
                        </a:rPr>
                        <a:t>주차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미니바이스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3D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모델링 실습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(Solid-edge)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</a:rPr>
                        <a:t>윤홍석</a:t>
                      </a:r>
                      <a:r>
                        <a:rPr lang="ko-KR" altLang="en-US" sz="900" u="none" strike="noStrike" dirty="0">
                          <a:effectLst/>
                        </a:rPr>
                        <a:t>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임현우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N8-401 </a:t>
                      </a:r>
                      <a:r>
                        <a:rPr lang="ko-KR" altLang="en-US" sz="900" u="none" strike="noStrike">
                          <a:effectLst/>
                        </a:rPr>
                        <a:t>컴퓨터실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740994115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2024-04-02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05</a:t>
                      </a:r>
                      <a:r>
                        <a:rPr lang="ko-KR" altLang="en-US" sz="900" u="none" strike="noStrike">
                          <a:effectLst/>
                        </a:rPr>
                        <a:t>주차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3D </a:t>
                      </a:r>
                      <a:r>
                        <a:rPr lang="ko-KR" altLang="en-US" sz="900" u="none" strike="noStrike" dirty="0">
                          <a:effectLst/>
                        </a:rPr>
                        <a:t>프린팅 이론 수업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</a:rPr>
                        <a:t>하지환</a:t>
                      </a:r>
                      <a:r>
                        <a:rPr lang="ko-KR" altLang="en-US" sz="900" u="none" strike="noStrike" dirty="0">
                          <a:effectLst/>
                        </a:rPr>
                        <a:t>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N8-401 </a:t>
                      </a:r>
                      <a:r>
                        <a:rPr lang="ko-KR" altLang="en-US" sz="900" u="none" strike="noStrike">
                          <a:effectLst/>
                        </a:rPr>
                        <a:t>컴퓨터실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043843520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2024-04-09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06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3D </a:t>
                      </a:r>
                      <a:r>
                        <a:rPr lang="ko-KR" altLang="en-US" sz="900" u="none" strike="noStrike" dirty="0">
                          <a:effectLst/>
                        </a:rPr>
                        <a:t>프린팅 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(1) - </a:t>
                      </a:r>
                      <a:r>
                        <a:rPr lang="ko-KR" altLang="en-US" sz="900" u="none" strike="noStrike" dirty="0">
                          <a:effectLst/>
                        </a:rPr>
                        <a:t>모델링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김재중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매이커스페이스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499933705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2024-04-16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07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3D </a:t>
                      </a:r>
                      <a:r>
                        <a:rPr lang="ko-KR" altLang="en-US" sz="900" u="none" strike="noStrike" dirty="0">
                          <a:effectLst/>
                        </a:rPr>
                        <a:t>프린팅 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(2) - </a:t>
                      </a:r>
                      <a:r>
                        <a:rPr lang="ko-KR" altLang="en-US" sz="900" u="none" strike="noStrike" dirty="0">
                          <a:effectLst/>
                        </a:rPr>
                        <a:t>출력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김재중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매이커스페이스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246945287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2024-04-23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08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중간고사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보고서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598128036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2024-04-30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09</a:t>
                      </a:r>
                      <a:r>
                        <a:rPr lang="ko-KR" altLang="en-US" sz="900" u="none" strike="noStrike">
                          <a:effectLst/>
                        </a:rPr>
                        <a:t>주차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err="1">
                          <a:effectLst/>
                        </a:rPr>
                        <a:t>나노박막성형</a:t>
                      </a:r>
                      <a:endParaRPr lang="ko-KR" altLang="en-US" sz="900" u="none" strike="noStrike" dirty="0">
                        <a:effectLst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effectLst/>
                        </a:rPr>
                        <a:t>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윤홍석</a:t>
                      </a:r>
                      <a:r>
                        <a:rPr lang="ko-KR" altLang="en-US" sz="900" u="none" strike="noStrike" dirty="0">
                          <a:effectLst/>
                        </a:rPr>
                        <a:t>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17889507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2024-05-07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10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기계가공실습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(1)</a:t>
                      </a: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 이상우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997708874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2024-05-14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11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기계가공실습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(2)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 이상우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478155678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2024-05-21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12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기계가공실습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(3)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 이상우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749715641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2024-05-28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13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기계가공실습 </a:t>
                      </a:r>
                      <a:r>
                        <a:rPr lang="en-US" altLang="ko-KR" sz="900" u="none" strike="noStrike" dirty="0">
                          <a:effectLst/>
                        </a:rPr>
                        <a:t>(4)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 이상우 조교님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154206149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2024-06-04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14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CNC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밀링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 이호철 교수님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N7-101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4092396883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화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02</a:t>
                      </a:r>
                      <a:r>
                        <a:rPr lang="ko-KR" altLang="en-US" sz="900" u="none" strike="noStrike" dirty="0">
                          <a:effectLst/>
                        </a:rPr>
                        <a:t>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15</a:t>
                      </a:r>
                      <a:r>
                        <a:rPr lang="ko-KR" altLang="en-US" sz="900" u="none" strike="noStrike" dirty="0">
                          <a:effectLst/>
                        </a:rPr>
                        <a:t>주차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기말고사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보고서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245" marR="3245" marT="3245" marB="0" anchor="ctr"/>
                </a:tc>
                <a:extLst>
                  <a:ext uri="{0D108BD9-81ED-4DB2-BD59-A6C34878D82A}">
                    <a16:rowId xmlns:a16="http://schemas.microsoft.com/office/drawing/2014/main" val="3264244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32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>
            <a:extLst>
              <a:ext uri="{FF2B5EF4-FFF2-40B4-BE49-F238E27FC236}">
                <a16:creationId xmlns:a16="http://schemas.microsoft.com/office/drawing/2014/main" id="{3C5D1EE9-69B1-434B-8507-292FA7DCD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702848"/>
            <a:ext cx="3558674" cy="2789441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AA5EE978-0ABD-4502-A952-38E665E08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3" y="1328192"/>
            <a:ext cx="5415452" cy="2388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25B512-5611-47E0-A368-48F4BC4BFD13}"/>
              </a:ext>
            </a:extLst>
          </p:cNvPr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미니 </a:t>
            </a:r>
            <a:r>
              <a:rPr lang="ko-KR" altLang="en-US" sz="2400" b="1" dirty="0" err="1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바이스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F2C5F456-36B7-412D-A5E3-4A954E5CFF8F}"/>
              </a:ext>
            </a:extLst>
          </p:cNvPr>
          <p:cNvCxnSpPr/>
          <p:nvPr/>
        </p:nvCxnSpPr>
        <p:spPr>
          <a:xfrm flipH="1">
            <a:off x="3874209" y="1340768"/>
            <a:ext cx="720080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C698BB-E63D-4F1A-B155-0AF047C61E13}"/>
              </a:ext>
            </a:extLst>
          </p:cNvPr>
          <p:cNvSpPr txBox="1"/>
          <p:nvPr/>
        </p:nvSpPr>
        <p:spPr>
          <a:xfrm>
            <a:off x="4429927" y="10085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3D Printing</a:t>
            </a:r>
            <a:endParaRPr lang="ko-KR" altLang="en-US" dirty="0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B51ED6E-A916-4CDB-B8B0-81A38448EFDA}"/>
              </a:ext>
            </a:extLst>
          </p:cNvPr>
          <p:cNvCxnSpPr/>
          <p:nvPr/>
        </p:nvCxnSpPr>
        <p:spPr>
          <a:xfrm flipH="1">
            <a:off x="5652120" y="3861048"/>
            <a:ext cx="720080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6C2908C-52F6-47D5-8472-6B0530DDF2FE}"/>
              </a:ext>
            </a:extLst>
          </p:cNvPr>
          <p:cNvSpPr txBox="1"/>
          <p:nvPr/>
        </p:nvSpPr>
        <p:spPr>
          <a:xfrm>
            <a:off x="6372200" y="360481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3D Modeling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4603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Rot="1" noChangeArrowheads="1"/>
          </p:cNvSpPr>
          <p:nvPr/>
        </p:nvSpPr>
        <p:spPr>
          <a:xfrm>
            <a:off x="683568" y="1122726"/>
            <a:ext cx="8352928" cy="4498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ko-KR" altLang="en-US" sz="2000" b="1" dirty="0">
                <a:solidFill>
                  <a:prstClr val="black"/>
                </a:solidFill>
              </a:rPr>
              <a:t>기계공작 </a:t>
            </a:r>
            <a:r>
              <a:rPr lang="en-US" altLang="ko-KR" sz="2000" b="1" dirty="0">
                <a:solidFill>
                  <a:prstClr val="black"/>
                </a:solidFill>
              </a:rPr>
              <a:t>(</a:t>
            </a:r>
            <a:r>
              <a:rPr lang="en-US" altLang="ko-KR" sz="2000" dirty="0">
                <a:solidFill>
                  <a:prstClr val="black"/>
                </a:solidFill>
              </a:rPr>
              <a:t>workshop practice, </a:t>
            </a:r>
            <a:r>
              <a:rPr lang="ko-KR" altLang="en-US" sz="2000" dirty="0">
                <a:solidFill>
                  <a:prstClr val="black"/>
                </a:solidFill>
              </a:rPr>
              <a:t>機械工作</a:t>
            </a:r>
            <a:r>
              <a:rPr lang="en-US" altLang="ko-KR" sz="2000" dirty="0">
                <a:solidFill>
                  <a:prstClr val="black"/>
                </a:solidFill>
              </a:rPr>
              <a:t>)</a:t>
            </a:r>
          </a:p>
          <a:p>
            <a:pPr latinLnBrk="0"/>
            <a:endParaRPr lang="en-US" altLang="ko-KR" sz="2000" dirty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000" dirty="0">
                <a:solidFill>
                  <a:prstClr val="black"/>
                </a:solidFill>
              </a:rPr>
              <a:t>기계를 구성하는 여러 재료가 가지고 있는 성질을 이용해 그것에 열을 가하거나 기계적인</a:t>
            </a:r>
            <a:r>
              <a:rPr lang="en-US" altLang="ko-KR" sz="2000" dirty="0">
                <a:solidFill>
                  <a:prstClr val="black"/>
                </a:solidFill>
              </a:rPr>
              <a:t> </a:t>
            </a:r>
            <a:r>
              <a:rPr lang="ko-KR" altLang="en-US" sz="2000" dirty="0">
                <a:solidFill>
                  <a:prstClr val="black"/>
                </a:solidFill>
              </a:rPr>
              <a:t>힘을 가하여 모양을 바꾸거나 기계적 성질을 바꾸어 </a:t>
            </a:r>
            <a:r>
              <a:rPr lang="ko-KR" altLang="en-US" sz="2000" dirty="0">
                <a:solidFill>
                  <a:srgbClr val="4F81BD"/>
                </a:solidFill>
              </a:rPr>
              <a:t>원하는 형상</a:t>
            </a:r>
            <a:r>
              <a:rPr lang="en-US" altLang="ko-KR" sz="2000" dirty="0">
                <a:solidFill>
                  <a:srgbClr val="4F81BD"/>
                </a:solidFill>
              </a:rPr>
              <a:t>, </a:t>
            </a:r>
            <a:r>
              <a:rPr lang="ko-KR" altLang="en-US" sz="2000" dirty="0">
                <a:solidFill>
                  <a:srgbClr val="4F81BD"/>
                </a:solidFill>
              </a:rPr>
              <a:t>치수로 가공하는 일</a:t>
            </a:r>
            <a:endParaRPr lang="en-US" altLang="ko-KR" sz="2000" dirty="0">
              <a:solidFill>
                <a:srgbClr val="4F81BD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2000" dirty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solidFill>
                  <a:prstClr val="black"/>
                </a:solidFill>
              </a:rPr>
              <a:t>Ex) Materials</a:t>
            </a:r>
            <a:r>
              <a:rPr lang="ko-KR" altLang="en-US" sz="2000" dirty="0">
                <a:solidFill>
                  <a:prstClr val="black"/>
                </a:solidFill>
              </a:rPr>
              <a:t> </a:t>
            </a:r>
            <a:r>
              <a:rPr lang="en-US" altLang="ko-KR" sz="2000" dirty="0">
                <a:solidFill>
                  <a:prstClr val="black"/>
                </a:solidFill>
              </a:rPr>
              <a:t>: </a:t>
            </a:r>
            <a:r>
              <a:rPr lang="en-US" altLang="ko-KR" sz="2000" u="sng" dirty="0">
                <a:solidFill>
                  <a:prstClr val="black"/>
                </a:solidFill>
              </a:rPr>
              <a:t>Metal</a:t>
            </a:r>
            <a:r>
              <a:rPr lang="en-US" altLang="ko-KR" sz="2000" dirty="0">
                <a:solidFill>
                  <a:prstClr val="black"/>
                </a:solidFill>
              </a:rPr>
              <a:t>, Ceramic, Polymer, Composite etc.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solidFill>
                  <a:prstClr val="black"/>
                </a:solidFill>
              </a:rPr>
              <a:t>Ex) </a:t>
            </a:r>
            <a:r>
              <a:rPr lang="ko-KR" altLang="en-US" sz="2000" dirty="0">
                <a:solidFill>
                  <a:prstClr val="black"/>
                </a:solidFill>
              </a:rPr>
              <a:t>가공 </a:t>
            </a:r>
            <a:r>
              <a:rPr lang="en-US" altLang="ko-KR" sz="2000" dirty="0">
                <a:solidFill>
                  <a:prstClr val="black"/>
                </a:solidFill>
              </a:rPr>
              <a:t>: </a:t>
            </a:r>
            <a:r>
              <a:rPr lang="en-US" altLang="ko-KR" sz="2000" u="sng" dirty="0">
                <a:solidFill>
                  <a:prstClr val="black"/>
                </a:solidFill>
              </a:rPr>
              <a:t>Machining(</a:t>
            </a:r>
            <a:r>
              <a:rPr lang="ko-KR" altLang="en-US" sz="2000" u="sng" dirty="0">
                <a:solidFill>
                  <a:prstClr val="black"/>
                </a:solidFill>
              </a:rPr>
              <a:t>절삭</a:t>
            </a:r>
            <a:r>
              <a:rPr lang="en-US" altLang="ko-KR" sz="2000" u="sng" dirty="0">
                <a:solidFill>
                  <a:prstClr val="black"/>
                </a:solidFill>
              </a:rPr>
              <a:t>)</a:t>
            </a:r>
            <a:r>
              <a:rPr lang="en-US" altLang="ko-KR" sz="2000" dirty="0">
                <a:solidFill>
                  <a:prstClr val="black"/>
                </a:solidFill>
              </a:rPr>
              <a:t>, Deformation(</a:t>
            </a:r>
            <a:r>
              <a:rPr lang="ko-KR" altLang="en-US" sz="2000" dirty="0">
                <a:solidFill>
                  <a:prstClr val="black"/>
                </a:solidFill>
              </a:rPr>
              <a:t>소성변형</a:t>
            </a:r>
            <a:r>
              <a:rPr lang="en-US" altLang="ko-KR" sz="2000" dirty="0">
                <a:solidFill>
                  <a:prstClr val="black"/>
                </a:solidFill>
              </a:rPr>
              <a:t>),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solidFill>
                  <a:prstClr val="black"/>
                </a:solidFill>
              </a:rPr>
              <a:t>             Thermal Melting(</a:t>
            </a:r>
            <a:r>
              <a:rPr lang="ko-KR" altLang="en-US" sz="2000" dirty="0">
                <a:solidFill>
                  <a:prstClr val="black"/>
                </a:solidFill>
              </a:rPr>
              <a:t>가열용해</a:t>
            </a:r>
            <a:r>
              <a:rPr lang="en-US" altLang="ko-KR" sz="2000" dirty="0">
                <a:solidFill>
                  <a:prstClr val="black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2000" dirty="0">
              <a:solidFill>
                <a:prstClr val="black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o-KR" altLang="en-US" sz="2000" dirty="0">
                <a:solidFill>
                  <a:prstClr val="black"/>
                </a:solidFill>
              </a:rPr>
              <a:t>기계가공 </a:t>
            </a:r>
            <a:r>
              <a:rPr lang="en-US" altLang="ko-KR" sz="2000" dirty="0">
                <a:solidFill>
                  <a:prstClr val="black"/>
                </a:solidFill>
              </a:rPr>
              <a:t>: CAD/CAM, </a:t>
            </a:r>
            <a:r>
              <a:rPr lang="ko-KR" altLang="en-US" sz="2000" dirty="0">
                <a:solidFill>
                  <a:prstClr val="black"/>
                </a:solidFill>
              </a:rPr>
              <a:t>재료역학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열역학</a:t>
            </a:r>
            <a:r>
              <a:rPr lang="en-US" altLang="ko-KR" sz="2000" dirty="0">
                <a:solidFill>
                  <a:prstClr val="black"/>
                </a:solidFill>
              </a:rPr>
              <a:t>/</a:t>
            </a:r>
            <a:r>
              <a:rPr lang="ko-KR" altLang="en-US" sz="2000" dirty="0" err="1">
                <a:solidFill>
                  <a:prstClr val="black"/>
                </a:solidFill>
              </a:rPr>
              <a:t>열전달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유체역학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기구</a:t>
            </a:r>
            <a:r>
              <a:rPr lang="en-US" altLang="ko-KR" sz="2000" dirty="0">
                <a:solidFill>
                  <a:prstClr val="black"/>
                </a:solidFill>
              </a:rPr>
              <a:t>/</a:t>
            </a:r>
            <a:r>
              <a:rPr lang="ko-KR" altLang="en-US" sz="2000" dirty="0" err="1">
                <a:solidFill>
                  <a:prstClr val="black"/>
                </a:solidFill>
              </a:rPr>
              <a:t>동력학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제어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기계재료 등 </a:t>
            </a:r>
            <a:r>
              <a:rPr lang="ko-KR" altLang="en-US" sz="2000" dirty="0">
                <a:solidFill>
                  <a:srgbClr val="4F81BD"/>
                </a:solidFill>
              </a:rPr>
              <a:t>기계공학 분야의 최종 산물</a:t>
            </a:r>
            <a:endParaRPr lang="en-US" altLang="ko-KR" sz="2000" dirty="0">
              <a:solidFill>
                <a:srgbClr val="4F81BD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o-KR" altLang="en-US" sz="2000" dirty="0">
                <a:solidFill>
                  <a:prstClr val="black"/>
                </a:solidFill>
              </a:rPr>
              <a:t>관련교과 </a:t>
            </a:r>
            <a:r>
              <a:rPr lang="en-US" altLang="ko-KR" sz="2000" dirty="0">
                <a:solidFill>
                  <a:prstClr val="black"/>
                </a:solidFill>
              </a:rPr>
              <a:t>: </a:t>
            </a:r>
            <a:r>
              <a:rPr lang="ko-KR" altLang="en-US" sz="2000" dirty="0">
                <a:solidFill>
                  <a:prstClr val="black"/>
                </a:solidFill>
              </a:rPr>
              <a:t>기계공작법</a:t>
            </a:r>
            <a:r>
              <a:rPr lang="en-US" altLang="ko-KR" sz="2000" dirty="0">
                <a:solidFill>
                  <a:prstClr val="black"/>
                </a:solidFill>
              </a:rPr>
              <a:t>, CAD/CAM, </a:t>
            </a:r>
            <a:r>
              <a:rPr lang="ko-KR" altLang="en-US" sz="2000" dirty="0" err="1">
                <a:solidFill>
                  <a:prstClr val="black"/>
                </a:solidFill>
              </a:rPr>
              <a:t>금형공학</a:t>
            </a:r>
            <a:r>
              <a:rPr lang="en-US" altLang="ko-KR" sz="2000" dirty="0">
                <a:solidFill>
                  <a:prstClr val="black"/>
                </a:solidFill>
              </a:rPr>
              <a:t>, </a:t>
            </a:r>
            <a:r>
              <a:rPr lang="ko-KR" altLang="en-US" sz="2000" dirty="0">
                <a:solidFill>
                  <a:prstClr val="black"/>
                </a:solidFill>
              </a:rPr>
              <a:t>마이크로</a:t>
            </a:r>
            <a:r>
              <a:rPr lang="en-US" altLang="ko-KR" sz="2000" dirty="0">
                <a:solidFill>
                  <a:prstClr val="black"/>
                </a:solidFill>
              </a:rPr>
              <a:t>/</a:t>
            </a:r>
            <a:r>
              <a:rPr lang="ko-KR" altLang="en-US" sz="2000" dirty="0" err="1">
                <a:solidFill>
                  <a:prstClr val="black"/>
                </a:solidFill>
              </a:rPr>
              <a:t>나노제조공학</a:t>
            </a:r>
            <a:endParaRPr lang="en-US" altLang="ko-KR" sz="2000" dirty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br>
              <a:rPr lang="ko-KR" altLang="en-US" sz="2000" dirty="0">
                <a:solidFill>
                  <a:prstClr val="black"/>
                </a:solidFill>
              </a:rPr>
            </a:br>
            <a:endParaRPr lang="en-US" altLang="ko-KR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Machining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4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Rot="1" noChangeArrowheads="1"/>
          </p:cNvSpPr>
          <p:nvPr/>
        </p:nvSpPr>
        <p:spPr>
          <a:xfrm>
            <a:off x="683568" y="1122726"/>
            <a:ext cx="8352928" cy="4498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/>
              <a:t> 일반가공</a:t>
            </a:r>
          </a:p>
          <a:p>
            <a:pPr marL="0" indent="0">
              <a:buNone/>
            </a:pPr>
            <a:r>
              <a:rPr lang="ko-KR" altLang="en-US" sz="2000" dirty="0"/>
              <a:t>    </a:t>
            </a:r>
            <a:r>
              <a:rPr lang="en-US" altLang="ko-KR" sz="2000" dirty="0"/>
              <a:t>-</a:t>
            </a:r>
            <a:r>
              <a:rPr lang="ko-KR" altLang="en-US" sz="2000" dirty="0"/>
              <a:t>보통가공 </a:t>
            </a:r>
            <a:r>
              <a:rPr lang="en-US" altLang="ko-KR" sz="2000" dirty="0"/>
              <a:t>: turning, milling, boring, drilling</a:t>
            </a:r>
          </a:p>
          <a:p>
            <a:pPr marL="0" indent="0">
              <a:buNone/>
            </a:pPr>
            <a:r>
              <a:rPr lang="ko-KR" altLang="en-US" sz="2000" dirty="0"/>
              <a:t>    </a:t>
            </a:r>
            <a:r>
              <a:rPr lang="en-US" altLang="ko-KR" sz="2000" dirty="0"/>
              <a:t>-</a:t>
            </a:r>
            <a:r>
              <a:rPr lang="ko-KR" altLang="en-US" sz="2000" dirty="0"/>
              <a:t>정밀가공 </a:t>
            </a:r>
            <a:r>
              <a:rPr lang="en-US" altLang="ko-KR" sz="2000" dirty="0"/>
              <a:t>: grinding, honing, lapping, polishing,        </a:t>
            </a:r>
          </a:p>
          <a:p>
            <a:pPr marL="0" indent="0">
              <a:buNone/>
            </a:pPr>
            <a:r>
              <a:rPr lang="en-US" altLang="ko-KR" sz="2000" dirty="0"/>
              <a:t>     (</a:t>
            </a:r>
            <a:r>
              <a:rPr lang="ko-KR" altLang="en-US" sz="2000" dirty="0"/>
              <a:t>초정밀</a:t>
            </a:r>
            <a:r>
              <a:rPr lang="en-US" altLang="ko-KR" sz="2000" dirty="0"/>
              <a:t>)    diamond turning </a:t>
            </a:r>
          </a:p>
          <a:p>
            <a:pPr marL="0" indent="0">
              <a:buNone/>
            </a:pPr>
            <a:endParaRPr lang="en-US" altLang="ko-KR" sz="2000" dirty="0"/>
          </a:p>
          <a:p>
            <a:r>
              <a:rPr lang="en-US" altLang="ko-KR" sz="2000" dirty="0"/>
              <a:t> </a:t>
            </a:r>
            <a:r>
              <a:rPr lang="ko-KR" altLang="en-US" sz="2000" dirty="0"/>
              <a:t>특수가공</a:t>
            </a:r>
          </a:p>
          <a:p>
            <a:pPr marL="0" indent="0">
              <a:buNone/>
            </a:pPr>
            <a:r>
              <a:rPr lang="ko-KR" altLang="en-US" sz="2000" dirty="0"/>
              <a:t>    </a:t>
            </a:r>
            <a:r>
              <a:rPr lang="en-US" altLang="ko-KR" sz="2000" dirty="0"/>
              <a:t>-</a:t>
            </a:r>
            <a:r>
              <a:rPr lang="ko-KR" altLang="en-US" sz="2000" dirty="0" err="1"/>
              <a:t>열적가공</a:t>
            </a:r>
            <a:r>
              <a:rPr lang="ko-KR" altLang="en-US" sz="2000" dirty="0"/>
              <a:t> </a:t>
            </a:r>
            <a:r>
              <a:rPr lang="en-US" altLang="ko-KR" sz="2000" dirty="0"/>
              <a:t>: laser beam, electron beam, electrical discharge</a:t>
            </a:r>
          </a:p>
          <a:p>
            <a:pPr marL="0" indent="0">
              <a:buNone/>
            </a:pPr>
            <a:r>
              <a:rPr lang="en-US" altLang="ko-KR" sz="2000" dirty="0"/>
              <a:t>    -</a:t>
            </a:r>
            <a:r>
              <a:rPr lang="ko-KR" altLang="en-US" sz="2000" dirty="0" err="1"/>
              <a:t>화학적가공</a:t>
            </a:r>
            <a:r>
              <a:rPr lang="ko-KR" altLang="en-US" sz="2000" dirty="0"/>
              <a:t> </a:t>
            </a:r>
            <a:r>
              <a:rPr lang="en-US" altLang="ko-KR" sz="2000" dirty="0"/>
              <a:t>: chemical milling, etching</a:t>
            </a:r>
          </a:p>
          <a:p>
            <a:pPr marL="0" indent="0">
              <a:buNone/>
            </a:pPr>
            <a:r>
              <a:rPr lang="en-US" altLang="ko-KR" sz="2000" dirty="0"/>
              <a:t>    -</a:t>
            </a:r>
            <a:r>
              <a:rPr lang="ko-KR" altLang="en-US" sz="2000" dirty="0" err="1"/>
              <a:t>전기화학적가공</a:t>
            </a:r>
            <a:r>
              <a:rPr lang="ko-KR" altLang="en-US" sz="2000" dirty="0"/>
              <a:t> </a:t>
            </a:r>
            <a:r>
              <a:rPr lang="en-US" altLang="ko-KR" sz="2000" dirty="0"/>
              <a:t>: ECM, EP, ECG, plating</a:t>
            </a:r>
          </a:p>
          <a:p>
            <a:pPr marL="0" indent="0">
              <a:buNone/>
            </a:pPr>
            <a:r>
              <a:rPr lang="en-US" altLang="ko-KR" sz="2000" dirty="0"/>
              <a:t>    -</a:t>
            </a:r>
            <a:r>
              <a:rPr lang="ko-KR" altLang="en-US" sz="2000" dirty="0" err="1"/>
              <a:t>기계적가공</a:t>
            </a:r>
            <a:r>
              <a:rPr lang="ko-KR" altLang="en-US" sz="2000" dirty="0"/>
              <a:t> </a:t>
            </a:r>
            <a:r>
              <a:rPr lang="en-US" altLang="ko-KR" sz="2000" dirty="0"/>
              <a:t>: ultrasonic, abrasive jet, water jet, sand blasting </a:t>
            </a:r>
          </a:p>
          <a:p>
            <a:pPr marL="0" indent="0">
              <a:buNone/>
            </a:pPr>
            <a:r>
              <a:rPr lang="en-US" altLang="ko-KR" sz="2000" dirty="0"/>
              <a:t>    -</a:t>
            </a:r>
            <a:r>
              <a:rPr lang="ko-KR" altLang="en-US" sz="2000" dirty="0"/>
              <a:t>기계</a:t>
            </a:r>
            <a:r>
              <a:rPr lang="en-US" altLang="ko-KR" sz="2000" dirty="0"/>
              <a:t>/</a:t>
            </a:r>
            <a:r>
              <a:rPr lang="ko-KR" altLang="en-US" sz="2000" dirty="0" err="1"/>
              <a:t>화학적가공</a:t>
            </a:r>
            <a:r>
              <a:rPr lang="ko-KR" altLang="en-US" sz="2000" dirty="0"/>
              <a:t> </a:t>
            </a:r>
            <a:r>
              <a:rPr lang="en-US" altLang="ko-KR" sz="2000" dirty="0"/>
              <a:t>: chemical mechanical polishing</a:t>
            </a:r>
            <a:endParaRPr lang="en-US" altLang="ko-KR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Machining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9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239749"/>
              </p:ext>
            </p:extLst>
          </p:nvPr>
        </p:nvGraphicFramePr>
        <p:xfrm>
          <a:off x="1619672" y="1268760"/>
          <a:ext cx="6073775" cy="449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비트맵 이미지" r:id="rId3" imgW="7961905" imgH="5896798" progId="PBrush">
                  <p:embed/>
                </p:oleObj>
              </mc:Choice>
              <mc:Fallback>
                <p:oleObj name="비트맵 이미지" r:id="rId3" imgW="7961905" imgH="5896798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268760"/>
                        <a:ext cx="6073775" cy="449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Diamond Turning Machining (DTM) -</a:t>
            </a:r>
            <a:r>
              <a:rPr lang="ko-KR" altLang="en-US" sz="2400" b="1" dirty="0">
                <a:solidFill>
                  <a:prstClr val="black"/>
                </a:solidFill>
              </a:rPr>
              <a:t>초정밀가공</a:t>
            </a:r>
            <a:endParaRPr lang="en-US" altLang="ko-KR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66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61" y="975233"/>
            <a:ext cx="4403118" cy="506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68" y="1051164"/>
            <a:ext cx="3673896" cy="316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Micro-Machining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698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rinting\광섭 자료\공구마모사진\500회가공후사진(depth20어둡게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716" y="1148354"/>
            <a:ext cx="5601593" cy="456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Micro-Machining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14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2475" y="6071384"/>
            <a:ext cx="41405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752975" y="6071385"/>
            <a:ext cx="2194085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947061" y="6071384"/>
            <a:ext cx="156266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http://m.hanbat.ac.kr/images/kr/common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194" y="6129368"/>
            <a:ext cx="1669533" cy="4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543463" y="884033"/>
            <a:ext cx="796626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43465" y="644019"/>
            <a:ext cx="150962" cy="2557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43465" y="307583"/>
            <a:ext cx="150963" cy="281123"/>
          </a:xfrm>
          <a:prstGeom prst="rect">
            <a:avLst/>
          </a:prstGeom>
          <a:solidFill>
            <a:srgbClr val="063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4" y="992711"/>
            <a:ext cx="7260679" cy="507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03703" y="372106"/>
            <a:ext cx="720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</a:rPr>
              <a:t>Micro/Nano Scale Motion System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33824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6493</TotalTime>
  <Words>634</Words>
  <Application>Microsoft Office PowerPoint</Application>
  <PresentationFormat>화면 슬라이드 쇼(4:3)</PresentationFormat>
  <Paragraphs>212</Paragraphs>
  <Slides>11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2" baseType="lpstr">
      <vt:lpstr>HY견고딕</vt:lpstr>
      <vt:lpstr>HY수평선B</vt:lpstr>
      <vt:lpstr>나눔고딕</vt:lpstr>
      <vt:lpstr>맑은 고딕</vt:lpstr>
      <vt:lpstr>Arial</vt:lpstr>
      <vt:lpstr>Times New Roman</vt:lpstr>
      <vt:lpstr>Wingdings</vt:lpstr>
      <vt:lpstr>디자인 사용자 지정</vt:lpstr>
      <vt:lpstr>1_디자인 사용자 지정</vt:lpstr>
      <vt:lpstr>2_디자인 사용자 지정</vt:lpstr>
      <vt:lpstr>비트맵 이미지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Hongseok Youn</cp:lastModifiedBy>
  <cp:revision>33</cp:revision>
  <dcterms:created xsi:type="dcterms:W3CDTF">2015-08-28T05:58:16Z</dcterms:created>
  <dcterms:modified xsi:type="dcterms:W3CDTF">2025-03-10T04:38:51Z</dcterms:modified>
</cp:coreProperties>
</file>