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embedTrueTypeFonts="1" saveSubsetFonts="1">
  <p:sldMasterIdLst>
    <p:sldMasterId id="2147483658" r:id="rId1"/>
  </p:sldMasterIdLst>
  <p:notesMasterIdLst>
    <p:notesMasterId r:id="rId23"/>
  </p:notesMasterIdLst>
  <p:handoutMasterIdLst>
    <p:handoutMasterId r:id="rId24"/>
  </p:handoutMasterIdLst>
  <p:sldIdLst>
    <p:sldId id="256" r:id="rId2"/>
    <p:sldId id="566" r:id="rId3"/>
    <p:sldId id="669" r:id="rId4"/>
    <p:sldId id="670" r:id="rId5"/>
    <p:sldId id="672" r:id="rId6"/>
    <p:sldId id="673" r:id="rId7"/>
    <p:sldId id="674" r:id="rId8"/>
    <p:sldId id="675" r:id="rId9"/>
    <p:sldId id="700" r:id="rId10"/>
    <p:sldId id="677" r:id="rId11"/>
    <p:sldId id="678" r:id="rId12"/>
    <p:sldId id="679" r:id="rId13"/>
    <p:sldId id="680" r:id="rId14"/>
    <p:sldId id="663" r:id="rId15"/>
    <p:sldId id="681" r:id="rId16"/>
    <p:sldId id="682" r:id="rId17"/>
    <p:sldId id="697" r:id="rId18"/>
    <p:sldId id="696" r:id="rId19"/>
    <p:sldId id="699" r:id="rId20"/>
    <p:sldId id="683" r:id="rId21"/>
    <p:sldId id="684" r:id="rId22"/>
  </p:sldIdLst>
  <p:sldSz cx="9144000" cy="6858000" type="screen4x3"/>
  <p:notesSz cx="7099300" cy="10234613"/>
  <p:embeddedFontLst>
    <p:embeddedFont>
      <p:font typeface="CG Omega" panose="020B0600000101010101" charset="0"/>
      <p:regular r:id="rId25"/>
      <p:bold r:id="rId26"/>
      <p:italic r:id="rId27"/>
      <p:boldItalic r:id="rId28"/>
    </p:embeddedFont>
    <p:embeddedFont>
      <p:font typeface="맑은 고딕" panose="020B0503020000020004" pitchFamily="50" charset="-127"/>
      <p:regular r:id="rId29"/>
      <p:bold r:id="rId30"/>
    </p:embeddedFont>
    <p:embeddedFont>
      <p:font typeface="함초롬바탕" panose="02030604000101010101" pitchFamily="18" charset="-127"/>
      <p:regular r:id="rId31"/>
      <p:bold r:id="rId32"/>
    </p:embeddedFont>
  </p:embeddedFontLst>
  <p:defaultTextStyle>
    <a:defPPr>
      <a:defRPr lang="en-US"/>
    </a:defPPr>
    <a:lvl1pPr algn="l" rtl="0" eaLnBrk="0" fontAlgn="base" hangingPunct="0">
      <a:spcBef>
        <a:spcPct val="20000"/>
      </a:spcBef>
      <a:spcAft>
        <a:spcPct val="0"/>
      </a:spcAft>
      <a:buClr>
        <a:schemeClr val="accent1"/>
      </a:buClr>
      <a:buSzPct val="75000"/>
      <a:buFont typeface="Wingdings" pitchFamily="2" charset="2"/>
      <a:buChar char="l"/>
      <a:defRPr sz="2400" b="1" kern="1200">
        <a:solidFill>
          <a:srgbClr val="F8F8F8"/>
        </a:solidFill>
        <a:latin typeface="CG Omega" pitchFamily="34" charset="0"/>
        <a:ea typeface="+mn-ea"/>
        <a:cs typeface="+mn-cs"/>
      </a:defRPr>
    </a:lvl1pPr>
    <a:lvl2pPr marL="457200" algn="l" rtl="0" eaLnBrk="0" fontAlgn="base" hangingPunct="0">
      <a:spcBef>
        <a:spcPct val="20000"/>
      </a:spcBef>
      <a:spcAft>
        <a:spcPct val="0"/>
      </a:spcAft>
      <a:buClr>
        <a:schemeClr val="accent1"/>
      </a:buClr>
      <a:buSzPct val="75000"/>
      <a:buFont typeface="Wingdings" pitchFamily="2" charset="2"/>
      <a:buChar char="l"/>
      <a:defRPr sz="2400" b="1" kern="1200">
        <a:solidFill>
          <a:srgbClr val="F8F8F8"/>
        </a:solidFill>
        <a:latin typeface="CG Omega" pitchFamily="34" charset="0"/>
        <a:ea typeface="+mn-ea"/>
        <a:cs typeface="+mn-cs"/>
      </a:defRPr>
    </a:lvl2pPr>
    <a:lvl3pPr marL="914400" algn="l" rtl="0" eaLnBrk="0" fontAlgn="base" hangingPunct="0">
      <a:spcBef>
        <a:spcPct val="20000"/>
      </a:spcBef>
      <a:spcAft>
        <a:spcPct val="0"/>
      </a:spcAft>
      <a:buClr>
        <a:schemeClr val="accent1"/>
      </a:buClr>
      <a:buSzPct val="75000"/>
      <a:buFont typeface="Wingdings" pitchFamily="2" charset="2"/>
      <a:buChar char="l"/>
      <a:defRPr sz="2400" b="1" kern="1200">
        <a:solidFill>
          <a:srgbClr val="F8F8F8"/>
        </a:solidFill>
        <a:latin typeface="CG Omega" pitchFamily="34" charset="0"/>
        <a:ea typeface="+mn-ea"/>
        <a:cs typeface="+mn-cs"/>
      </a:defRPr>
    </a:lvl3pPr>
    <a:lvl4pPr marL="1371600" algn="l" rtl="0" eaLnBrk="0" fontAlgn="base" hangingPunct="0">
      <a:spcBef>
        <a:spcPct val="20000"/>
      </a:spcBef>
      <a:spcAft>
        <a:spcPct val="0"/>
      </a:spcAft>
      <a:buClr>
        <a:schemeClr val="accent1"/>
      </a:buClr>
      <a:buSzPct val="75000"/>
      <a:buFont typeface="Wingdings" pitchFamily="2" charset="2"/>
      <a:buChar char="l"/>
      <a:defRPr sz="2400" b="1" kern="1200">
        <a:solidFill>
          <a:srgbClr val="F8F8F8"/>
        </a:solidFill>
        <a:latin typeface="CG Omega" pitchFamily="34" charset="0"/>
        <a:ea typeface="+mn-ea"/>
        <a:cs typeface="+mn-cs"/>
      </a:defRPr>
    </a:lvl4pPr>
    <a:lvl5pPr marL="1828800" algn="l" rtl="0" eaLnBrk="0" fontAlgn="base" hangingPunct="0">
      <a:spcBef>
        <a:spcPct val="20000"/>
      </a:spcBef>
      <a:spcAft>
        <a:spcPct val="0"/>
      </a:spcAft>
      <a:buClr>
        <a:schemeClr val="accent1"/>
      </a:buClr>
      <a:buSzPct val="75000"/>
      <a:buFont typeface="Wingdings" pitchFamily="2" charset="2"/>
      <a:buChar char="l"/>
      <a:defRPr sz="2400" b="1" kern="1200">
        <a:solidFill>
          <a:srgbClr val="F8F8F8"/>
        </a:solidFill>
        <a:latin typeface="CG Omega" pitchFamily="34" charset="0"/>
        <a:ea typeface="+mn-ea"/>
        <a:cs typeface="+mn-cs"/>
      </a:defRPr>
    </a:lvl5pPr>
    <a:lvl6pPr marL="2286000" algn="l" defTabSz="914400" rtl="0" eaLnBrk="1" latinLnBrk="1" hangingPunct="1">
      <a:defRPr sz="2400" b="1" kern="1200">
        <a:solidFill>
          <a:srgbClr val="F8F8F8"/>
        </a:solidFill>
        <a:latin typeface="CG Omega" pitchFamily="34" charset="0"/>
        <a:ea typeface="+mn-ea"/>
        <a:cs typeface="+mn-cs"/>
      </a:defRPr>
    </a:lvl6pPr>
    <a:lvl7pPr marL="2743200" algn="l" defTabSz="914400" rtl="0" eaLnBrk="1" latinLnBrk="1" hangingPunct="1">
      <a:defRPr sz="2400" b="1" kern="1200">
        <a:solidFill>
          <a:srgbClr val="F8F8F8"/>
        </a:solidFill>
        <a:latin typeface="CG Omega" pitchFamily="34" charset="0"/>
        <a:ea typeface="+mn-ea"/>
        <a:cs typeface="+mn-cs"/>
      </a:defRPr>
    </a:lvl7pPr>
    <a:lvl8pPr marL="3200400" algn="l" defTabSz="914400" rtl="0" eaLnBrk="1" latinLnBrk="1" hangingPunct="1">
      <a:defRPr sz="2400" b="1" kern="1200">
        <a:solidFill>
          <a:srgbClr val="F8F8F8"/>
        </a:solidFill>
        <a:latin typeface="CG Omega" pitchFamily="34" charset="0"/>
        <a:ea typeface="+mn-ea"/>
        <a:cs typeface="+mn-cs"/>
      </a:defRPr>
    </a:lvl8pPr>
    <a:lvl9pPr marL="3657600" algn="l" defTabSz="914400" rtl="0" eaLnBrk="1" latinLnBrk="1" hangingPunct="1">
      <a:defRPr sz="2400" b="1" kern="1200">
        <a:solidFill>
          <a:srgbClr val="F8F8F8"/>
        </a:solidFill>
        <a:latin typeface="CG Omeg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2F2385"/>
    <a:srgbClr val="392BA3"/>
    <a:srgbClr val="291FAD"/>
    <a:srgbClr val="271E98"/>
    <a:srgbClr val="B20000"/>
    <a:srgbClr val="CCFFCC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15" autoAdjust="0"/>
    <p:restoredTop sz="83832" autoAdjust="0"/>
  </p:normalViewPr>
  <p:slideViewPr>
    <p:cSldViewPr>
      <p:cViewPr varScale="1">
        <p:scale>
          <a:sx n="116" d="100"/>
          <a:sy n="116" d="100"/>
        </p:scale>
        <p:origin x="1482" y="102"/>
      </p:cViewPr>
      <p:guideLst>
        <p:guide orient="horz" pos="91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204" y="2610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32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4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3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26" tIns="49463" rIns="98926" bIns="49463" numCol="1" anchor="t" anchorCtr="0" compatLnSpc="1">
            <a:prstTxWarp prst="textNoShape">
              <a:avLst/>
            </a:prstTxWarp>
          </a:bodyPr>
          <a:lstStyle>
            <a:lvl1pPr defTabSz="989972">
              <a:spcBef>
                <a:spcPct val="0"/>
              </a:spcBef>
              <a:buClrTx/>
              <a:buSzTx/>
              <a:buFontTx/>
              <a:buNone/>
              <a:defRPr sz="1300" b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937" y="0"/>
            <a:ext cx="3076363" cy="513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26" tIns="49463" rIns="98926" bIns="49463" numCol="1" anchor="t" anchorCtr="0" compatLnSpc="1">
            <a:prstTxWarp prst="textNoShape">
              <a:avLst/>
            </a:prstTxWarp>
          </a:bodyPr>
          <a:lstStyle>
            <a:lvl1pPr algn="r" defTabSz="989972">
              <a:spcBef>
                <a:spcPct val="0"/>
              </a:spcBef>
              <a:buClrTx/>
              <a:buSzTx/>
              <a:buFontTx/>
              <a:buNone/>
              <a:defRPr sz="1300" b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118"/>
            <a:ext cx="3076363" cy="513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26" tIns="49463" rIns="98926" bIns="49463" numCol="1" anchor="b" anchorCtr="0" compatLnSpc="1">
            <a:prstTxWarp prst="textNoShape">
              <a:avLst/>
            </a:prstTxWarp>
          </a:bodyPr>
          <a:lstStyle>
            <a:lvl1pPr defTabSz="989972">
              <a:spcBef>
                <a:spcPct val="0"/>
              </a:spcBef>
              <a:buClrTx/>
              <a:buSzTx/>
              <a:buFontTx/>
              <a:buNone/>
              <a:defRPr sz="1300" b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937" y="9721118"/>
            <a:ext cx="3076363" cy="513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26" tIns="49463" rIns="98926" bIns="49463" numCol="1" anchor="b" anchorCtr="0" compatLnSpc="1">
            <a:prstTxWarp prst="textNoShape">
              <a:avLst/>
            </a:prstTxWarp>
          </a:bodyPr>
          <a:lstStyle>
            <a:lvl1pPr algn="r" defTabSz="989972">
              <a:spcBef>
                <a:spcPct val="0"/>
              </a:spcBef>
              <a:buClrTx/>
              <a:buSzTx/>
              <a:buFontTx/>
              <a:buNone/>
              <a:defRPr sz="1300" b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</a:lstStyle>
          <a:p>
            <a:fld id="{36CEBFFA-4353-4DE7-A174-2ABB57878FC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488581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3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26" tIns="49463" rIns="98926" bIns="49463" numCol="1" anchor="t" anchorCtr="0" compatLnSpc="1">
            <a:prstTxWarp prst="textNoShape">
              <a:avLst/>
            </a:prstTxWarp>
          </a:bodyPr>
          <a:lstStyle>
            <a:lvl1pPr defTabSz="989972">
              <a:spcBef>
                <a:spcPct val="0"/>
              </a:spcBef>
              <a:buClrTx/>
              <a:buSzTx/>
              <a:buFontTx/>
              <a:buNone/>
              <a:defRPr sz="1300" b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937" y="0"/>
            <a:ext cx="3076363" cy="513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26" tIns="49463" rIns="98926" bIns="49463" numCol="1" anchor="t" anchorCtr="0" compatLnSpc="1">
            <a:prstTxWarp prst="textNoShape">
              <a:avLst/>
            </a:prstTxWarp>
          </a:bodyPr>
          <a:lstStyle>
            <a:lvl1pPr algn="r" defTabSz="989972">
              <a:spcBef>
                <a:spcPct val="0"/>
              </a:spcBef>
              <a:buClrTx/>
              <a:buSzTx/>
              <a:buFontTx/>
              <a:buNone/>
              <a:defRPr sz="1300" b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574" y="4861442"/>
            <a:ext cx="5206153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26" tIns="49463" rIns="98926" bIns="494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/>
              <a:t>Click to edit Master text styles</a:t>
            </a:r>
          </a:p>
          <a:p>
            <a:pPr lvl="0"/>
            <a:r>
              <a:rPr lang="en-US" altLang="ko-KR"/>
              <a:t>Second level</a:t>
            </a:r>
          </a:p>
          <a:p>
            <a:pPr lvl="0"/>
            <a:r>
              <a:rPr lang="en-US" altLang="ko-KR"/>
              <a:t>Third level</a:t>
            </a:r>
          </a:p>
          <a:p>
            <a:pPr lvl="0"/>
            <a:r>
              <a:rPr lang="en-US" altLang="ko-KR"/>
              <a:t>Fourth level</a:t>
            </a:r>
          </a:p>
          <a:p>
            <a:pPr lvl="0"/>
            <a:r>
              <a:rPr lang="en-US" altLang="ko-KR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18"/>
            <a:ext cx="3076363" cy="513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26" tIns="49463" rIns="98926" bIns="49463" numCol="1" anchor="b" anchorCtr="0" compatLnSpc="1">
            <a:prstTxWarp prst="textNoShape">
              <a:avLst/>
            </a:prstTxWarp>
          </a:bodyPr>
          <a:lstStyle>
            <a:lvl1pPr defTabSz="989972">
              <a:spcBef>
                <a:spcPct val="0"/>
              </a:spcBef>
              <a:buClrTx/>
              <a:buSzTx/>
              <a:buFontTx/>
              <a:buNone/>
              <a:defRPr sz="1300" b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937" y="9721118"/>
            <a:ext cx="3076363" cy="513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26" tIns="49463" rIns="98926" bIns="49463" numCol="1" anchor="b" anchorCtr="0" compatLnSpc="1">
            <a:prstTxWarp prst="textNoShape">
              <a:avLst/>
            </a:prstTxWarp>
          </a:bodyPr>
          <a:lstStyle>
            <a:lvl1pPr algn="r" defTabSz="989972">
              <a:spcBef>
                <a:spcPct val="0"/>
              </a:spcBef>
              <a:buClrTx/>
              <a:buSzTx/>
              <a:buFontTx/>
              <a:buNone/>
              <a:defRPr sz="1300" b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</a:lstStyle>
          <a:p>
            <a:fld id="{55A46CC5-3815-4754-9655-9D705C3723A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558035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6505575"/>
            <a:ext cx="9144000" cy="304800"/>
            <a:chOff x="0" y="4032"/>
            <a:chExt cx="4992" cy="144"/>
          </a:xfrm>
        </p:grpSpPr>
        <p:grpSp>
          <p:nvGrpSpPr>
            <p:cNvPr id="9219" name="Group 3"/>
            <p:cNvGrpSpPr>
              <a:grpSpLocks/>
            </p:cNvGrpSpPr>
            <p:nvPr/>
          </p:nvGrpSpPr>
          <p:grpSpPr bwMode="auto">
            <a:xfrm>
              <a:off x="0" y="4032"/>
              <a:ext cx="2496" cy="144"/>
              <a:chOff x="0" y="3926"/>
              <a:chExt cx="5760" cy="399"/>
            </a:xfrm>
          </p:grpSpPr>
          <p:sp>
            <p:nvSpPr>
              <p:cNvPr id="9220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1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2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3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4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5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6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4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7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8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9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7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0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1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8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2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2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3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4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5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6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5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7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8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9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4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0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1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9242" name="Group 26"/>
            <p:cNvGrpSpPr>
              <a:grpSpLocks/>
            </p:cNvGrpSpPr>
            <p:nvPr/>
          </p:nvGrpSpPr>
          <p:grpSpPr bwMode="auto">
            <a:xfrm>
              <a:off x="2496" y="4032"/>
              <a:ext cx="2496" cy="144"/>
              <a:chOff x="0" y="3926"/>
              <a:chExt cx="5760" cy="399"/>
            </a:xfrm>
          </p:grpSpPr>
          <p:sp>
            <p:nvSpPr>
              <p:cNvPr id="9243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4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5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6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7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8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9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4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0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1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2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7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3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4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8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5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2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6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7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8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9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5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60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61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62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4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63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64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</p:grpSp>
      <p:grpSp>
        <p:nvGrpSpPr>
          <p:cNvPr id="9265" name="Group 49"/>
          <p:cNvGrpSpPr>
            <a:grpSpLocks/>
          </p:cNvGrpSpPr>
          <p:nvPr/>
        </p:nvGrpSpPr>
        <p:grpSpPr bwMode="auto">
          <a:xfrm>
            <a:off x="609600" y="2362200"/>
            <a:ext cx="7924800" cy="762000"/>
            <a:chOff x="384" y="1488"/>
            <a:chExt cx="4992" cy="480"/>
          </a:xfrm>
        </p:grpSpPr>
        <p:sp>
          <p:nvSpPr>
            <p:cNvPr id="9266" name="Line 50"/>
            <p:cNvSpPr>
              <a:spLocks noChangeShapeType="1"/>
            </p:cNvSpPr>
            <p:nvPr/>
          </p:nvSpPr>
          <p:spPr bwMode="ltGray">
            <a:xfrm>
              <a:off x="483" y="1488"/>
              <a:ext cx="4787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267" name="Line 51"/>
            <p:cNvSpPr>
              <a:spLocks noChangeShapeType="1"/>
            </p:cNvSpPr>
            <p:nvPr/>
          </p:nvSpPr>
          <p:spPr bwMode="gray">
            <a:xfrm flipV="1">
              <a:off x="483" y="1968"/>
              <a:ext cx="4787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9268" name="Group 52"/>
            <p:cNvGrpSpPr>
              <a:grpSpLocks/>
            </p:cNvGrpSpPr>
            <p:nvPr userDrawn="1"/>
          </p:nvGrpSpPr>
          <p:grpSpPr bwMode="auto">
            <a:xfrm>
              <a:off x="384" y="1513"/>
              <a:ext cx="507" cy="426"/>
              <a:chOff x="384" y="1513"/>
              <a:chExt cx="507" cy="426"/>
            </a:xfrm>
          </p:grpSpPr>
          <p:sp>
            <p:nvSpPr>
              <p:cNvPr id="9269" name="AutoShape 53"/>
              <p:cNvSpPr>
                <a:spLocks noChangeArrowheads="1"/>
              </p:cNvSpPr>
              <p:nvPr/>
            </p:nvSpPr>
            <p:spPr bwMode="auto">
              <a:xfrm>
                <a:off x="527" y="1518"/>
                <a:ext cx="242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0" name="Freeform 54"/>
              <p:cNvSpPr>
                <a:spLocks/>
              </p:cNvSpPr>
              <p:nvPr/>
            </p:nvSpPr>
            <p:spPr bwMode="auto">
              <a:xfrm>
                <a:off x="649" y="1513"/>
                <a:ext cx="242" cy="215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1" name="Freeform 55"/>
              <p:cNvSpPr>
                <a:spLocks/>
              </p:cNvSpPr>
              <p:nvPr/>
            </p:nvSpPr>
            <p:spPr bwMode="auto">
              <a:xfrm>
                <a:off x="649" y="1725"/>
                <a:ext cx="242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2" name="AutoShape 56"/>
              <p:cNvSpPr>
                <a:spLocks noChangeArrowheads="1"/>
              </p:cNvSpPr>
              <p:nvPr/>
            </p:nvSpPr>
            <p:spPr bwMode="auto">
              <a:xfrm>
                <a:off x="384" y="1513"/>
                <a:ext cx="172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3" name="Freeform 57"/>
              <p:cNvSpPr>
                <a:spLocks/>
              </p:cNvSpPr>
              <p:nvPr/>
            </p:nvSpPr>
            <p:spPr bwMode="auto">
              <a:xfrm>
                <a:off x="470" y="1517"/>
                <a:ext cx="242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4" name="Freeform 58"/>
              <p:cNvSpPr>
                <a:spLocks/>
              </p:cNvSpPr>
              <p:nvPr/>
            </p:nvSpPr>
            <p:spPr bwMode="auto">
              <a:xfrm>
                <a:off x="467" y="1725"/>
                <a:ext cx="245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5" name="Freeform 59"/>
              <p:cNvSpPr>
                <a:spLocks/>
              </p:cNvSpPr>
              <p:nvPr/>
            </p:nvSpPr>
            <p:spPr bwMode="auto">
              <a:xfrm>
                <a:off x="414" y="1589"/>
                <a:ext cx="109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6" name="Freeform 60"/>
              <p:cNvSpPr>
                <a:spLocks/>
              </p:cNvSpPr>
              <p:nvPr/>
            </p:nvSpPr>
            <p:spPr bwMode="auto">
              <a:xfrm>
                <a:off x="414" y="1725"/>
                <a:ext cx="109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9277" name="Group 61"/>
            <p:cNvGrpSpPr>
              <a:grpSpLocks/>
            </p:cNvGrpSpPr>
            <p:nvPr userDrawn="1"/>
          </p:nvGrpSpPr>
          <p:grpSpPr bwMode="auto">
            <a:xfrm>
              <a:off x="4895" y="1513"/>
              <a:ext cx="481" cy="426"/>
              <a:chOff x="4895" y="1513"/>
              <a:chExt cx="481" cy="426"/>
            </a:xfrm>
          </p:grpSpPr>
          <p:sp>
            <p:nvSpPr>
              <p:cNvPr id="9278" name="AutoShape 62"/>
              <p:cNvSpPr>
                <a:spLocks noChangeArrowheads="1"/>
              </p:cNvSpPr>
              <p:nvPr/>
            </p:nvSpPr>
            <p:spPr bwMode="auto">
              <a:xfrm>
                <a:off x="5030" y="1518"/>
                <a:ext cx="230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9" name="Freeform 63"/>
              <p:cNvSpPr>
                <a:spLocks/>
              </p:cNvSpPr>
              <p:nvPr/>
            </p:nvSpPr>
            <p:spPr bwMode="auto">
              <a:xfrm>
                <a:off x="5146" y="1518"/>
                <a:ext cx="230" cy="210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0" name="Freeform 64"/>
              <p:cNvSpPr>
                <a:spLocks/>
              </p:cNvSpPr>
              <p:nvPr/>
            </p:nvSpPr>
            <p:spPr bwMode="auto">
              <a:xfrm>
                <a:off x="5146" y="1725"/>
                <a:ext cx="230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1" name="AutoShape 65"/>
              <p:cNvSpPr>
                <a:spLocks noChangeArrowheads="1"/>
              </p:cNvSpPr>
              <p:nvPr/>
            </p:nvSpPr>
            <p:spPr bwMode="auto">
              <a:xfrm>
                <a:off x="4895" y="1513"/>
                <a:ext cx="163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2" name="Freeform 66"/>
              <p:cNvSpPr>
                <a:spLocks/>
              </p:cNvSpPr>
              <p:nvPr/>
            </p:nvSpPr>
            <p:spPr bwMode="auto">
              <a:xfrm>
                <a:off x="4976" y="1517"/>
                <a:ext cx="230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3" name="Freeform 67"/>
              <p:cNvSpPr>
                <a:spLocks/>
              </p:cNvSpPr>
              <p:nvPr/>
            </p:nvSpPr>
            <p:spPr bwMode="auto">
              <a:xfrm>
                <a:off x="4974" y="1725"/>
                <a:ext cx="232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4" name="Freeform 68"/>
              <p:cNvSpPr>
                <a:spLocks/>
              </p:cNvSpPr>
              <p:nvPr/>
            </p:nvSpPr>
            <p:spPr bwMode="auto">
              <a:xfrm>
                <a:off x="4924" y="1589"/>
                <a:ext cx="103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5" name="Freeform 69"/>
              <p:cNvSpPr>
                <a:spLocks/>
              </p:cNvSpPr>
              <p:nvPr/>
            </p:nvSpPr>
            <p:spPr bwMode="auto">
              <a:xfrm>
                <a:off x="4924" y="1725"/>
                <a:ext cx="103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</p:grpSp>
      <p:sp>
        <p:nvSpPr>
          <p:cNvPr id="9286" name="Rectangle 7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9287" name="Rectangle 7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600"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9288" name="Rectangle 7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289" name="Rectangle 7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290" name="Rectangle 7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732588" y="260350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fld id="{44B79DE2-F89B-41BD-82BC-EF40190471B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9291" name="Text Box 75"/>
          <p:cNvSpPr txBox="1">
            <a:spLocks noChangeArrowheads="1"/>
          </p:cNvSpPr>
          <p:nvPr/>
        </p:nvSpPr>
        <p:spPr bwMode="auto">
          <a:xfrm>
            <a:off x="3870325" y="10588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latinLnBrk="0" hangingPunct="0"/>
            <a:endParaRPr kumimoji="0" lang="ko-KR" altLang="ko-KR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318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47A05F-EE86-4BFC-A46B-C36C559E4AC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28847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011FC1-ECCF-4F19-A187-27E32300901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835132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0"/>
          </p:nvPr>
        </p:nvSpPr>
        <p:spPr>
          <a:xfrm>
            <a:off x="457200" y="6245225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269875"/>
          </a:xfr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88125" y="260350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fld id="{47E4B109-71DE-4FE4-898F-BE53F523C2E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306010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835696" y="654596"/>
            <a:ext cx="6087050" cy="485756"/>
          </a:xfrm>
        </p:spPr>
        <p:txBody>
          <a:bodyPr/>
          <a:lstStyle>
            <a:lvl1pPr algn="r">
              <a:defRPr/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AB29B3-6793-41BE-9390-797E10263F3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24671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352C7-E6AC-4398-8D80-A42C0BAB268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77692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3CB97E-C234-4C05-A171-5B13075F929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74028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52AC06-3C08-465B-B6F6-2D4D6B9B14C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33887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DDBEB-42E9-4CA8-B8BA-5D35116CF0E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43324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1D1CF4-6997-4E36-9380-DD15317CB50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20759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2E82F7-31E4-41F0-BC75-2C296499971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19562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CC83DE-9AA0-45FD-BE4E-97C6B424132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82288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0" y="6535738"/>
            <a:ext cx="9144000" cy="304800"/>
            <a:chOff x="0" y="4032"/>
            <a:chExt cx="4992" cy="144"/>
          </a:xfrm>
        </p:grpSpPr>
        <p:grpSp>
          <p:nvGrpSpPr>
            <p:cNvPr id="8195" name="Group 3" descr="좁은 수평선"/>
            <p:cNvGrpSpPr>
              <a:grpSpLocks/>
            </p:cNvGrpSpPr>
            <p:nvPr/>
          </p:nvGrpSpPr>
          <p:grpSpPr bwMode="auto">
            <a:xfrm>
              <a:off x="0" y="4032"/>
              <a:ext cx="2496" cy="144"/>
              <a:chOff x="0" y="3926"/>
              <a:chExt cx="5760" cy="399"/>
            </a:xfrm>
          </p:grpSpPr>
          <p:sp>
            <p:nvSpPr>
              <p:cNvPr id="8196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197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198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199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0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1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2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4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3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4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5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7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6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7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8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8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2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9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0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1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2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5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3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4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5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4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6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7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8218" name="Group 26" descr="좁은 수평선"/>
            <p:cNvGrpSpPr>
              <a:grpSpLocks/>
            </p:cNvGrpSpPr>
            <p:nvPr/>
          </p:nvGrpSpPr>
          <p:grpSpPr bwMode="auto">
            <a:xfrm>
              <a:off x="2496" y="4032"/>
              <a:ext cx="2496" cy="144"/>
              <a:chOff x="0" y="3926"/>
              <a:chExt cx="5760" cy="399"/>
            </a:xfrm>
          </p:grpSpPr>
          <p:sp>
            <p:nvSpPr>
              <p:cNvPr id="8219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0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1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2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3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4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5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4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6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7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8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7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9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0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8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1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2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2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3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4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5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5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6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7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8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4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9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0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</p:grpSp>
      <p:grpSp>
        <p:nvGrpSpPr>
          <p:cNvPr id="8241" name="Group 49"/>
          <p:cNvGrpSpPr>
            <a:grpSpLocks/>
          </p:cNvGrpSpPr>
          <p:nvPr/>
        </p:nvGrpSpPr>
        <p:grpSpPr bwMode="auto">
          <a:xfrm>
            <a:off x="609600" y="533400"/>
            <a:ext cx="7900988" cy="609600"/>
            <a:chOff x="384" y="336"/>
            <a:chExt cx="4977" cy="384"/>
          </a:xfrm>
        </p:grpSpPr>
        <p:sp>
          <p:nvSpPr>
            <p:cNvPr id="8242" name="Line 50"/>
            <p:cNvSpPr>
              <a:spLocks noChangeShapeType="1"/>
            </p:cNvSpPr>
            <p:nvPr/>
          </p:nvSpPr>
          <p:spPr bwMode="gray">
            <a:xfrm flipV="1">
              <a:off x="480" y="720"/>
              <a:ext cx="48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8243" name="Group 51"/>
            <p:cNvGrpSpPr>
              <a:grpSpLocks/>
            </p:cNvGrpSpPr>
            <p:nvPr userDrawn="1"/>
          </p:nvGrpSpPr>
          <p:grpSpPr bwMode="auto">
            <a:xfrm>
              <a:off x="384" y="336"/>
              <a:ext cx="402" cy="319"/>
              <a:chOff x="384" y="336"/>
              <a:chExt cx="402" cy="319"/>
            </a:xfrm>
          </p:grpSpPr>
          <p:sp>
            <p:nvSpPr>
              <p:cNvPr id="8244" name="AutoShape 52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5" name="Freeform 53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6" name="Freeform 54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7" name="AutoShape 55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8" name="Freeform 56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9" name="Freeform 57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0" name="Freeform 58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1" name="Freeform 59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8252" name="Group 60"/>
            <p:cNvGrpSpPr>
              <a:grpSpLocks/>
            </p:cNvGrpSpPr>
            <p:nvPr userDrawn="1"/>
          </p:nvGrpSpPr>
          <p:grpSpPr bwMode="auto">
            <a:xfrm>
              <a:off x="4959" y="336"/>
              <a:ext cx="402" cy="319"/>
              <a:chOff x="384" y="336"/>
              <a:chExt cx="402" cy="319"/>
            </a:xfrm>
          </p:grpSpPr>
          <p:sp>
            <p:nvSpPr>
              <p:cNvPr id="8253" name="AutoShape 61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4" name="Freeform 62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5" name="Freeform 63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6" name="AutoShape 64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7" name="Freeform 65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8" name="Freeform 66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9" name="Freeform 67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60" name="Freeform 68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</p:grpSp>
      <p:sp>
        <p:nvSpPr>
          <p:cNvPr id="8261" name="Rectangle 6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8262" name="Rectangle 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8263" name="Rectangle 71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5225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 altLang="ko-KR"/>
          </a:p>
        </p:txBody>
      </p:sp>
      <p:sp>
        <p:nvSpPr>
          <p:cNvPr id="8264" name="Rectangle 7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 altLang="ko-KR"/>
          </a:p>
        </p:txBody>
      </p:sp>
      <p:sp>
        <p:nvSpPr>
          <p:cNvPr id="8265" name="Rectangle 7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260350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2000">
                <a:solidFill>
                  <a:srgbClr val="0000FF"/>
                </a:solidFill>
              </a:defRPr>
            </a:lvl1pPr>
          </a:lstStyle>
          <a:p>
            <a:fld id="{A8924C26-1EC0-48D9-B210-0C0891A9ABB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37901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56" r:id="rId13"/>
  </p:sldLayoutIdLst>
  <p:hf hdr="0" ftr="0" dt="0"/>
  <p:txStyles>
    <p:titleStyle>
      <a:lvl1pPr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9pPr>
    </p:titleStyle>
    <p:bodyStyle>
      <a:lvl1pPr marL="447675" indent="-447675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v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600">
          <a:solidFill>
            <a:schemeClr val="tx1"/>
          </a:solidFill>
          <a:latin typeface="+mn-lt"/>
          <a:ea typeface="+mn-ea"/>
          <a:cs typeface="+mn-cs"/>
        </a:defRPr>
      </a:lvl2pPr>
      <a:lvl3pPr marL="1293813" indent="-403225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 sz="2200">
          <a:solidFill>
            <a:schemeClr val="tx1"/>
          </a:solidFill>
          <a:latin typeface="+mn-lt"/>
          <a:ea typeface="+mn-ea"/>
          <a:cs typeface="+mn-cs"/>
        </a:defRPr>
      </a:lvl3pPr>
      <a:lvl4pPr marL="1681163" indent="-385763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701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5273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9845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4417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8989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708920"/>
            <a:ext cx="7772400" cy="471104"/>
          </a:xfrm>
        </p:spPr>
        <p:txBody>
          <a:bodyPr/>
          <a:lstStyle/>
          <a:p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Visual Studio Community 2026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프로그램 다운로드법 </a:t>
            </a:r>
            <a:br>
              <a:rPr lang="en-US" altLang="ko-KR" sz="2000" dirty="0"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+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설치법 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+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과제 제출 방법 및 성적 평가 방법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(C++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언어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)</a:t>
            </a:r>
            <a:br>
              <a:rPr lang="en-US" altLang="ko-KR" sz="2400" dirty="0">
                <a:latin typeface="맑은 고딕" pitchFamily="50" charset="-127"/>
                <a:ea typeface="맑은 고딕" pitchFamily="50" charset="-127"/>
              </a:rPr>
            </a:b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982960"/>
          </a:xfrm>
        </p:spPr>
        <p:txBody>
          <a:bodyPr/>
          <a:lstStyle/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한밭대학교 전자공학과</a:t>
            </a:r>
          </a:p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이승호 교수</a:t>
            </a:r>
          </a:p>
          <a:p>
            <a:endParaRPr lang="en-US" altLang="ko-K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_x340950088">
            <a:extLst>
              <a:ext uri="{FF2B5EF4-FFF2-40B4-BE49-F238E27FC236}">
                <a16:creationId xmlns:a16="http://schemas.microsoft.com/office/drawing/2014/main" id="{848989BA-D460-4B80-9D72-36E52FFF2C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7257" y="2382277"/>
            <a:ext cx="2878737" cy="3494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2">
            <a:extLst>
              <a:ext uri="{FF2B5EF4-FFF2-40B4-BE49-F238E27FC236}">
                <a16:creationId xmlns:a16="http://schemas.microsoft.com/office/drawing/2014/main" id="{86E1AACF-7BDB-432D-B9DD-A1FEEEFC47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914" y="194062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512" y="545539"/>
            <a:ext cx="8784976" cy="485756"/>
          </a:xfrm>
        </p:spPr>
        <p:txBody>
          <a:bodyPr/>
          <a:lstStyle/>
          <a:p>
            <a:r>
              <a:rPr lang="en-US" altLang="ko-KR" sz="2000" dirty="0"/>
              <a:t> Visual Studio </a:t>
            </a:r>
            <a:r>
              <a:rPr lang="en-US" altLang="ko-KR" sz="2000"/>
              <a:t>Community 2026 </a:t>
            </a:r>
            <a:r>
              <a:rPr lang="ko-KR" altLang="en-US" sz="2000" dirty="0"/>
              <a:t>프로그램</a:t>
            </a:r>
            <a:r>
              <a:rPr lang="en-US" altLang="ko-KR" sz="2000" dirty="0"/>
              <a:t> </a:t>
            </a:r>
            <a:r>
              <a:rPr lang="ko-KR" altLang="en-US" sz="2000"/>
              <a:t>로그인 </a:t>
            </a:r>
            <a:r>
              <a:rPr lang="en-US" altLang="ko-KR" sz="2000"/>
              <a:t>3</a:t>
            </a:r>
            <a:endParaRPr lang="ko-KR" altLang="en-US" sz="20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55576" y="1313877"/>
            <a:ext cx="7920000" cy="544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marR="0" indent="-285750" algn="l" fontAlgn="base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Microsoft(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구글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계정으로 로그인 한다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1800" b="1" kern="100" spc="0" dirty="0">
              <a:solidFill>
                <a:srgbClr val="271E98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0243" name="_x342189360">
            <a:extLst>
              <a:ext uri="{FF2B5EF4-FFF2-40B4-BE49-F238E27FC236}">
                <a16:creationId xmlns:a16="http://schemas.microsoft.com/office/drawing/2014/main" id="{C025EC39-329C-4993-8C5A-5B83B91640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70514" y="2418491"/>
            <a:ext cx="2800416" cy="3397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화살표: 오른쪽 10">
            <a:extLst>
              <a:ext uri="{FF2B5EF4-FFF2-40B4-BE49-F238E27FC236}">
                <a16:creationId xmlns:a16="http://schemas.microsoft.com/office/drawing/2014/main" id="{5FB41BC6-C820-4162-BB90-7C07488A2833}"/>
              </a:ext>
            </a:extLst>
          </p:cNvPr>
          <p:cNvSpPr/>
          <p:nvPr/>
        </p:nvSpPr>
        <p:spPr bwMode="auto">
          <a:xfrm>
            <a:off x="4256089" y="3969160"/>
            <a:ext cx="648072" cy="321228"/>
          </a:xfrm>
          <a:prstGeom prst="rightArrow">
            <a:avLst/>
          </a:prstGeom>
          <a:solidFill>
            <a:srgbClr val="009999"/>
          </a:solidFill>
          <a:ln w="127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999"/>
              </a:buClr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1903299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id="{2CF362B4-2F1D-42C6-A705-60FC7AFC62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9632" y="1366291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4589" y="520868"/>
            <a:ext cx="8964488" cy="485756"/>
          </a:xfrm>
        </p:spPr>
        <p:txBody>
          <a:bodyPr/>
          <a:lstStyle/>
          <a:p>
            <a:r>
              <a:rPr lang="en-US" altLang="ko-KR" sz="1900" dirty="0"/>
              <a:t> Microsoft Visual Studio </a:t>
            </a:r>
            <a:r>
              <a:rPr lang="en-US" altLang="ko-KR" sz="1900"/>
              <a:t>Community 2026 </a:t>
            </a:r>
            <a:r>
              <a:rPr lang="ko-KR" altLang="en-US" sz="1900" dirty="0"/>
              <a:t>버전의 시작하기 </a:t>
            </a:r>
            <a:r>
              <a:rPr lang="en-US" altLang="ko-KR" sz="1900" dirty="0"/>
              <a:t>1</a:t>
            </a:r>
            <a:endParaRPr lang="ko-KR" altLang="en-US" sz="19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55576" y="1278990"/>
            <a:ext cx="7920000" cy="551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marR="0" indent="-285750" algn="l" fontAlgn="base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새 프로젝트 만들기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’ 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버튼을 누른다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1800" b="1" kern="100" spc="0" dirty="0">
              <a:solidFill>
                <a:srgbClr val="271E98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9" name="그룹 8">
            <a:extLst>
              <a:ext uri="{FF2B5EF4-FFF2-40B4-BE49-F238E27FC236}">
                <a16:creationId xmlns:a16="http://schemas.microsoft.com/office/drawing/2014/main" id="{172A9361-DFAB-495F-8123-77770F05F7EA}"/>
              </a:ext>
            </a:extLst>
          </p:cNvPr>
          <p:cNvGrpSpPr/>
          <p:nvPr/>
        </p:nvGrpSpPr>
        <p:grpSpPr>
          <a:xfrm>
            <a:off x="1134979" y="1992557"/>
            <a:ext cx="6874041" cy="4429937"/>
            <a:chOff x="1514383" y="2095105"/>
            <a:chExt cx="6115234" cy="3940928"/>
          </a:xfrm>
        </p:grpSpPr>
        <p:pic>
          <p:nvPicPr>
            <p:cNvPr id="3" name="그림 2">
              <a:extLst>
                <a:ext uri="{FF2B5EF4-FFF2-40B4-BE49-F238E27FC236}">
                  <a16:creationId xmlns:a16="http://schemas.microsoft.com/office/drawing/2014/main" id="{21601725-0D99-43BC-9ABF-92EFE13B9D9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14383" y="2095105"/>
              <a:ext cx="6115234" cy="3940928"/>
            </a:xfrm>
            <a:prstGeom prst="rect">
              <a:avLst/>
            </a:prstGeom>
          </p:spPr>
        </p:pic>
        <p:sp>
          <p:nvSpPr>
            <p:cNvPr id="19" name="사각형: 둥근 모서리 18">
              <a:extLst>
                <a:ext uri="{FF2B5EF4-FFF2-40B4-BE49-F238E27FC236}">
                  <a16:creationId xmlns:a16="http://schemas.microsoft.com/office/drawing/2014/main" id="{624406B6-41CF-4351-8C11-A7BDC90DFDED}"/>
                </a:ext>
              </a:extLst>
            </p:cNvPr>
            <p:cNvSpPr/>
            <p:nvPr/>
          </p:nvSpPr>
          <p:spPr bwMode="auto">
            <a:xfrm>
              <a:off x="6127350" y="2685329"/>
              <a:ext cx="1324970" cy="216023"/>
            </a:xfrm>
            <a:prstGeom prst="roundRect">
              <a:avLst/>
            </a:prstGeom>
            <a:noFill/>
            <a:ln>
              <a:solidFill>
                <a:srgbClr val="FF0000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l"/>
                <a:tabLst/>
              </a:pPr>
              <a:endParaRPr kumimoji="0" lang="ko-KR" altLang="en-US" sz="2400" b="1" i="0" u="none" strike="noStrike" cap="none" normalizeH="0" baseline="0">
                <a:ln>
                  <a:noFill/>
                </a:ln>
                <a:solidFill>
                  <a:srgbClr val="F8F8F8"/>
                </a:solidFill>
                <a:effectLst/>
                <a:latin typeface="CG Omeg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733826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7490" y="569572"/>
            <a:ext cx="8964488" cy="485756"/>
          </a:xfrm>
        </p:spPr>
        <p:txBody>
          <a:bodyPr/>
          <a:lstStyle/>
          <a:p>
            <a:r>
              <a:rPr lang="en-US" altLang="ko-KR" sz="1900" dirty="0"/>
              <a:t> Microsoft Visual Studio </a:t>
            </a:r>
            <a:r>
              <a:rPr lang="en-US" altLang="ko-KR" sz="1900"/>
              <a:t>Community 2026 </a:t>
            </a:r>
            <a:r>
              <a:rPr lang="ko-KR" altLang="en-US" sz="1900" dirty="0"/>
              <a:t>버전의 시작하기 </a:t>
            </a:r>
            <a:r>
              <a:rPr lang="en-US" altLang="ko-KR" sz="1900" dirty="0"/>
              <a:t>2</a:t>
            </a:r>
            <a:endParaRPr lang="ko-KR" altLang="en-US" sz="19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51260" y="1232754"/>
            <a:ext cx="7920000" cy="50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marR="0" indent="-285750" algn="l" fontAlgn="base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ko-KR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빈 프로젝트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’ 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를 누른 후 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다음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을 누른다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1800" b="1" kern="100" spc="0" dirty="0">
              <a:solidFill>
                <a:srgbClr val="271E98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23" name="그림 22">
            <a:extLst>
              <a:ext uri="{FF2B5EF4-FFF2-40B4-BE49-F238E27FC236}">
                <a16:creationId xmlns:a16="http://schemas.microsoft.com/office/drawing/2014/main" id="{06433A1C-6287-4092-AC88-3A2D1478C0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081" y="1714279"/>
            <a:ext cx="7079838" cy="462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1652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230" y="545539"/>
            <a:ext cx="8964488" cy="485756"/>
          </a:xfrm>
        </p:spPr>
        <p:txBody>
          <a:bodyPr/>
          <a:lstStyle/>
          <a:p>
            <a:r>
              <a:rPr lang="en-US" altLang="ko-KR" sz="1900" dirty="0"/>
              <a:t> Microsoft Visual Studio </a:t>
            </a:r>
            <a:r>
              <a:rPr lang="en-US" altLang="ko-KR" sz="1900"/>
              <a:t>Community 2026 </a:t>
            </a:r>
            <a:r>
              <a:rPr lang="ko-KR" altLang="en-US" sz="1900" dirty="0"/>
              <a:t>버전의 시작하기 </a:t>
            </a:r>
            <a:r>
              <a:rPr lang="en-US" altLang="ko-KR" sz="1900" dirty="0"/>
              <a:t>3</a:t>
            </a:r>
            <a:endParaRPr lang="ko-KR" altLang="en-US" sz="1900" dirty="0"/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8C4C86A9-7F51-410C-BD55-C6D453FB01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내용 개체 틀 2">
            <a:extLst>
              <a:ext uri="{FF2B5EF4-FFF2-40B4-BE49-F238E27FC236}">
                <a16:creationId xmlns:a16="http://schemas.microsoft.com/office/drawing/2014/main" id="{5D50F701-2080-45F6-93D8-644CC90B80DD}"/>
              </a:ext>
            </a:extLst>
          </p:cNvPr>
          <p:cNvSpPr txBox="1">
            <a:spLocks/>
          </p:cNvSpPr>
          <p:nvPr/>
        </p:nvSpPr>
        <p:spPr bwMode="auto">
          <a:xfrm>
            <a:off x="755576" y="1214031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marR="0" indent="-285750" algn="l" fontAlgn="base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프로젝트 명을 입력한다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285750" marR="0" indent="-285750" algn="l" fontAlgn="base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파일을 저장할 경로를 지정한 후 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폴더 선택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’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을 누른 후 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만들기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’ 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버튼을 누른다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1800" b="1" kern="100" spc="0" dirty="0">
              <a:solidFill>
                <a:srgbClr val="271E98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8" name="그림 17">
            <a:extLst>
              <a:ext uri="{FF2B5EF4-FFF2-40B4-BE49-F238E27FC236}">
                <a16:creationId xmlns:a16="http://schemas.microsoft.com/office/drawing/2014/main" id="{46C62613-79D1-437E-A7E6-17226B4BF0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949" y="2115000"/>
            <a:ext cx="7942101" cy="4216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7841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15870" y="534670"/>
            <a:ext cx="7416570" cy="485756"/>
          </a:xfrm>
        </p:spPr>
        <p:txBody>
          <a:bodyPr/>
          <a:lstStyle/>
          <a:p>
            <a:pPr algn="just"/>
            <a:r>
              <a:rPr lang="en-US" altLang="ko-KR" sz="1900" dirty="0"/>
              <a:t> Microsoft Visual Studio </a:t>
            </a:r>
            <a:r>
              <a:rPr lang="en-US" altLang="ko-KR" sz="1900"/>
              <a:t>Community 2026 </a:t>
            </a:r>
            <a:r>
              <a:rPr lang="ko-KR" altLang="en-US" sz="1900" dirty="0"/>
              <a:t>버전의 시작하기 </a:t>
            </a:r>
            <a:r>
              <a:rPr lang="en-US" altLang="ko-KR" sz="1900" dirty="0"/>
              <a:t>4</a:t>
            </a:r>
            <a:endParaRPr lang="ko-KR" altLang="en-US" sz="1900" dirty="0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1A4AA733-8B3B-4DFF-975F-2F7E0BE910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90" y="1340768"/>
            <a:ext cx="8281220" cy="4854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0582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>
            <a:extLst>
              <a:ext uri="{FF2B5EF4-FFF2-40B4-BE49-F238E27FC236}">
                <a16:creationId xmlns:a16="http://schemas.microsoft.com/office/drawing/2014/main" id="{802D0A8A-4176-4979-BAB3-89D4267A6D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528" y="156963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7" name="Rectangle 2">
            <a:extLst>
              <a:ext uri="{FF2B5EF4-FFF2-40B4-BE49-F238E27FC236}">
                <a16:creationId xmlns:a16="http://schemas.microsoft.com/office/drawing/2014/main" id="{86E1AACF-7BDB-432D-B9DD-A1FEEEFC47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914" y="194062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352928" cy="485756"/>
          </a:xfrm>
        </p:spPr>
        <p:txBody>
          <a:bodyPr/>
          <a:lstStyle/>
          <a:p>
            <a:r>
              <a:rPr lang="en-US" altLang="ko-KR" sz="1900" dirty="0"/>
              <a:t> Visual Studio </a:t>
            </a:r>
            <a:r>
              <a:rPr lang="en-US" altLang="ko-KR" sz="1900"/>
              <a:t>Community 2026 </a:t>
            </a:r>
            <a:r>
              <a:rPr lang="ko-KR" altLang="en-US" sz="1900" dirty="0"/>
              <a:t>아이콘 바탕화면에 추가하기</a:t>
            </a: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8C4C86A9-7F51-410C-BD55-C6D453FB01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내용 개체 틀 2">
            <a:extLst>
              <a:ext uri="{FF2B5EF4-FFF2-40B4-BE49-F238E27FC236}">
                <a16:creationId xmlns:a16="http://schemas.microsoft.com/office/drawing/2014/main" id="{5D50F701-2080-45F6-93D8-644CC90B80DD}"/>
              </a:ext>
            </a:extLst>
          </p:cNvPr>
          <p:cNvSpPr txBox="1">
            <a:spLocks/>
          </p:cNvSpPr>
          <p:nvPr/>
        </p:nvSpPr>
        <p:spPr bwMode="auto">
          <a:xfrm>
            <a:off x="559734" y="1324568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marR="0" indent="-285750" algn="l" fontAlgn="base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최근 추가한 앱에서 </a:t>
            </a:r>
            <a:r>
              <a:rPr lang="en-US" altLang="ko-KR" sz="1800" kern="10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Visual Studio </a:t>
            </a:r>
            <a:r>
              <a:rPr lang="ko-KR" altLang="en-US" sz="1800" kern="10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아이콘을 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좌클릭으로 </a:t>
            </a:r>
            <a:r>
              <a:rPr lang="ko-KR" altLang="en-US" sz="1800" kern="100" dirty="0" err="1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드래그하여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바탕화면에 추가한다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80F1D38C-73CD-465D-9F8E-8B933E27BAC8}"/>
              </a:ext>
            </a:extLst>
          </p:cNvPr>
          <p:cNvSpPr/>
          <p:nvPr/>
        </p:nvSpPr>
        <p:spPr bwMode="auto">
          <a:xfrm>
            <a:off x="1264471" y="2595022"/>
            <a:ext cx="1640603" cy="417388"/>
          </a:xfrm>
          <a:prstGeom prst="roundRect">
            <a:avLst/>
          </a:prstGeom>
          <a:noFill/>
          <a:ln>
            <a:solidFill>
              <a:srgbClr val="FF0000"/>
            </a:solidFill>
            <a:headEnd type="none" w="sm" len="sm"/>
            <a:tailEnd type="none" w="sm" len="sm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cxnSp>
        <p:nvCxnSpPr>
          <p:cNvPr id="26" name="직선 화살표 연결선 25">
            <a:extLst>
              <a:ext uri="{FF2B5EF4-FFF2-40B4-BE49-F238E27FC236}">
                <a16:creationId xmlns:a16="http://schemas.microsoft.com/office/drawing/2014/main" id="{FC0F7278-6096-435C-9182-65EB6E1C7D07}"/>
              </a:ext>
            </a:extLst>
          </p:cNvPr>
          <p:cNvCxnSpPr>
            <a:endCxn id="24" idx="2"/>
          </p:cNvCxnSpPr>
          <p:nvPr/>
        </p:nvCxnSpPr>
        <p:spPr bwMode="auto">
          <a:xfrm flipV="1">
            <a:off x="1763688" y="3012410"/>
            <a:ext cx="216024" cy="362838"/>
          </a:xfrm>
          <a:prstGeom prst="straightConnector1">
            <a:avLst/>
          </a:prstGeom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16" name="그룹 15">
            <a:extLst>
              <a:ext uri="{FF2B5EF4-FFF2-40B4-BE49-F238E27FC236}">
                <a16:creationId xmlns:a16="http://schemas.microsoft.com/office/drawing/2014/main" id="{440AE34F-1CE9-412A-BC4C-545BA87A0218}"/>
              </a:ext>
            </a:extLst>
          </p:cNvPr>
          <p:cNvGrpSpPr/>
          <p:nvPr/>
        </p:nvGrpSpPr>
        <p:grpSpPr>
          <a:xfrm>
            <a:off x="331100" y="1986960"/>
            <a:ext cx="4175737" cy="4199531"/>
            <a:chOff x="331100" y="1986960"/>
            <a:chExt cx="4175737" cy="4199531"/>
          </a:xfrm>
        </p:grpSpPr>
        <p:pic>
          <p:nvPicPr>
            <p:cNvPr id="25" name="_x342185904">
              <a:extLst>
                <a:ext uri="{FF2B5EF4-FFF2-40B4-BE49-F238E27FC236}">
                  <a16:creationId xmlns:a16="http://schemas.microsoft.com/office/drawing/2014/main" id="{3A8E1194-EC98-4C87-AACF-3B0E22C532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31100" y="1986960"/>
              <a:ext cx="4175737" cy="41995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사각형: 둥근 모서리 22">
              <a:extLst>
                <a:ext uri="{FF2B5EF4-FFF2-40B4-BE49-F238E27FC236}">
                  <a16:creationId xmlns:a16="http://schemas.microsoft.com/office/drawing/2014/main" id="{84942B2A-3819-4E9A-9694-4340D24926DE}"/>
                </a:ext>
              </a:extLst>
            </p:cNvPr>
            <p:cNvSpPr/>
            <p:nvPr/>
          </p:nvSpPr>
          <p:spPr bwMode="auto">
            <a:xfrm>
              <a:off x="647979" y="3827252"/>
              <a:ext cx="1763781" cy="204347"/>
            </a:xfrm>
            <a:prstGeom prst="roundRect">
              <a:avLst/>
            </a:prstGeom>
            <a:noFill/>
            <a:ln>
              <a:solidFill>
                <a:srgbClr val="FF0000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l"/>
                <a:tabLst/>
              </a:pPr>
              <a:endParaRPr kumimoji="0" lang="ko-KR" altLang="en-US" sz="2400" b="1" i="0" u="none" strike="noStrike" cap="none" normalizeH="0" baseline="0">
                <a:ln>
                  <a:noFill/>
                </a:ln>
                <a:solidFill>
                  <a:srgbClr val="F8F8F8"/>
                </a:solidFill>
                <a:effectLst/>
                <a:latin typeface="CG Omega" pitchFamily="34" charset="0"/>
              </a:endParaRPr>
            </a:p>
          </p:txBody>
        </p:sp>
        <p:sp>
          <p:nvSpPr>
            <p:cNvPr id="27" name="사각형: 둥근 모서리 26">
              <a:extLst>
                <a:ext uri="{FF2B5EF4-FFF2-40B4-BE49-F238E27FC236}">
                  <a16:creationId xmlns:a16="http://schemas.microsoft.com/office/drawing/2014/main" id="{EF9A854A-2F42-432D-8E48-3610594C3D36}"/>
                </a:ext>
              </a:extLst>
            </p:cNvPr>
            <p:cNvSpPr/>
            <p:nvPr/>
          </p:nvSpPr>
          <p:spPr bwMode="auto">
            <a:xfrm>
              <a:off x="1415695" y="3055721"/>
              <a:ext cx="1501749" cy="382062"/>
            </a:xfrm>
            <a:prstGeom prst="roundRect">
              <a:avLst/>
            </a:prstGeom>
            <a:noFill/>
            <a:ln>
              <a:solidFill>
                <a:srgbClr val="FF0000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l"/>
                <a:tabLst/>
              </a:pPr>
              <a:endParaRPr kumimoji="0" lang="ko-KR" altLang="en-US" sz="2400" b="1" i="0" u="none" strike="noStrike" cap="none" normalizeH="0" baseline="0">
                <a:ln>
                  <a:noFill/>
                </a:ln>
                <a:solidFill>
                  <a:srgbClr val="F8F8F8"/>
                </a:solidFill>
                <a:effectLst/>
                <a:latin typeface="CG Omega" pitchFamily="34" charset="0"/>
              </a:endParaRPr>
            </a:p>
          </p:txBody>
        </p:sp>
        <p:cxnSp>
          <p:nvCxnSpPr>
            <p:cNvPr id="28" name="직선 화살표 연결선 27">
              <a:extLst>
                <a:ext uri="{FF2B5EF4-FFF2-40B4-BE49-F238E27FC236}">
                  <a16:creationId xmlns:a16="http://schemas.microsoft.com/office/drawing/2014/main" id="{5ADF8C61-5D11-48B7-A27D-1EE0229A280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421857" y="3418559"/>
              <a:ext cx="269823" cy="409410"/>
            </a:xfrm>
            <a:prstGeom prst="straightConnector1">
              <a:avLst/>
            </a:prstGeom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sp>
        <p:nvSpPr>
          <p:cNvPr id="29" name="화살표: 오른쪽 28">
            <a:extLst>
              <a:ext uri="{FF2B5EF4-FFF2-40B4-BE49-F238E27FC236}">
                <a16:creationId xmlns:a16="http://schemas.microsoft.com/office/drawing/2014/main" id="{436818A3-CA09-415F-903B-43095DBE6D18}"/>
              </a:ext>
            </a:extLst>
          </p:cNvPr>
          <p:cNvSpPr/>
          <p:nvPr/>
        </p:nvSpPr>
        <p:spPr bwMode="auto">
          <a:xfrm>
            <a:off x="4831817" y="3743210"/>
            <a:ext cx="603117" cy="288032"/>
          </a:xfrm>
          <a:prstGeom prst="rightArrow">
            <a:avLst/>
          </a:prstGeom>
          <a:solidFill>
            <a:srgbClr val="009999"/>
          </a:solidFill>
          <a:ln w="127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999"/>
              </a:buClr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30" name="그림 29" descr="그래픽, 스크린샷, 아쿠아, 그래픽 디자인이(가) 표시된 사진&#10;&#10;AI 생성 콘텐츠는 정확하지 않을 수 있습니다.">
            <a:extLst>
              <a:ext uri="{FF2B5EF4-FFF2-40B4-BE49-F238E27FC236}">
                <a16:creationId xmlns:a16="http://schemas.microsoft.com/office/drawing/2014/main" id="{C0937AA6-54AD-4A6A-B159-2A750D5237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9914" y="2551360"/>
            <a:ext cx="2419350" cy="261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2979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>
            <a:extLst>
              <a:ext uri="{FF2B5EF4-FFF2-40B4-BE49-F238E27FC236}">
                <a16:creationId xmlns:a16="http://schemas.microsoft.com/office/drawing/2014/main" id="{802D0A8A-4176-4979-BAB3-89D4267A6D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528" y="156963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512" y="555630"/>
            <a:ext cx="8784976" cy="485756"/>
          </a:xfrm>
        </p:spPr>
        <p:txBody>
          <a:bodyPr/>
          <a:lstStyle/>
          <a:p>
            <a:r>
              <a:rPr lang="ko-KR" altLang="en-US" sz="2400" dirty="0"/>
              <a:t>강의일정</a:t>
            </a: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8C4C86A9-7F51-410C-BD55-C6D453FB01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내용 개체 틀 2">
            <a:extLst>
              <a:ext uri="{FF2B5EF4-FFF2-40B4-BE49-F238E27FC236}">
                <a16:creationId xmlns:a16="http://schemas.microsoft.com/office/drawing/2014/main" id="{5D50F701-2080-45F6-93D8-644CC90B80DD}"/>
              </a:ext>
            </a:extLst>
          </p:cNvPr>
          <p:cNvSpPr txBox="1">
            <a:spLocks/>
          </p:cNvSpPr>
          <p:nvPr/>
        </p:nvSpPr>
        <p:spPr bwMode="auto">
          <a:xfrm>
            <a:off x="755576" y="1143234"/>
            <a:ext cx="8318500" cy="526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1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     C++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언어개요 및 </a:t>
            </a:r>
            <a:r>
              <a:rPr lang="ko-KR" altLang="en-US" sz="1800" kern="0">
                <a:solidFill>
                  <a:srgbClr val="000000"/>
                </a:solidFill>
                <a:latin typeface="함초롬바탕" panose="02030604000101010101" pitchFamily="18" charset="-127"/>
              </a:rPr>
              <a:t>프로그램시작하기</a:t>
            </a:r>
            <a:r>
              <a:rPr lang="en-US" altLang="ko-KR" sz="1800" kern="0">
                <a:solidFill>
                  <a:srgbClr val="000000"/>
                </a:solidFill>
                <a:latin typeface="함초롬바탕" panose="02030604000101010101" pitchFamily="18" charset="-127"/>
              </a:rPr>
              <a:t>(2026)</a:t>
            </a:r>
            <a:endParaRPr lang="en-US" altLang="ko-KR" sz="18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2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     C++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언어의 새로운 문법</a:t>
            </a:r>
            <a:endParaRPr lang="en-US" altLang="ko-KR" sz="18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3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    클래스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객체</a:t>
            </a:r>
            <a:endParaRPr lang="en-US" altLang="ko-KR" sz="18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4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    생성자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 err="1">
                <a:solidFill>
                  <a:srgbClr val="000000"/>
                </a:solidFill>
                <a:latin typeface="함초롬바탕" panose="02030604000101010101" pitchFamily="18" charset="-127"/>
              </a:rPr>
              <a:t>소멸자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객체 배열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객체 포인터 배열</a:t>
            </a:r>
            <a:endParaRPr lang="en-US" altLang="ko-KR" sz="18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5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    this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포인터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복사 생성자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 err="1">
                <a:solidFill>
                  <a:srgbClr val="000000"/>
                </a:solidFill>
                <a:latin typeface="함초롬바탕" panose="02030604000101010101" pitchFamily="18" charset="-127"/>
              </a:rPr>
              <a:t>프렌드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정적 멤버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const,  string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클래스</a:t>
            </a:r>
            <a:endParaRPr lang="en-US" altLang="ko-KR" sz="18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6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    연산자 중복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960929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>
            <a:extLst>
              <a:ext uri="{FF2B5EF4-FFF2-40B4-BE49-F238E27FC236}">
                <a16:creationId xmlns:a16="http://schemas.microsoft.com/office/drawing/2014/main" id="{802D0A8A-4176-4979-BAB3-89D4267A6D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528" y="156963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7" name="Rectangle 2">
            <a:extLst>
              <a:ext uri="{FF2B5EF4-FFF2-40B4-BE49-F238E27FC236}">
                <a16:creationId xmlns:a16="http://schemas.microsoft.com/office/drawing/2014/main" id="{86E1AACF-7BDB-432D-B9DD-A1FEEEFC47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914" y="194062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14528" y="564437"/>
            <a:ext cx="8784976" cy="485756"/>
          </a:xfrm>
        </p:spPr>
        <p:txBody>
          <a:bodyPr/>
          <a:lstStyle/>
          <a:p>
            <a:r>
              <a:rPr lang="ko-KR" altLang="en-US" sz="2400" dirty="0"/>
              <a:t>강의일정</a:t>
            </a: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8C4C86A9-7F51-410C-BD55-C6D453FB01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내용 개체 틀 2">
            <a:extLst>
              <a:ext uri="{FF2B5EF4-FFF2-40B4-BE49-F238E27FC236}">
                <a16:creationId xmlns:a16="http://schemas.microsoft.com/office/drawing/2014/main" id="{5D50F701-2080-45F6-93D8-644CC90B80DD}"/>
              </a:ext>
            </a:extLst>
          </p:cNvPr>
          <p:cNvSpPr txBox="1">
            <a:spLocks/>
          </p:cNvSpPr>
          <p:nvPr/>
        </p:nvSpPr>
        <p:spPr bwMode="auto">
          <a:xfrm>
            <a:off x="755576" y="1340768"/>
            <a:ext cx="8318500" cy="357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7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  [</a:t>
            </a:r>
            <a:r>
              <a:rPr lang="ko-KR" altLang="en-US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중간고사 </a:t>
            </a: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30</a:t>
            </a:r>
            <a:r>
              <a:rPr lang="ko-KR" altLang="en-US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점</a:t>
            </a: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]</a:t>
            </a:r>
          </a:p>
          <a:p>
            <a:pPr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marL="285750" indent="-17463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시험 범위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: 1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 강의 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~  6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 강의</a:t>
            </a:r>
            <a:endParaRPr lang="ko-KR" altLang="en-US" sz="18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marL="285750" indent="-17463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tabLst>
                <a:tab pos="268288" algn="l"/>
              </a:tabLst>
            </a:pP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예상문제 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marL="536575" indent="184150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한밭대학교 </a:t>
            </a:r>
            <a:r>
              <a:rPr lang="ko-KR" altLang="en-US" sz="1800" u="sng" kern="0" spc="-50" dirty="0" err="1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이러닝캠퍼스</a:t>
            </a:r>
            <a:r>
              <a:rPr lang="en-US" altLang="ko-KR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(https://eclass.hanbat.ac.kr)</a:t>
            </a: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으로 로그인 한 후 에</a:t>
            </a:r>
            <a:r>
              <a:rPr lang="en-US" altLang="ko-KR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,</a:t>
            </a:r>
          </a:p>
          <a:p>
            <a:pPr marL="536575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  </a:t>
            </a:r>
            <a:r>
              <a:rPr lang="en-US" altLang="ko-KR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[</a:t>
            </a: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주차학습</a:t>
            </a:r>
            <a:r>
              <a:rPr lang="en-US" altLang="ko-KR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] -&gt; [7</a:t>
            </a: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r>
              <a:rPr lang="en-US" altLang="ko-KR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] </a:t>
            </a: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에</a:t>
            </a:r>
            <a:r>
              <a:rPr lang="en-US" altLang="ko-KR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 </a:t>
            </a: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시험보기 전에 게시됨</a:t>
            </a:r>
          </a:p>
        </p:txBody>
      </p:sp>
    </p:spTree>
    <p:extLst>
      <p:ext uri="{BB962C8B-B14F-4D97-AF65-F5344CB8AC3E}">
        <p14:creationId xmlns:p14="http://schemas.microsoft.com/office/powerpoint/2010/main" val="10806492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512" y="548374"/>
            <a:ext cx="8784976" cy="485756"/>
          </a:xfrm>
        </p:spPr>
        <p:txBody>
          <a:bodyPr/>
          <a:lstStyle/>
          <a:p>
            <a:r>
              <a:rPr lang="ko-KR" altLang="en-US" sz="2400" dirty="0"/>
              <a:t>강의일정</a:t>
            </a: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8C4C86A9-7F51-410C-BD55-C6D453FB01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내용 개체 틀 2">
            <a:extLst>
              <a:ext uri="{FF2B5EF4-FFF2-40B4-BE49-F238E27FC236}">
                <a16:creationId xmlns:a16="http://schemas.microsoft.com/office/drawing/2014/main" id="{5D50F701-2080-45F6-93D8-644CC90B80DD}"/>
              </a:ext>
            </a:extLst>
          </p:cNvPr>
          <p:cNvSpPr txBox="1">
            <a:spLocks/>
          </p:cNvSpPr>
          <p:nvPr/>
        </p:nvSpPr>
        <p:spPr bwMode="auto">
          <a:xfrm>
            <a:off x="755576" y="1129702"/>
            <a:ext cx="8318500" cy="526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8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    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C++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언어프로그래밍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]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상속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다중상속</a:t>
            </a:r>
            <a:endParaRPr lang="en-US" altLang="ko-KR" sz="18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9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    가상 베이스 클래스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가상 함수와 함수 재정의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순수 가상 함수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가상 </a:t>
            </a:r>
            <a:r>
              <a:rPr lang="ko-KR" altLang="en-US" sz="1800" kern="0" dirty="0" err="1">
                <a:solidFill>
                  <a:srgbClr val="000000"/>
                </a:solidFill>
                <a:latin typeface="함초롬바탕" panose="02030604000101010101" pitchFamily="18" charset="-127"/>
              </a:rPr>
              <a:t>소멸자</a:t>
            </a:r>
            <a:endParaRPr lang="en-US" altLang="ko-KR" sz="18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10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    템플릿</a:t>
            </a:r>
            <a:endParaRPr lang="en-US" altLang="ko-KR" sz="18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11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    표준 입출력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형식 입출력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스트림 연산자 중복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사용자 정의 </a:t>
            </a:r>
            <a:r>
              <a:rPr lang="ko-KR" altLang="en-US" sz="1800" kern="0" dirty="0" err="1">
                <a:solidFill>
                  <a:srgbClr val="000000"/>
                </a:solidFill>
                <a:latin typeface="함초롬바탕" panose="02030604000101010101" pitchFamily="18" charset="-127"/>
              </a:rPr>
              <a:t>조작자</a:t>
            </a:r>
            <a:endParaRPr lang="en-US" altLang="ko-KR" sz="18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12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    파일 입출력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1</a:t>
            </a: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13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    파일 입출력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0729710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>
            <a:extLst>
              <a:ext uri="{FF2B5EF4-FFF2-40B4-BE49-F238E27FC236}">
                <a16:creationId xmlns:a16="http://schemas.microsoft.com/office/drawing/2014/main" id="{86E1AACF-7BDB-432D-B9DD-A1FEEEFC47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914" y="194062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512" y="511896"/>
            <a:ext cx="8784976" cy="485756"/>
          </a:xfrm>
        </p:spPr>
        <p:txBody>
          <a:bodyPr/>
          <a:lstStyle/>
          <a:p>
            <a:r>
              <a:rPr lang="ko-KR" altLang="en-US" sz="2400" dirty="0"/>
              <a:t>강의일정</a:t>
            </a: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8C4C86A9-7F51-410C-BD55-C6D453FB01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내용 개체 틀 2">
            <a:extLst>
              <a:ext uri="{FF2B5EF4-FFF2-40B4-BE49-F238E27FC236}">
                <a16:creationId xmlns:a16="http://schemas.microsoft.com/office/drawing/2014/main" id="{5D50F701-2080-45F6-93D8-644CC90B80DD}"/>
              </a:ext>
            </a:extLst>
          </p:cNvPr>
          <p:cNvSpPr txBox="1">
            <a:spLocks/>
          </p:cNvSpPr>
          <p:nvPr/>
        </p:nvSpPr>
        <p:spPr bwMode="auto">
          <a:xfrm>
            <a:off x="755576" y="1196752"/>
            <a:ext cx="8318500" cy="3263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14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marL="0" marR="0" indent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  [</a:t>
            </a:r>
            <a:r>
              <a:rPr lang="ko-KR" altLang="en-US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기말고사 </a:t>
            </a: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40</a:t>
            </a:r>
            <a:r>
              <a:rPr lang="ko-KR" altLang="en-US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점</a:t>
            </a: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]</a:t>
            </a:r>
          </a:p>
          <a:p>
            <a:pPr marL="285750" marR="0" indent="-17463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시험 범위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: 8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 강의 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~  13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 강의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  <a:p>
            <a:pPr marL="285750" marR="0" indent="-17463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tabLst>
                <a:tab pos="268288" algn="l"/>
              </a:tabLst>
            </a:pPr>
            <a:r>
              <a:rPr lang="en-US" altLang="ko-KR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 </a:t>
            </a:r>
            <a:r>
              <a:rPr lang="ko-KR" altLang="en-US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예상문제 </a:t>
            </a:r>
            <a:endParaRPr lang="en-US" altLang="ko-KR" sz="1800" b="1" kern="0" spc="-50" dirty="0">
              <a:solidFill>
                <a:srgbClr val="000000"/>
              </a:solidFill>
              <a:effectLst/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marL="536575" indent="184150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한밭대학교 </a:t>
            </a:r>
            <a:r>
              <a:rPr lang="ko-KR" altLang="en-US" sz="1800" u="sng" kern="0" spc="-50" dirty="0" err="1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이러닝캠퍼스</a:t>
            </a:r>
            <a:r>
              <a:rPr lang="en-US" altLang="ko-KR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(https://eclass.hanbat.ac.kr)</a:t>
            </a: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으로 로그인 한 후 에</a:t>
            </a:r>
            <a:r>
              <a:rPr lang="en-US" altLang="ko-KR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,</a:t>
            </a:r>
          </a:p>
          <a:p>
            <a:pPr marL="536575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  </a:t>
            </a:r>
            <a:r>
              <a:rPr lang="en-US" altLang="ko-KR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[</a:t>
            </a: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주차학습</a:t>
            </a:r>
            <a:r>
              <a:rPr lang="en-US" altLang="ko-KR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] -&gt; [14</a:t>
            </a: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r>
              <a:rPr lang="en-US" altLang="ko-KR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] </a:t>
            </a: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에</a:t>
            </a:r>
            <a:r>
              <a:rPr lang="en-US" altLang="ko-KR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 </a:t>
            </a: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시험보기 전에 게시됨</a:t>
            </a:r>
          </a:p>
        </p:txBody>
      </p:sp>
    </p:spTree>
    <p:extLst>
      <p:ext uri="{BB962C8B-B14F-4D97-AF65-F5344CB8AC3E}">
        <p14:creationId xmlns:p14="http://schemas.microsoft.com/office/powerpoint/2010/main" val="136829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72557" y="550504"/>
            <a:ext cx="7920000" cy="485756"/>
          </a:xfrm>
        </p:spPr>
        <p:txBody>
          <a:bodyPr/>
          <a:lstStyle/>
          <a:p>
            <a:r>
              <a:rPr lang="en-US" altLang="ko-KR" sz="2000" b="0" dirty="0"/>
              <a:t> Visual Studio Community 2026 </a:t>
            </a:r>
            <a:r>
              <a:rPr lang="ko-KR" altLang="en-US" sz="2000" b="0" dirty="0"/>
              <a:t>프로그램</a:t>
            </a:r>
            <a:r>
              <a:rPr lang="en-US" altLang="ko-KR" sz="2000" b="0" dirty="0"/>
              <a:t> </a:t>
            </a:r>
            <a:r>
              <a:rPr lang="ko-KR" altLang="en-US" sz="2000" b="0" dirty="0"/>
              <a:t>다운로드 법 </a:t>
            </a:r>
            <a:r>
              <a:rPr lang="en-US" altLang="ko-KR" sz="2000" b="0" dirty="0"/>
              <a:t>1</a:t>
            </a:r>
            <a:endParaRPr lang="ko-KR" altLang="en-US" sz="2000" b="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55576" y="1174734"/>
            <a:ext cx="7920000" cy="671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https://visualstudio.microsoft.com/ko/downloads/ 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링크를 타고 들어가서 무료 다운로드 버튼을 클릭한다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1800" b="1" kern="100" spc="0" dirty="0">
              <a:solidFill>
                <a:srgbClr val="271E98"/>
              </a:solidFill>
              <a:effectLst/>
              <a:latin typeface="함초롬바탕" panose="02030604000101010101" pitchFamily="18" charset="-127"/>
              <a:ea typeface="맑은 고딕" panose="020B0503020000020004" pitchFamily="50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018FB9C1-7E01-44FD-AC94-D5A78BCD2C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508" y="1984661"/>
            <a:ext cx="7039124" cy="4322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6695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>
            <a:extLst>
              <a:ext uri="{FF2B5EF4-FFF2-40B4-BE49-F238E27FC236}">
                <a16:creationId xmlns:a16="http://schemas.microsoft.com/office/drawing/2014/main" id="{802D0A8A-4176-4979-BAB3-89D4267A6D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528" y="156963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512" y="654596"/>
            <a:ext cx="8784976" cy="485756"/>
          </a:xfrm>
        </p:spPr>
        <p:txBody>
          <a:bodyPr/>
          <a:lstStyle/>
          <a:p>
            <a:r>
              <a:rPr lang="ko-KR" altLang="en-US" sz="2400" dirty="0"/>
              <a:t>과제 제출 방법 </a:t>
            </a: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8C4C86A9-7F51-410C-BD55-C6D453FB01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내용 개체 틀 2">
            <a:extLst>
              <a:ext uri="{FF2B5EF4-FFF2-40B4-BE49-F238E27FC236}">
                <a16:creationId xmlns:a16="http://schemas.microsoft.com/office/drawing/2014/main" id="{5D50F701-2080-45F6-93D8-644CC90B80DD}"/>
              </a:ext>
            </a:extLst>
          </p:cNvPr>
          <p:cNvSpPr txBox="1">
            <a:spLocks/>
          </p:cNvSpPr>
          <p:nvPr/>
        </p:nvSpPr>
        <p:spPr bwMode="auto">
          <a:xfrm>
            <a:off x="382550" y="1274496"/>
            <a:ext cx="8856984" cy="4868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  </a:t>
            </a: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[</a:t>
            </a:r>
            <a:r>
              <a:rPr lang="ko-KR" altLang="en-US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과제 </a:t>
            </a: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20</a:t>
            </a:r>
            <a:r>
              <a:rPr lang="ko-KR" altLang="en-US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점</a:t>
            </a: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]</a:t>
            </a:r>
            <a:endParaRPr lang="ko-KR" altLang="en-US" sz="1800" kern="0" spc="-50" dirty="0">
              <a:solidFill>
                <a:srgbClr val="0033CC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marL="285750" marR="0" indent="-17463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 각 주차 </a:t>
            </a:r>
            <a:r>
              <a:rPr lang="en-US" altLang="ko-KR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2</a:t>
            </a:r>
            <a:r>
              <a:rPr lang="ko-KR" altLang="en-US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시간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이론 강의 끝난 후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, 2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시간 실습시간내에</a:t>
            </a: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(</a:t>
            </a:r>
            <a:r>
              <a:rPr lang="ko-KR" altLang="en-US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시간이 지나면 제출불가</a:t>
            </a: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) </a:t>
            </a:r>
          </a:p>
          <a:p>
            <a:pPr marL="268287" marR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  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한밭대학교 </a:t>
            </a:r>
            <a:r>
              <a:rPr lang="ko-KR" altLang="en-US" sz="1800" kern="0" spc="-50" dirty="0" err="1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이러닝캠퍼스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(https://eclass.hanbat.ac.kr)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으로 로그인 한 후 에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,</a:t>
            </a:r>
          </a:p>
          <a:p>
            <a:pPr marL="268287" marR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   [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주차학습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] -&gt; [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해당주차과제클릭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] -&gt; [</a:t>
            </a:r>
            <a:r>
              <a:rPr lang="ko-KR" altLang="en-US" sz="1800" kern="0" spc="-50" dirty="0" err="1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과제및평가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] -&gt; [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과제제출시작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] </a:t>
            </a:r>
          </a:p>
          <a:p>
            <a:pPr marL="268287" marR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   -&gt; [</a:t>
            </a:r>
            <a:r>
              <a:rPr lang="ko-KR" altLang="en-US" sz="1800" kern="0" spc="-50" dirty="0" err="1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파일업로드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] -&gt; [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과제제출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] 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메뉴를 통해 연습문제와 실습문제를 제출</a:t>
            </a:r>
          </a:p>
          <a:p>
            <a:pPr marL="268287" marR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altLang="ko-KR" sz="1800" kern="0" spc="-50" dirty="0">
              <a:solidFill>
                <a:srgbClr val="0033CC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marL="444500" indent="184150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연습문제 </a:t>
            </a:r>
            <a:r>
              <a:rPr lang="en-US" altLang="ko-KR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: </a:t>
            </a:r>
          </a:p>
          <a:p>
            <a:pPr marL="536575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</a:t>
            </a: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한밭대학교 </a:t>
            </a:r>
            <a:r>
              <a:rPr lang="ko-KR" altLang="en-US" sz="1800" u="sng" kern="0" spc="-50" dirty="0" err="1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이러닝캠퍼스에</a:t>
            </a: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게시된 각 주차의</a:t>
            </a:r>
            <a:r>
              <a:rPr lang="ko-KR" altLang="en-US" sz="1800" u="sng" kern="0" spc="-8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연습문제들을 풀이하여 </a:t>
            </a:r>
            <a:r>
              <a:rPr lang="en-US" altLang="ko-KR" sz="1800" u="sng" kern="0" spc="-80" dirty="0" err="1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hwp</a:t>
            </a:r>
            <a:r>
              <a:rPr lang="en-US" altLang="ko-KR" sz="1800" u="sng" kern="0" spc="-8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</a:t>
            </a:r>
            <a:r>
              <a:rPr lang="ko-KR" altLang="en-US" sz="1800" u="sng" kern="0" spc="-8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파일로 제출</a:t>
            </a:r>
            <a:endParaRPr lang="en-US" altLang="ko-KR" sz="1800" u="sng" kern="0" spc="-80" dirty="0">
              <a:solidFill>
                <a:srgbClr val="0033CC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marL="444500" indent="184150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실습문제 </a:t>
            </a:r>
            <a:r>
              <a:rPr lang="en-US" altLang="ko-KR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:</a:t>
            </a:r>
          </a:p>
          <a:p>
            <a:pPr marL="536575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 </a:t>
            </a: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각 주차의</a:t>
            </a:r>
            <a:r>
              <a:rPr lang="ko-KR" altLang="en-US" sz="1800" u="sng" kern="0" spc="-8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</a:t>
            </a:r>
            <a:r>
              <a:rPr lang="en-US" altLang="ko-KR" sz="1800" u="sng" kern="0" spc="-8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ppt </a:t>
            </a:r>
            <a:r>
              <a:rPr lang="ko-KR" altLang="en-US" sz="1800" u="sng" kern="0" spc="-8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예제들을 프로그램과 실행결과를 화면 </a:t>
            </a:r>
            <a:r>
              <a:rPr lang="ko-KR" altLang="en-US" sz="1800" u="sng" kern="0" spc="-80" dirty="0" err="1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캡쳐하여</a:t>
            </a:r>
            <a:r>
              <a:rPr lang="ko-KR" altLang="en-US" sz="1800" u="sng" kern="0" spc="-8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</a:t>
            </a:r>
            <a:r>
              <a:rPr lang="en-US" altLang="ko-KR" sz="1800" u="sng" kern="0" spc="-80" dirty="0" err="1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hwp</a:t>
            </a:r>
            <a:r>
              <a:rPr lang="en-US" altLang="ko-KR" sz="1800" u="sng" kern="0" spc="-8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</a:t>
            </a:r>
            <a:r>
              <a:rPr lang="ko-KR" altLang="en-US" sz="1800" u="sng" kern="0" spc="-8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파일로 제출</a:t>
            </a:r>
            <a:endParaRPr lang="en-US" altLang="ko-KR" sz="1800" u="sng" kern="0" spc="-80" dirty="0">
              <a:solidFill>
                <a:srgbClr val="0033CC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marL="536575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ko-KR" altLang="en-US" sz="1800" kern="0" spc="-8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marL="536575" indent="184150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altLang="ko-KR" sz="1800" kern="0" spc="-8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marL="0" marR="0" indent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           </a:t>
            </a:r>
            <a:br>
              <a:rPr lang="en-US" altLang="ko-KR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</a:br>
            <a:endParaRPr lang="ko-KR" altLang="en-US" sz="18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  <a:p>
            <a:pPr marL="0" marR="0" indent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ko-KR" altLang="en-US" sz="18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46821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495" y="527664"/>
            <a:ext cx="8784976" cy="485756"/>
          </a:xfrm>
        </p:spPr>
        <p:txBody>
          <a:bodyPr/>
          <a:lstStyle/>
          <a:p>
            <a:r>
              <a:rPr lang="ko-KR" altLang="en-US" sz="2400" dirty="0"/>
              <a:t>성적 평가 방법 </a:t>
            </a: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8C4C86A9-7F51-410C-BD55-C6D453FB01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내용 개체 틀 2">
            <a:extLst>
              <a:ext uri="{FF2B5EF4-FFF2-40B4-BE49-F238E27FC236}">
                <a16:creationId xmlns:a16="http://schemas.microsoft.com/office/drawing/2014/main" id="{5D50F701-2080-45F6-93D8-644CC90B80DD}"/>
              </a:ext>
            </a:extLst>
          </p:cNvPr>
          <p:cNvSpPr txBox="1">
            <a:spLocks/>
          </p:cNvSpPr>
          <p:nvPr/>
        </p:nvSpPr>
        <p:spPr bwMode="auto">
          <a:xfrm>
            <a:off x="672409" y="1469856"/>
            <a:ext cx="7920000" cy="2919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0" marR="0" indent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 </a:t>
            </a: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[</a:t>
            </a:r>
            <a:r>
              <a:rPr lang="ko-KR" altLang="en-US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출석 </a:t>
            </a: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10</a:t>
            </a:r>
            <a:r>
              <a:rPr lang="ko-KR" altLang="en-US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점</a:t>
            </a: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]</a:t>
            </a:r>
            <a:r>
              <a:rPr lang="ko-KR" altLang="en-US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</a:t>
            </a:r>
          </a:p>
          <a:p>
            <a:pPr marL="285750" marR="0" indent="-17463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 결석 </a:t>
            </a:r>
            <a:r>
              <a:rPr lang="en-US" altLang="ko-KR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1</a:t>
            </a:r>
            <a:r>
              <a:rPr lang="ko-KR" altLang="en-US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번에 </a:t>
            </a:r>
            <a:r>
              <a:rPr lang="en-US" altLang="ko-KR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1</a:t>
            </a:r>
            <a:r>
              <a:rPr lang="ko-KR" altLang="en-US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점 감점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  <a:p>
            <a:pPr marL="285750" marR="0" indent="-17463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 총 </a:t>
            </a:r>
            <a:r>
              <a:rPr lang="en-US" altLang="ko-KR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4</a:t>
            </a:r>
            <a:r>
              <a:rPr lang="ko-KR" altLang="en-US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번 결석하면 </a:t>
            </a:r>
            <a:r>
              <a:rPr lang="ko-KR" altLang="en-US" sz="1800" b="1" kern="0" spc="-50" dirty="0" err="1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시험응시</a:t>
            </a:r>
            <a:r>
              <a:rPr lang="ko-KR" altLang="en-US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 여부에 관계없이 </a:t>
            </a:r>
            <a:r>
              <a:rPr lang="en-US" altLang="ko-KR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F</a:t>
            </a:r>
          </a:p>
          <a:p>
            <a:pPr marL="268287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6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</a:t>
            </a: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[</a:t>
            </a:r>
            <a:r>
              <a:rPr lang="ko-KR" altLang="en-US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성적 평가</a:t>
            </a: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(100</a:t>
            </a:r>
            <a:r>
              <a:rPr lang="ko-KR" altLang="en-US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점 만점</a:t>
            </a: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)]</a:t>
            </a:r>
          </a:p>
          <a:p>
            <a:pPr marL="285750" indent="-17463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</a:t>
            </a:r>
            <a:r>
              <a:rPr lang="ko-KR" altLang="en-US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중간고사 </a:t>
            </a:r>
            <a:r>
              <a:rPr lang="en-US" altLang="ko-KR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30</a:t>
            </a:r>
            <a:r>
              <a:rPr lang="ko-KR" altLang="en-US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점 </a:t>
            </a:r>
            <a:r>
              <a:rPr lang="en-US" altLang="ko-KR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+ </a:t>
            </a:r>
            <a:r>
              <a:rPr lang="ko-KR" altLang="en-US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기말고사 </a:t>
            </a:r>
            <a:r>
              <a:rPr lang="en-US" altLang="ko-KR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40</a:t>
            </a:r>
            <a:r>
              <a:rPr lang="ko-KR" altLang="en-US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점 </a:t>
            </a:r>
            <a:r>
              <a:rPr lang="en-US" altLang="ko-KR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+ </a:t>
            </a:r>
            <a:r>
              <a:rPr lang="ko-KR" altLang="en-US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과제 </a:t>
            </a:r>
            <a:r>
              <a:rPr lang="en-US" altLang="ko-KR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20</a:t>
            </a:r>
            <a:r>
              <a:rPr lang="ko-KR" altLang="en-US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점 </a:t>
            </a:r>
            <a:r>
              <a:rPr lang="en-US" altLang="ko-KR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+ </a:t>
            </a:r>
            <a:r>
              <a:rPr lang="ko-KR" altLang="en-US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출석 </a:t>
            </a:r>
            <a:r>
              <a:rPr lang="en-US" altLang="ko-KR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10</a:t>
            </a:r>
            <a:r>
              <a:rPr lang="ko-KR" altLang="en-US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점</a:t>
            </a:r>
            <a:endParaRPr lang="en-US" altLang="ko-KR" sz="1800" u="sng" kern="0" spc="-90" dirty="0">
              <a:solidFill>
                <a:srgbClr val="FF0000"/>
              </a:solidFill>
              <a:uFill>
                <a:solidFill>
                  <a:srgbClr val="000000"/>
                </a:solidFill>
              </a:u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30634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id="{2CF362B4-2F1D-42C6-A705-60FC7AFC62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9632" y="1366291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85214" y="525149"/>
            <a:ext cx="8280920" cy="485756"/>
          </a:xfrm>
        </p:spPr>
        <p:txBody>
          <a:bodyPr/>
          <a:lstStyle/>
          <a:p>
            <a:r>
              <a:rPr lang="en-US" altLang="ko-KR" sz="2000" dirty="0"/>
              <a:t> Visual Studio Community 2026 </a:t>
            </a:r>
            <a:r>
              <a:rPr lang="ko-KR" altLang="en-US" sz="2000" dirty="0"/>
              <a:t>프로그램</a:t>
            </a:r>
            <a:r>
              <a:rPr lang="en-US" altLang="ko-KR" sz="2000" dirty="0"/>
              <a:t> </a:t>
            </a:r>
            <a:r>
              <a:rPr lang="ko-KR" altLang="en-US" sz="2000" dirty="0"/>
              <a:t>다운로드 법 </a:t>
            </a:r>
            <a:r>
              <a:rPr lang="en-US" altLang="ko-KR" sz="2000" dirty="0"/>
              <a:t>2</a:t>
            </a:r>
            <a:endParaRPr lang="ko-KR" altLang="en-US" sz="20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54332" y="1235921"/>
            <a:ext cx="7920000" cy="362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다운로드 </a:t>
            </a:r>
            <a:r>
              <a:rPr lang="en-US" altLang="ko-KR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=&gt; ＇</a:t>
            </a:r>
            <a:r>
              <a:rPr lang="ko-KR" altLang="en-US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다른 이름으로 저장</a:t>
            </a:r>
            <a:r>
              <a:rPr lang="en-US" altLang="ko-KR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＇</a:t>
            </a:r>
            <a:r>
              <a:rPr lang="ko-KR" altLang="en-US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버튼을 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클릭한다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1800" b="1" kern="100" spc="0" dirty="0">
              <a:solidFill>
                <a:srgbClr val="271E98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7" name="그림 6" descr="텍스트, 컴퓨터, 인간의 얼굴, 스크린샷이(가) 표시된 사진&#10;&#10;AI 생성 콘텐츠는 정확하지 않을 수 있습니다.">
            <a:extLst>
              <a:ext uri="{FF2B5EF4-FFF2-40B4-BE49-F238E27FC236}">
                <a16:creationId xmlns:a16="http://schemas.microsoft.com/office/drawing/2014/main" id="{3524688C-DEA5-42B1-A7AF-8DF6664AD4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681" y="1820780"/>
            <a:ext cx="7999767" cy="4512071"/>
          </a:xfrm>
          <a:prstGeom prst="rect">
            <a:avLst/>
          </a:prstGeom>
        </p:spPr>
      </p:pic>
      <p:sp>
        <p:nvSpPr>
          <p:cNvPr id="9" name="직사각형 8">
            <a:extLst>
              <a:ext uri="{FF2B5EF4-FFF2-40B4-BE49-F238E27FC236}">
                <a16:creationId xmlns:a16="http://schemas.microsoft.com/office/drawing/2014/main" id="{B7B91258-8396-4798-BF27-7D82ED4E8261}"/>
              </a:ext>
            </a:extLst>
          </p:cNvPr>
          <p:cNvSpPr/>
          <p:nvPr/>
        </p:nvSpPr>
        <p:spPr bwMode="auto">
          <a:xfrm>
            <a:off x="6326314" y="2276872"/>
            <a:ext cx="2278134" cy="910512"/>
          </a:xfrm>
          <a:prstGeom prst="rect">
            <a:avLst/>
          </a:prstGeom>
          <a:noFill/>
          <a:ln w="5715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 dirty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6178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>
            <a:extLst>
              <a:ext uri="{FF2B5EF4-FFF2-40B4-BE49-F238E27FC236}">
                <a16:creationId xmlns:a16="http://schemas.microsoft.com/office/drawing/2014/main" id="{333EB18E-442D-439A-BF02-81F8C3B151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980" y="1823492"/>
            <a:ext cx="7775062" cy="406747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512" y="539264"/>
            <a:ext cx="8784976" cy="485756"/>
          </a:xfrm>
        </p:spPr>
        <p:txBody>
          <a:bodyPr/>
          <a:lstStyle/>
          <a:p>
            <a:r>
              <a:rPr lang="en-US" altLang="ko-KR" sz="2000" dirty="0"/>
              <a:t> Visual Studio </a:t>
            </a:r>
            <a:r>
              <a:rPr lang="en-US" altLang="ko-KR" sz="2000"/>
              <a:t>Community 2026 </a:t>
            </a:r>
            <a:r>
              <a:rPr lang="ko-KR" altLang="en-US" sz="2000" dirty="0"/>
              <a:t>프로그램</a:t>
            </a:r>
            <a:r>
              <a:rPr lang="en-US" altLang="ko-KR" sz="2000" dirty="0"/>
              <a:t> </a:t>
            </a:r>
            <a:r>
              <a:rPr lang="ko-KR" altLang="en-US" sz="2000" dirty="0"/>
              <a:t>다운로드 법 </a:t>
            </a:r>
            <a:r>
              <a:rPr lang="en-US" altLang="ko-KR" sz="2000" dirty="0"/>
              <a:t>3</a:t>
            </a:r>
            <a:endParaRPr lang="ko-KR" altLang="en-US" sz="20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20958" y="1256826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marR="0" indent="-285750" algn="l" fontAlgn="base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바탕화면에 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VisualStudioSetup.exe 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파일을 저장한다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1800" b="1" kern="100" spc="0" dirty="0">
              <a:solidFill>
                <a:srgbClr val="271E98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79214680-99C4-4126-AB9A-A23EFF67772D}"/>
              </a:ext>
            </a:extLst>
          </p:cNvPr>
          <p:cNvSpPr/>
          <p:nvPr/>
        </p:nvSpPr>
        <p:spPr bwMode="auto">
          <a:xfrm>
            <a:off x="647979" y="1823491"/>
            <a:ext cx="7775062" cy="4052866"/>
          </a:xfrm>
          <a:prstGeom prst="rect">
            <a:avLst/>
          </a:prstGeom>
          <a:noFill/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0407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512" y="545539"/>
            <a:ext cx="8784976" cy="485756"/>
          </a:xfrm>
        </p:spPr>
        <p:txBody>
          <a:bodyPr/>
          <a:lstStyle/>
          <a:p>
            <a:r>
              <a:rPr lang="en-US" altLang="ko-KR" sz="2000" dirty="0"/>
              <a:t> Visual Studio </a:t>
            </a:r>
            <a:r>
              <a:rPr lang="en-US" altLang="ko-KR" sz="2000"/>
              <a:t>Community 2026 </a:t>
            </a:r>
            <a:r>
              <a:rPr lang="ko-KR" altLang="en-US" sz="2000" dirty="0"/>
              <a:t>프로그램</a:t>
            </a:r>
            <a:r>
              <a:rPr lang="en-US" altLang="ko-KR" sz="2000" dirty="0"/>
              <a:t> </a:t>
            </a:r>
            <a:r>
              <a:rPr lang="ko-KR" altLang="en-US" sz="2000" dirty="0"/>
              <a:t>설치 </a:t>
            </a:r>
            <a:r>
              <a:rPr lang="en-US" altLang="ko-KR" sz="2000" dirty="0"/>
              <a:t>1</a:t>
            </a:r>
            <a:endParaRPr lang="ko-KR" altLang="en-US" sz="20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48671" y="1214776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marR="0" indent="-285750" algn="l" fontAlgn="base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바탕화면에 있는 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VisualStudioSetup.exe 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파일을 더블클릭 한다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285750" marR="0" indent="-285750" algn="l" fontAlgn="base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ko-KR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Visual Studio Installer </a:t>
            </a:r>
            <a:r>
              <a:rPr lang="ko-KR" altLang="en-US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창에서 </a:t>
            </a:r>
            <a:r>
              <a:rPr lang="en-US" altLang="ko-KR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계속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을 누른다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1800" b="1" kern="100" spc="0" dirty="0">
              <a:solidFill>
                <a:srgbClr val="271E98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2031D7C2-3272-4456-86C0-A0613BE3C0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672" y="2792491"/>
            <a:ext cx="2814071" cy="1866667"/>
          </a:xfrm>
          <a:prstGeom prst="rect">
            <a:avLst/>
          </a:prstGeom>
        </p:spPr>
      </p:pic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49AFCBB2-44B6-40CB-8E53-E33C87BFF219}"/>
              </a:ext>
            </a:extLst>
          </p:cNvPr>
          <p:cNvSpPr/>
          <p:nvPr/>
        </p:nvSpPr>
        <p:spPr bwMode="auto">
          <a:xfrm>
            <a:off x="972478" y="2950271"/>
            <a:ext cx="792088" cy="780560"/>
          </a:xfrm>
          <a:prstGeom prst="roundRect">
            <a:avLst/>
          </a:prstGeom>
          <a:noFill/>
          <a:ln>
            <a:solidFill>
              <a:srgbClr val="FF0000"/>
            </a:solidFill>
            <a:headEnd type="none" w="sm" len="sm"/>
            <a:tailEnd type="none" w="sm" len="sm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pic>
        <p:nvPicPr>
          <p:cNvPr id="5121" name="_x337878784">
            <a:extLst>
              <a:ext uri="{FF2B5EF4-FFF2-40B4-BE49-F238E27FC236}">
                <a16:creationId xmlns:a16="http://schemas.microsoft.com/office/drawing/2014/main" id="{2AAE47ED-2DC7-42B7-8460-3489FF050C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656977"/>
            <a:ext cx="4091845" cy="2386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화살표: 오른쪽 8">
            <a:extLst>
              <a:ext uri="{FF2B5EF4-FFF2-40B4-BE49-F238E27FC236}">
                <a16:creationId xmlns:a16="http://schemas.microsoft.com/office/drawing/2014/main" id="{B24BFD5C-C43C-4F65-B1DF-90AC76194F04}"/>
              </a:ext>
            </a:extLst>
          </p:cNvPr>
          <p:cNvSpPr/>
          <p:nvPr/>
        </p:nvSpPr>
        <p:spPr bwMode="auto">
          <a:xfrm>
            <a:off x="3929509" y="3590601"/>
            <a:ext cx="396460" cy="288032"/>
          </a:xfrm>
          <a:prstGeom prst="rightArrow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60420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2326" y="548680"/>
            <a:ext cx="8784976" cy="485756"/>
          </a:xfrm>
        </p:spPr>
        <p:txBody>
          <a:bodyPr/>
          <a:lstStyle/>
          <a:p>
            <a:r>
              <a:rPr lang="en-US" altLang="ko-KR" sz="2000" dirty="0"/>
              <a:t> Visual Studio </a:t>
            </a:r>
            <a:r>
              <a:rPr lang="en-US" altLang="ko-KR" sz="2000"/>
              <a:t>Community 2026 </a:t>
            </a:r>
            <a:r>
              <a:rPr lang="ko-KR" altLang="en-US" sz="2000" dirty="0"/>
              <a:t>프로그램</a:t>
            </a:r>
            <a:r>
              <a:rPr lang="en-US" altLang="ko-KR" sz="2000" dirty="0"/>
              <a:t> </a:t>
            </a:r>
            <a:r>
              <a:rPr lang="ko-KR" altLang="en-US" sz="2000" dirty="0"/>
              <a:t>설치 </a:t>
            </a:r>
            <a:r>
              <a:rPr lang="en-US" altLang="ko-KR" sz="2000" dirty="0"/>
              <a:t>2 </a:t>
            </a:r>
            <a:endParaRPr lang="ko-KR" altLang="en-US" sz="20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827584" y="1300682"/>
            <a:ext cx="7920000" cy="536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marR="0" indent="-285750" algn="l" fontAlgn="base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ko-KR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‘C++</a:t>
            </a:r>
            <a:r>
              <a:rPr lang="ko-KR" altLang="en-US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을 사용한 데스크톱 개발</a:t>
            </a:r>
            <a:r>
              <a:rPr lang="en-US" altLang="ko-KR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’</a:t>
            </a:r>
            <a:r>
              <a:rPr lang="ko-KR" altLang="en-US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을 체크 후 </a:t>
            </a:r>
            <a:r>
              <a:rPr lang="en-US" altLang="ko-KR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설치</a:t>
            </a:r>
            <a:r>
              <a:rPr lang="en-US" altLang="ko-KR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’</a:t>
            </a:r>
            <a:r>
              <a:rPr lang="ko-KR" altLang="en-US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를 누른다</a:t>
            </a:r>
            <a:r>
              <a:rPr lang="en-US" altLang="ko-KR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grpSp>
        <p:nvGrpSpPr>
          <p:cNvPr id="17" name="그룹 16">
            <a:extLst>
              <a:ext uri="{FF2B5EF4-FFF2-40B4-BE49-F238E27FC236}">
                <a16:creationId xmlns:a16="http://schemas.microsoft.com/office/drawing/2014/main" id="{FE97EC4A-C9DB-4FF2-BB0B-87C89853CA85}"/>
              </a:ext>
            </a:extLst>
          </p:cNvPr>
          <p:cNvGrpSpPr/>
          <p:nvPr/>
        </p:nvGrpSpPr>
        <p:grpSpPr>
          <a:xfrm>
            <a:off x="892683" y="1988840"/>
            <a:ext cx="7358633" cy="4160549"/>
            <a:chOff x="1085884" y="1611214"/>
            <a:chExt cx="7358633" cy="4160549"/>
          </a:xfrm>
        </p:grpSpPr>
        <p:pic>
          <p:nvPicPr>
            <p:cNvPr id="11" name="그림 10">
              <a:extLst>
                <a:ext uri="{FF2B5EF4-FFF2-40B4-BE49-F238E27FC236}">
                  <a16:creationId xmlns:a16="http://schemas.microsoft.com/office/drawing/2014/main" id="{B0879E44-58B3-4A1D-BBED-1C9501A628F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85884" y="1611214"/>
              <a:ext cx="7358633" cy="4160549"/>
            </a:xfrm>
            <a:prstGeom prst="rect">
              <a:avLst/>
            </a:prstGeom>
          </p:spPr>
        </p:pic>
        <p:sp>
          <p:nvSpPr>
            <p:cNvPr id="10" name="사각형: 둥근 모서리 9">
              <a:extLst>
                <a:ext uri="{FF2B5EF4-FFF2-40B4-BE49-F238E27FC236}">
                  <a16:creationId xmlns:a16="http://schemas.microsoft.com/office/drawing/2014/main" id="{49AFCBB2-44B6-40CB-8E53-E33C87BFF219}"/>
                </a:ext>
              </a:extLst>
            </p:cNvPr>
            <p:cNvSpPr/>
            <p:nvPr/>
          </p:nvSpPr>
          <p:spPr bwMode="auto">
            <a:xfrm>
              <a:off x="1386358" y="3498097"/>
              <a:ext cx="2262238" cy="538966"/>
            </a:xfrm>
            <a:prstGeom prst="roundRect">
              <a:avLst/>
            </a:prstGeom>
            <a:noFill/>
            <a:ln>
              <a:solidFill>
                <a:srgbClr val="FF0000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l"/>
                <a:tabLst/>
              </a:pPr>
              <a:endParaRPr kumimoji="0" lang="ko-KR" altLang="en-US" sz="2400" b="1" i="0" u="none" strike="noStrike" cap="none" normalizeH="0" baseline="0">
                <a:ln>
                  <a:noFill/>
                </a:ln>
                <a:solidFill>
                  <a:srgbClr val="F8F8F8"/>
                </a:solidFill>
                <a:effectLst/>
                <a:latin typeface="CG Omega" pitchFamily="34" charset="0"/>
              </a:endParaRPr>
            </a:p>
          </p:txBody>
        </p:sp>
        <p:sp>
          <p:nvSpPr>
            <p:cNvPr id="15" name="사각형: 둥근 모서리 14">
              <a:extLst>
                <a:ext uri="{FF2B5EF4-FFF2-40B4-BE49-F238E27FC236}">
                  <a16:creationId xmlns:a16="http://schemas.microsoft.com/office/drawing/2014/main" id="{2EB78340-4F38-45E1-BD54-4920C487687F}"/>
                </a:ext>
              </a:extLst>
            </p:cNvPr>
            <p:cNvSpPr/>
            <p:nvPr/>
          </p:nvSpPr>
          <p:spPr bwMode="auto">
            <a:xfrm>
              <a:off x="7840851" y="5296447"/>
              <a:ext cx="358225" cy="241709"/>
            </a:xfrm>
            <a:prstGeom prst="roundRect">
              <a:avLst/>
            </a:prstGeom>
            <a:noFill/>
            <a:ln>
              <a:solidFill>
                <a:srgbClr val="FF0000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l"/>
                <a:tabLst/>
              </a:pPr>
              <a:endParaRPr kumimoji="0" lang="ko-KR" altLang="en-US" sz="2400" b="1" i="0" u="none" strike="noStrike" cap="none" normalizeH="0" baseline="0">
                <a:ln>
                  <a:noFill/>
                </a:ln>
                <a:solidFill>
                  <a:srgbClr val="F8F8F8"/>
                </a:solidFill>
                <a:effectLst/>
                <a:latin typeface="CG Omega" pitchFamily="34" charset="0"/>
              </a:endParaRPr>
            </a:p>
          </p:txBody>
        </p:sp>
        <p:cxnSp>
          <p:nvCxnSpPr>
            <p:cNvPr id="13" name="직선 화살표 연결선 12">
              <a:extLst>
                <a:ext uri="{FF2B5EF4-FFF2-40B4-BE49-F238E27FC236}">
                  <a16:creationId xmlns:a16="http://schemas.microsoft.com/office/drawing/2014/main" id="{FFAADC24-C6C6-456B-AD96-246DD4903064}"/>
                </a:ext>
              </a:extLst>
            </p:cNvPr>
            <p:cNvCxnSpPr>
              <a:cxnSpLocks/>
              <a:endCxn id="15" idx="1"/>
            </p:cNvCxnSpPr>
            <p:nvPr/>
          </p:nvCxnSpPr>
          <p:spPr bwMode="auto">
            <a:xfrm>
              <a:off x="3673748" y="3933056"/>
              <a:ext cx="4167103" cy="1484246"/>
            </a:xfrm>
            <a:prstGeom prst="straightConnector1">
              <a:avLst/>
            </a:prstGeom>
            <a:solidFill>
              <a:schemeClr val="accent1"/>
            </a:solidFill>
            <a:ln w="28575" cap="sq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0E3669B-1EB7-42E6-850F-6E10783EE27C}"/>
                </a:ext>
              </a:extLst>
            </p:cNvPr>
            <p:cNvSpPr txBox="1"/>
            <p:nvPr/>
          </p:nvSpPr>
          <p:spPr>
            <a:xfrm flipH="1">
              <a:off x="1361206" y="3128765"/>
              <a:ext cx="7122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altLang="ko-KR" sz="1800" dirty="0">
                  <a:solidFill>
                    <a:srgbClr val="FF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(1)</a:t>
              </a:r>
              <a:endParaRPr lang="ko-KR" altLang="en-US" sz="18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5E16402-13F5-4BEC-8EFE-45B54FF0BC02}"/>
                </a:ext>
              </a:extLst>
            </p:cNvPr>
            <p:cNvSpPr txBox="1"/>
            <p:nvPr/>
          </p:nvSpPr>
          <p:spPr>
            <a:xfrm flipH="1">
              <a:off x="7595003" y="4832349"/>
              <a:ext cx="7122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altLang="ko-KR" sz="1800" dirty="0">
                  <a:solidFill>
                    <a:srgbClr val="FF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(2)</a:t>
              </a:r>
              <a:endParaRPr lang="ko-KR" altLang="en-US" sz="18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614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512" y="562317"/>
            <a:ext cx="8784976" cy="485756"/>
          </a:xfrm>
        </p:spPr>
        <p:txBody>
          <a:bodyPr/>
          <a:lstStyle/>
          <a:p>
            <a:r>
              <a:rPr lang="en-US" altLang="ko-KR" sz="2000" dirty="0"/>
              <a:t> Visual Studio </a:t>
            </a:r>
            <a:r>
              <a:rPr lang="en-US" altLang="ko-KR" sz="2000"/>
              <a:t>Community 2026 </a:t>
            </a:r>
            <a:r>
              <a:rPr lang="ko-KR" altLang="en-US" sz="2000" dirty="0"/>
              <a:t>프로그램</a:t>
            </a:r>
            <a:r>
              <a:rPr lang="en-US" altLang="ko-KR" sz="2000" dirty="0"/>
              <a:t> </a:t>
            </a:r>
            <a:r>
              <a:rPr lang="ko-KR" altLang="en-US" sz="2000" dirty="0"/>
              <a:t>설치 </a:t>
            </a:r>
            <a:r>
              <a:rPr lang="en-US" altLang="ko-KR" sz="2000" dirty="0"/>
              <a:t>3</a:t>
            </a:r>
            <a:endParaRPr lang="ko-KR" altLang="en-US" sz="20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55576" y="1189450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marR="0" indent="-285750" algn="l" fontAlgn="base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ko-KR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설치 후 시작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’ 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버튼을 누른 후 기다린다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1800" b="1" kern="100" spc="0" dirty="0">
              <a:solidFill>
                <a:srgbClr val="271E98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9" name="그룹 8">
            <a:extLst>
              <a:ext uri="{FF2B5EF4-FFF2-40B4-BE49-F238E27FC236}">
                <a16:creationId xmlns:a16="http://schemas.microsoft.com/office/drawing/2014/main" id="{ACA1BED9-4293-48DF-9269-5BDB77D16798}"/>
              </a:ext>
            </a:extLst>
          </p:cNvPr>
          <p:cNvGrpSpPr/>
          <p:nvPr/>
        </p:nvGrpSpPr>
        <p:grpSpPr>
          <a:xfrm>
            <a:off x="1086373" y="2000332"/>
            <a:ext cx="6971254" cy="3921331"/>
            <a:chOff x="1086373" y="1686621"/>
            <a:chExt cx="6971254" cy="3921331"/>
          </a:xfrm>
        </p:grpSpPr>
        <p:pic>
          <p:nvPicPr>
            <p:cNvPr id="7169" name="_x445099872">
              <a:extLst>
                <a:ext uri="{FF2B5EF4-FFF2-40B4-BE49-F238E27FC236}">
                  <a16:creationId xmlns:a16="http://schemas.microsoft.com/office/drawing/2014/main" id="{CF98CA0E-F22B-4330-BD40-B165E07795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086373" y="1686621"/>
              <a:ext cx="6971254" cy="39213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사각형: 둥근 모서리 19">
              <a:extLst>
                <a:ext uri="{FF2B5EF4-FFF2-40B4-BE49-F238E27FC236}">
                  <a16:creationId xmlns:a16="http://schemas.microsoft.com/office/drawing/2014/main" id="{A687E0E3-036A-4FE0-823D-271906460693}"/>
                </a:ext>
              </a:extLst>
            </p:cNvPr>
            <p:cNvSpPr/>
            <p:nvPr/>
          </p:nvSpPr>
          <p:spPr bwMode="auto">
            <a:xfrm>
              <a:off x="1547664" y="3379151"/>
              <a:ext cx="720080" cy="193865"/>
            </a:xfrm>
            <a:prstGeom prst="roundRect">
              <a:avLst/>
            </a:prstGeom>
            <a:noFill/>
            <a:ln>
              <a:solidFill>
                <a:srgbClr val="FF0000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l"/>
                <a:tabLst/>
              </a:pPr>
              <a:endParaRPr kumimoji="0" lang="ko-KR" altLang="en-US" sz="2400" b="1" i="0" u="none" strike="noStrike" cap="none" normalizeH="0" baseline="0">
                <a:ln>
                  <a:noFill/>
                </a:ln>
                <a:solidFill>
                  <a:srgbClr val="F8F8F8"/>
                </a:solidFill>
                <a:effectLst/>
                <a:latin typeface="CG Omeg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30172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860597A7-79DA-4AF0-B18C-3C3CC8866C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863" y="2060848"/>
            <a:ext cx="7572274" cy="386802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512" y="562317"/>
            <a:ext cx="8784976" cy="485756"/>
          </a:xfrm>
        </p:spPr>
        <p:txBody>
          <a:bodyPr/>
          <a:lstStyle/>
          <a:p>
            <a:r>
              <a:rPr lang="en-US" altLang="ko-KR" sz="2000" dirty="0"/>
              <a:t> Visual Studio </a:t>
            </a:r>
            <a:r>
              <a:rPr lang="en-US" altLang="ko-KR" sz="2000"/>
              <a:t>Community 2026 </a:t>
            </a:r>
            <a:r>
              <a:rPr lang="ko-KR" altLang="en-US" sz="2000" dirty="0"/>
              <a:t>프로그램</a:t>
            </a:r>
            <a:r>
              <a:rPr lang="en-US" altLang="ko-KR" sz="2000" dirty="0"/>
              <a:t> </a:t>
            </a:r>
            <a:r>
              <a:rPr lang="ko-KR" altLang="en-US" sz="2000" dirty="0"/>
              <a:t>로그인 </a:t>
            </a:r>
            <a:r>
              <a:rPr lang="en-US" altLang="ko-KR" sz="2000" dirty="0"/>
              <a:t>1</a:t>
            </a:r>
            <a:endParaRPr lang="ko-KR" altLang="en-US" sz="20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55576" y="1210111"/>
            <a:ext cx="7920000" cy="392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marR="0" indent="-285750" algn="l" fontAlgn="base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로그인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’ 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버튼을 누른다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1800" b="1" kern="100" spc="0" dirty="0">
              <a:solidFill>
                <a:srgbClr val="271E98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A687E0E3-036A-4FE0-823D-271906460693}"/>
              </a:ext>
            </a:extLst>
          </p:cNvPr>
          <p:cNvSpPr/>
          <p:nvPr/>
        </p:nvSpPr>
        <p:spPr bwMode="auto">
          <a:xfrm>
            <a:off x="5594358" y="3138550"/>
            <a:ext cx="2468188" cy="457504"/>
          </a:xfrm>
          <a:prstGeom prst="roundRect">
            <a:avLst/>
          </a:prstGeom>
          <a:noFill/>
          <a:ln>
            <a:solidFill>
              <a:srgbClr val="FF0000"/>
            </a:solidFill>
            <a:headEnd type="none" w="sm" len="sm"/>
            <a:tailEnd type="none" w="sm" len="sm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08208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496" y="548680"/>
            <a:ext cx="8929718" cy="485756"/>
          </a:xfrm>
        </p:spPr>
        <p:txBody>
          <a:bodyPr/>
          <a:lstStyle/>
          <a:p>
            <a:r>
              <a:rPr lang="en-US" altLang="ko-KR" sz="2000"/>
              <a:t> Visual Studio Community 2026 </a:t>
            </a:r>
            <a:r>
              <a:rPr lang="ko-KR" altLang="en-US" sz="2000"/>
              <a:t>프로그램</a:t>
            </a:r>
            <a:r>
              <a:rPr lang="en-US" altLang="ko-KR" sz="2000"/>
              <a:t> </a:t>
            </a:r>
            <a:r>
              <a:rPr lang="ko-KR" altLang="en-US" sz="2000"/>
              <a:t>로그인 </a:t>
            </a:r>
            <a:r>
              <a:rPr lang="en-US" altLang="ko-KR" sz="2000"/>
              <a:t>2</a:t>
            </a:r>
            <a:endParaRPr lang="ko-KR" altLang="en-US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DF737CD1-5404-47A3-81D3-B4BA2C0859B1}"/>
              </a:ext>
            </a:extLst>
          </p:cNvPr>
          <p:cNvGrpSpPr/>
          <p:nvPr/>
        </p:nvGrpSpPr>
        <p:grpSpPr>
          <a:xfrm>
            <a:off x="2121743" y="1700808"/>
            <a:ext cx="4900514" cy="4057539"/>
            <a:chOff x="2400571" y="2060849"/>
            <a:chExt cx="4342857" cy="3595809"/>
          </a:xfrm>
        </p:grpSpPr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3BA48104-734A-4A72-AC5A-D2F1B27E447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78397"/>
            <a:stretch/>
          </p:blipFill>
          <p:spPr>
            <a:xfrm>
              <a:off x="2400571" y="2060849"/>
              <a:ext cx="4342857" cy="1059600"/>
            </a:xfrm>
            <a:prstGeom prst="rect">
              <a:avLst/>
            </a:prstGeom>
          </p:spPr>
        </p:pic>
        <p:pic>
          <p:nvPicPr>
            <p:cNvPr id="9" name="그림 8">
              <a:extLst>
                <a:ext uri="{FF2B5EF4-FFF2-40B4-BE49-F238E27FC236}">
                  <a16:creationId xmlns:a16="http://schemas.microsoft.com/office/drawing/2014/main" id="{597D121A-9DFC-4EC4-8898-1CE59058B0E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10"/>
            <a:stretch/>
          </p:blipFill>
          <p:spPr>
            <a:xfrm>
              <a:off x="2433358" y="3470591"/>
              <a:ext cx="4277284" cy="218606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08001225"/>
      </p:ext>
    </p:extLst>
  </p:cSld>
  <p:clrMapOvr>
    <a:masterClrMapping/>
  </p:clrMapOvr>
</p:sld>
</file>

<file path=ppt/theme/theme1.xml><?xml version="1.0" encoding="utf-8"?>
<a:theme xmlns:a="http://schemas.openxmlformats.org/drawingml/2006/main" name="색종이 상자">
  <a:themeElements>
    <a:clrScheme name="색종이 상자 1">
      <a:dk1>
        <a:srgbClr val="000000"/>
      </a:dk1>
      <a:lt1>
        <a:srgbClr val="FFFFFF"/>
      </a:lt1>
      <a:dk2>
        <a:srgbClr val="CC6600"/>
      </a:dk2>
      <a:lt2>
        <a:srgbClr val="F5B363"/>
      </a:lt2>
      <a:accent1>
        <a:srgbClr val="EB933B"/>
      </a:accent1>
      <a:accent2>
        <a:srgbClr val="F3C917"/>
      </a:accent2>
      <a:accent3>
        <a:srgbClr val="FFFFFF"/>
      </a:accent3>
      <a:accent4>
        <a:srgbClr val="000000"/>
      </a:accent4>
      <a:accent5>
        <a:srgbClr val="F3C8AF"/>
      </a:accent5>
      <a:accent6>
        <a:srgbClr val="DCB614"/>
      </a:accent6>
      <a:hlink>
        <a:srgbClr val="BB9321"/>
      </a:hlink>
      <a:folHlink>
        <a:srgbClr val="F1E785"/>
      </a:folHlink>
    </a:clrScheme>
    <a:fontScheme name="색종이 상자">
      <a:majorFont>
        <a:latin typeface="굴림"/>
        <a:ea typeface="굴림"/>
        <a:cs typeface="Arial"/>
      </a:majorFont>
      <a:minorFont>
        <a:latin typeface="굴림"/>
        <a:ea typeface="굴림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10691</TotalTime>
  <Words>703</Words>
  <Application>Microsoft Office PowerPoint</Application>
  <PresentationFormat>화면 슬라이드 쇼(4:3)</PresentationFormat>
  <Paragraphs>96</Paragraphs>
  <Slides>21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21</vt:i4>
      </vt:variant>
    </vt:vector>
  </HeadingPairs>
  <TitlesOfParts>
    <vt:vector size="29" baseType="lpstr">
      <vt:lpstr>Arial</vt:lpstr>
      <vt:lpstr>맑은 고딕</vt:lpstr>
      <vt:lpstr>함초롬바탕</vt:lpstr>
      <vt:lpstr>Times New Roman</vt:lpstr>
      <vt:lpstr>CG Omega</vt:lpstr>
      <vt:lpstr>굴림</vt:lpstr>
      <vt:lpstr>Wingdings</vt:lpstr>
      <vt:lpstr>색종이 상자</vt:lpstr>
      <vt:lpstr>Visual Studio Community 2026 프로그램 다운로드법  + 설치법 + 과제 제출 방법 및 성적 평가 방법(C++언어) </vt:lpstr>
      <vt:lpstr> Visual Studio Community 2026 프로그램 다운로드 법 1</vt:lpstr>
      <vt:lpstr> Visual Studio Community 2026 프로그램 다운로드 법 2</vt:lpstr>
      <vt:lpstr> Visual Studio Community 2026 프로그램 다운로드 법 3</vt:lpstr>
      <vt:lpstr> Visual Studio Community 2026 프로그램 설치 1</vt:lpstr>
      <vt:lpstr> Visual Studio Community 2026 프로그램 설치 2 </vt:lpstr>
      <vt:lpstr> Visual Studio Community 2026 프로그램 설치 3</vt:lpstr>
      <vt:lpstr> Visual Studio Community 2026 프로그램 로그인 1</vt:lpstr>
      <vt:lpstr> Visual Studio Community 2026 프로그램 로그인 2</vt:lpstr>
      <vt:lpstr> Visual Studio Community 2026 프로그램 로그인 3</vt:lpstr>
      <vt:lpstr> Microsoft Visual Studio Community 2026 버전의 시작하기 1</vt:lpstr>
      <vt:lpstr> Microsoft Visual Studio Community 2026 버전의 시작하기 2</vt:lpstr>
      <vt:lpstr> Microsoft Visual Studio Community 2026 버전의 시작하기 3</vt:lpstr>
      <vt:lpstr> Microsoft Visual Studio Community 2026 버전의 시작하기 4</vt:lpstr>
      <vt:lpstr> Visual Studio Community 2026 아이콘 바탕화면에 추가하기</vt:lpstr>
      <vt:lpstr>강의일정</vt:lpstr>
      <vt:lpstr>강의일정</vt:lpstr>
      <vt:lpstr>강의일정</vt:lpstr>
      <vt:lpstr>강의일정</vt:lpstr>
      <vt:lpstr>과제 제출 방법 </vt:lpstr>
      <vt:lpstr>성적 평가 방법 </vt:lpstr>
    </vt:vector>
  </TitlesOfParts>
  <Company>WESNET Co,.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 Language Lecture Book</dc:title>
  <dc:subject>Program Start</dc:subject>
  <dc:creator>Joey.Lee</dc:creator>
  <cp:lastModifiedBy>Seungho Lee</cp:lastModifiedBy>
  <cp:revision>667</cp:revision>
  <cp:lastPrinted>1999-08-31T15:28:46Z</cp:lastPrinted>
  <dcterms:created xsi:type="dcterms:W3CDTF">1997-12-02T18:36:16Z</dcterms:created>
  <dcterms:modified xsi:type="dcterms:W3CDTF">2026-03-19T07:06:59Z</dcterms:modified>
</cp:coreProperties>
</file>