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52"/>
  </p:notesMasterIdLst>
  <p:sldIdLst>
    <p:sldId id="770" r:id="rId2"/>
    <p:sldId id="550" r:id="rId3"/>
    <p:sldId id="648" r:id="rId4"/>
    <p:sldId id="649" r:id="rId5"/>
    <p:sldId id="1384" r:id="rId6"/>
    <p:sldId id="775" r:id="rId7"/>
    <p:sldId id="763" r:id="rId8"/>
    <p:sldId id="650" r:id="rId9"/>
    <p:sldId id="651" r:id="rId10"/>
    <p:sldId id="678" r:id="rId11"/>
    <p:sldId id="654" r:id="rId12"/>
    <p:sldId id="695" r:id="rId13"/>
    <p:sldId id="696" r:id="rId14"/>
    <p:sldId id="657" r:id="rId15"/>
    <p:sldId id="701" r:id="rId16"/>
    <p:sldId id="658" r:id="rId17"/>
    <p:sldId id="702" r:id="rId18"/>
    <p:sldId id="703" r:id="rId19"/>
    <p:sldId id="704" r:id="rId20"/>
    <p:sldId id="768" r:id="rId21"/>
    <p:sldId id="705" r:id="rId22"/>
    <p:sldId id="1390" r:id="rId23"/>
    <p:sldId id="706" r:id="rId24"/>
    <p:sldId id="707" r:id="rId25"/>
    <p:sldId id="709" r:id="rId26"/>
    <p:sldId id="710" r:id="rId27"/>
    <p:sldId id="711" r:id="rId28"/>
    <p:sldId id="712" r:id="rId29"/>
    <p:sldId id="716" r:id="rId30"/>
    <p:sldId id="717" r:id="rId31"/>
    <p:sldId id="718" r:id="rId32"/>
    <p:sldId id="760" r:id="rId33"/>
    <p:sldId id="720" r:id="rId34"/>
    <p:sldId id="721" r:id="rId35"/>
    <p:sldId id="722" r:id="rId36"/>
    <p:sldId id="723" r:id="rId37"/>
    <p:sldId id="724" r:id="rId38"/>
    <p:sldId id="725" r:id="rId39"/>
    <p:sldId id="764" r:id="rId40"/>
    <p:sldId id="765" r:id="rId41"/>
    <p:sldId id="766" r:id="rId42"/>
    <p:sldId id="341" r:id="rId43"/>
    <p:sldId id="729" r:id="rId44"/>
    <p:sldId id="726" r:id="rId45"/>
    <p:sldId id="727" r:id="rId46"/>
    <p:sldId id="728" r:id="rId47"/>
    <p:sldId id="778" r:id="rId48"/>
    <p:sldId id="730" r:id="rId49"/>
    <p:sldId id="731" r:id="rId50"/>
    <p:sldId id="732" r:id="rId51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AF2CE"/>
    <a:srgbClr val="89D2F3"/>
    <a:srgbClr val="BEE6F8"/>
    <a:srgbClr val="63C4E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50" autoAdjust="0"/>
    <p:restoredTop sz="96809" autoAdjust="0"/>
  </p:normalViewPr>
  <p:slideViewPr>
    <p:cSldViewPr>
      <p:cViewPr varScale="1">
        <p:scale>
          <a:sx n="110" d="100"/>
          <a:sy n="110" d="100"/>
        </p:scale>
        <p:origin x="35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992" y="0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07" y="4861441"/>
            <a:ext cx="568325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992" y="9721106"/>
            <a:ext cx="307842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75" tIns="49538" rIns="99075" bIns="4953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6401969-E9C6-483B-A5FF-64439E4DD3F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83719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505575"/>
            <a:ext cx="9144000" cy="304800"/>
            <a:chOff x="0" y="4032"/>
            <a:chExt cx="4992" cy="144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" y="4026"/>
              <a:ext cx="2477" cy="145"/>
              <a:chOff x="-5" y="3924"/>
              <a:chExt cx="5764" cy="403"/>
            </a:xfrm>
          </p:grpSpPr>
          <p:sp>
            <p:nvSpPr>
              <p:cNvPr id="29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0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1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2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3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4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5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6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7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8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39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0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2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3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4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5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6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7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8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9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0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2498" y="4026"/>
              <a:ext cx="2477" cy="145"/>
              <a:chOff x="-5" y="3924"/>
              <a:chExt cx="5764" cy="403"/>
            </a:xfrm>
          </p:grpSpPr>
          <p:sp>
            <p:nvSpPr>
              <p:cNvPr id="7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3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3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1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5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5" y="3939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3" y="393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3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37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4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37" y="393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5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3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6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69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7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69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8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5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9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17" y="3928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0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17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1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1" y="3928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2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49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3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49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4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3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5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1" y="3924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6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1" y="3928"/>
                <a:ext cx="382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7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-5" y="3924"/>
                <a:ext cx="386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28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1" y="3934"/>
                <a:ext cx="384" cy="388"/>
              </a:xfrm>
              <a:prstGeom prst="diamond">
                <a:avLst/>
              </a:prstGeom>
              <a:pattFill prst="narHorz">
                <a:fgClr>
                  <a:schemeClr val="accent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51" name="Group 49"/>
          <p:cNvGrpSpPr>
            <a:grpSpLocks/>
          </p:cNvGrpSpPr>
          <p:nvPr/>
        </p:nvGrpSpPr>
        <p:grpSpPr bwMode="auto">
          <a:xfrm>
            <a:off x="609600" y="2362200"/>
            <a:ext cx="7924800" cy="762000"/>
            <a:chOff x="384" y="1488"/>
            <a:chExt cx="4992" cy="480"/>
          </a:xfrm>
        </p:grpSpPr>
        <p:sp>
          <p:nvSpPr>
            <p:cNvPr id="52" name="Line 50"/>
            <p:cNvSpPr>
              <a:spLocks noChangeShapeType="1"/>
            </p:cNvSpPr>
            <p:nvPr/>
          </p:nvSpPr>
          <p:spPr bwMode="ltGray">
            <a:xfrm>
              <a:off x="483" y="1488"/>
              <a:ext cx="4787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53" name="Line 51"/>
            <p:cNvSpPr>
              <a:spLocks noChangeShapeType="1"/>
            </p:cNvSpPr>
            <p:nvPr/>
          </p:nvSpPr>
          <p:spPr bwMode="gray">
            <a:xfrm flipV="1">
              <a:off x="483" y="1968"/>
              <a:ext cx="4787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54" name="Group 52"/>
            <p:cNvGrpSpPr>
              <a:grpSpLocks/>
            </p:cNvGrpSpPr>
            <p:nvPr userDrawn="1"/>
          </p:nvGrpSpPr>
          <p:grpSpPr bwMode="auto">
            <a:xfrm>
              <a:off x="384" y="1513"/>
              <a:ext cx="507" cy="426"/>
              <a:chOff x="384" y="1513"/>
              <a:chExt cx="507" cy="426"/>
            </a:xfrm>
          </p:grpSpPr>
          <p:sp>
            <p:nvSpPr>
              <p:cNvPr id="64" name="AutoShape 53"/>
              <p:cNvSpPr>
                <a:spLocks noChangeArrowheads="1"/>
              </p:cNvSpPr>
              <p:nvPr/>
            </p:nvSpPr>
            <p:spPr bwMode="auto">
              <a:xfrm>
                <a:off x="527" y="1518"/>
                <a:ext cx="242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5" name="Freeform 54"/>
              <p:cNvSpPr>
                <a:spLocks/>
              </p:cNvSpPr>
              <p:nvPr/>
            </p:nvSpPr>
            <p:spPr bwMode="auto">
              <a:xfrm>
                <a:off x="649" y="1513"/>
                <a:ext cx="242" cy="215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6" name="Freeform 55"/>
              <p:cNvSpPr>
                <a:spLocks/>
              </p:cNvSpPr>
              <p:nvPr/>
            </p:nvSpPr>
            <p:spPr bwMode="auto">
              <a:xfrm>
                <a:off x="649" y="1725"/>
                <a:ext cx="242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7" name="AutoShape 56"/>
              <p:cNvSpPr>
                <a:spLocks noChangeArrowheads="1"/>
              </p:cNvSpPr>
              <p:nvPr/>
            </p:nvSpPr>
            <p:spPr bwMode="auto">
              <a:xfrm>
                <a:off x="384" y="1513"/>
                <a:ext cx="172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8" name="Freeform 57"/>
              <p:cNvSpPr>
                <a:spLocks/>
              </p:cNvSpPr>
              <p:nvPr/>
            </p:nvSpPr>
            <p:spPr bwMode="auto">
              <a:xfrm>
                <a:off x="470" y="1517"/>
                <a:ext cx="242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9" name="Freeform 58"/>
              <p:cNvSpPr>
                <a:spLocks/>
              </p:cNvSpPr>
              <p:nvPr/>
            </p:nvSpPr>
            <p:spPr bwMode="auto">
              <a:xfrm>
                <a:off x="467" y="1725"/>
                <a:ext cx="245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0" name="Freeform 59"/>
              <p:cNvSpPr>
                <a:spLocks/>
              </p:cNvSpPr>
              <p:nvPr/>
            </p:nvSpPr>
            <p:spPr bwMode="auto">
              <a:xfrm>
                <a:off x="414" y="1589"/>
                <a:ext cx="109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1" name="Freeform 60"/>
              <p:cNvSpPr>
                <a:spLocks/>
              </p:cNvSpPr>
              <p:nvPr/>
            </p:nvSpPr>
            <p:spPr bwMode="auto">
              <a:xfrm>
                <a:off x="414" y="1725"/>
                <a:ext cx="109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55" name="Group 61"/>
            <p:cNvGrpSpPr>
              <a:grpSpLocks/>
            </p:cNvGrpSpPr>
            <p:nvPr userDrawn="1"/>
          </p:nvGrpSpPr>
          <p:grpSpPr bwMode="auto">
            <a:xfrm>
              <a:off x="4895" y="1513"/>
              <a:ext cx="481" cy="426"/>
              <a:chOff x="4895" y="1513"/>
              <a:chExt cx="481" cy="426"/>
            </a:xfrm>
          </p:grpSpPr>
          <p:sp>
            <p:nvSpPr>
              <p:cNvPr id="56" name="AutoShape 62"/>
              <p:cNvSpPr>
                <a:spLocks noChangeArrowheads="1"/>
              </p:cNvSpPr>
              <p:nvPr/>
            </p:nvSpPr>
            <p:spPr bwMode="auto">
              <a:xfrm>
                <a:off x="5030" y="1518"/>
                <a:ext cx="230" cy="421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146" y="1518"/>
                <a:ext cx="230" cy="210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5146" y="1725"/>
                <a:ext cx="230" cy="211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59" name="AutoShape 65"/>
              <p:cNvSpPr>
                <a:spLocks noChangeArrowheads="1"/>
              </p:cNvSpPr>
              <p:nvPr/>
            </p:nvSpPr>
            <p:spPr bwMode="auto">
              <a:xfrm>
                <a:off x="4895" y="1513"/>
                <a:ext cx="163" cy="426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976" y="1517"/>
                <a:ext cx="230" cy="211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974" y="1725"/>
                <a:ext cx="232" cy="211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924" y="1589"/>
                <a:ext cx="103" cy="136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924" y="1725"/>
                <a:ext cx="103" cy="137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3870325" y="10588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endParaRPr kumimoji="0" lang="ko-KR" altLang="ko-KR">
              <a:latin typeface="Arial" charset="0"/>
            </a:endParaRPr>
          </a:p>
        </p:txBody>
      </p:sp>
      <p:sp>
        <p:nvSpPr>
          <p:cNvPr id="5190" name="Rectangle 7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9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73" name="Rectangle 7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" name="Rectangle 7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5" name="Rectangle 7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43663" y="333375"/>
            <a:ext cx="2133600" cy="2698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E1989-8D42-4885-8C8D-F1F7E21FF6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4C1B8F-C5A1-4ABC-9746-19472D4B946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4DA34-74FA-46A7-878E-BC6155047C1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5DE23-FAC3-4562-B6A1-538AC1C973C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1E0-7D85-469C-BA1D-A6A1AD33A3A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CB0451-D4C4-4274-9A1F-645EB5EC5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0B3EC-D712-43E9-AAD2-43721D15AD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30F34-EE8F-4894-A080-E024AD0D7E4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37BEE-C830-4CEE-840B-CA4F0F03A4C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082434-6EA9-4E81-A585-909743E22AA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B2569-B9F2-478B-BC20-80C53472CE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dt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7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7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55A4B-280A-4E18-8EFA-9F1FA9D4AEA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535738"/>
            <a:ext cx="9144000" cy="304800"/>
            <a:chOff x="0" y="4032"/>
            <a:chExt cx="4992" cy="144"/>
          </a:xfrm>
        </p:grpSpPr>
        <p:grpSp>
          <p:nvGrpSpPr>
            <p:cNvPr id="1052" name="Group 3" descr="좁은 수평선"/>
            <p:cNvGrpSpPr>
              <a:grpSpLocks/>
            </p:cNvGrpSpPr>
            <p:nvPr/>
          </p:nvGrpSpPr>
          <p:grpSpPr bwMode="auto">
            <a:xfrm>
              <a:off x="0" y="4032"/>
              <a:ext cx="2496" cy="144"/>
              <a:chOff x="0" y="3926"/>
              <a:chExt cx="5760" cy="399"/>
            </a:xfrm>
          </p:grpSpPr>
          <p:sp>
            <p:nvSpPr>
              <p:cNvPr id="4100" name="AutoShape 4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1" name="AutoShape 5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2" name="AutoShape 6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3" name="AutoShape 7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4" name="AutoShape 8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5" name="AutoShape 9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6" name="AutoShape 10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7" name="AutoShape 11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8" name="AutoShape 12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09" name="AutoShape 13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0" name="AutoShape 14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1" name="AutoShape 15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2" name="AutoShape 16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3" name="AutoShape 17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4" name="AutoShape 18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5" name="AutoShape 19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6" name="AutoShape 20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7" name="AutoShape 21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8" name="AutoShape 22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19" name="AutoShape 23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0" name="AutoShape 24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1" name="AutoShape 25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53" name="Group 26" descr="좁은 수평선"/>
            <p:cNvGrpSpPr>
              <a:grpSpLocks/>
            </p:cNvGrpSpPr>
            <p:nvPr/>
          </p:nvGrpSpPr>
          <p:grpSpPr bwMode="auto">
            <a:xfrm>
              <a:off x="2496" y="4032"/>
              <a:ext cx="2496" cy="144"/>
              <a:chOff x="0" y="3926"/>
              <a:chExt cx="5760" cy="399"/>
            </a:xfrm>
          </p:grpSpPr>
          <p:sp>
            <p:nvSpPr>
              <p:cNvPr id="4123" name="AutoShape 27" descr="좁은 수평선"/>
              <p:cNvSpPr>
                <a:spLocks noChangeArrowheads="1"/>
              </p:cNvSpPr>
              <p:nvPr/>
            </p:nvSpPr>
            <p:spPr bwMode="auto">
              <a:xfrm>
                <a:off x="5376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4" name="AutoShape 28" descr="좁은 수평선"/>
              <p:cNvSpPr>
                <a:spLocks noChangeArrowheads="1"/>
              </p:cNvSpPr>
              <p:nvPr/>
            </p:nvSpPr>
            <p:spPr bwMode="auto">
              <a:xfrm>
                <a:off x="5376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5" name="AutoShape 29" descr="좁은 수평선"/>
              <p:cNvSpPr>
                <a:spLocks noChangeArrowheads="1"/>
              </p:cNvSpPr>
              <p:nvPr/>
            </p:nvSpPr>
            <p:spPr bwMode="auto">
              <a:xfrm>
                <a:off x="499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6" name="AutoShape 30" descr="좁은 수평선"/>
              <p:cNvSpPr>
                <a:spLocks noChangeArrowheads="1"/>
              </p:cNvSpPr>
              <p:nvPr/>
            </p:nvSpPr>
            <p:spPr bwMode="auto">
              <a:xfrm>
                <a:off x="4608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7" name="AutoShape 31" descr="좁은 수평선"/>
              <p:cNvSpPr>
                <a:spLocks noChangeArrowheads="1"/>
              </p:cNvSpPr>
              <p:nvPr/>
            </p:nvSpPr>
            <p:spPr bwMode="auto">
              <a:xfrm>
                <a:off x="4608" y="3941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8" name="AutoShape 32" descr="좁은 수평선"/>
              <p:cNvSpPr>
                <a:spLocks noChangeArrowheads="1"/>
              </p:cNvSpPr>
              <p:nvPr/>
            </p:nvSpPr>
            <p:spPr bwMode="auto">
              <a:xfrm>
                <a:off x="422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29" name="AutoShape 33" descr="좁은 수평선"/>
              <p:cNvSpPr>
                <a:spLocks noChangeArrowheads="1"/>
              </p:cNvSpPr>
              <p:nvPr/>
            </p:nvSpPr>
            <p:spPr bwMode="auto">
              <a:xfrm>
                <a:off x="384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0" name="AutoShape 34" descr="좁은 수평선"/>
              <p:cNvSpPr>
                <a:spLocks noChangeArrowheads="1"/>
              </p:cNvSpPr>
              <p:nvPr/>
            </p:nvSpPr>
            <p:spPr bwMode="auto">
              <a:xfrm>
                <a:off x="384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1" name="AutoShape 35" descr="좁은 수평선"/>
              <p:cNvSpPr>
                <a:spLocks noChangeArrowheads="1"/>
              </p:cNvSpPr>
              <p:nvPr/>
            </p:nvSpPr>
            <p:spPr bwMode="auto">
              <a:xfrm>
                <a:off x="345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2" name="AutoShape 36" descr="좁은 수평선"/>
              <p:cNvSpPr>
                <a:spLocks noChangeArrowheads="1"/>
              </p:cNvSpPr>
              <p:nvPr/>
            </p:nvSpPr>
            <p:spPr bwMode="auto">
              <a:xfrm>
                <a:off x="307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3" name="AutoShape 37" descr="좁은 수평선"/>
              <p:cNvSpPr>
                <a:spLocks noChangeArrowheads="1"/>
              </p:cNvSpPr>
              <p:nvPr/>
            </p:nvSpPr>
            <p:spPr bwMode="auto">
              <a:xfrm>
                <a:off x="3072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4" name="AutoShape 38" descr="좁은 수평선"/>
              <p:cNvSpPr>
                <a:spLocks noChangeArrowheads="1"/>
              </p:cNvSpPr>
              <p:nvPr/>
            </p:nvSpPr>
            <p:spPr bwMode="auto">
              <a:xfrm>
                <a:off x="2688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5" name="AutoShape 39" descr="좁은 수평선"/>
              <p:cNvSpPr>
                <a:spLocks noChangeArrowheads="1"/>
              </p:cNvSpPr>
              <p:nvPr/>
            </p:nvSpPr>
            <p:spPr bwMode="auto">
              <a:xfrm>
                <a:off x="1920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6" name="AutoShape 40" descr="좁은 수평선"/>
              <p:cNvSpPr>
                <a:spLocks noChangeArrowheads="1"/>
              </p:cNvSpPr>
              <p:nvPr/>
            </p:nvSpPr>
            <p:spPr bwMode="auto">
              <a:xfrm>
                <a:off x="1920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7" name="AutoShape 41" descr="좁은 수평선"/>
              <p:cNvSpPr>
                <a:spLocks noChangeArrowheads="1"/>
              </p:cNvSpPr>
              <p:nvPr/>
            </p:nvSpPr>
            <p:spPr bwMode="auto">
              <a:xfrm>
                <a:off x="1536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8" name="AutoShape 42" descr="좁은 수평선"/>
              <p:cNvSpPr>
                <a:spLocks noChangeArrowheads="1"/>
              </p:cNvSpPr>
              <p:nvPr/>
            </p:nvSpPr>
            <p:spPr bwMode="auto">
              <a:xfrm>
                <a:off x="1152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39" name="AutoShape 43" descr="좁은 수평선"/>
              <p:cNvSpPr>
                <a:spLocks noChangeArrowheads="1"/>
              </p:cNvSpPr>
              <p:nvPr/>
            </p:nvSpPr>
            <p:spPr bwMode="auto">
              <a:xfrm>
                <a:off x="1152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0" name="AutoShape 44" descr="좁은 수평선"/>
              <p:cNvSpPr>
                <a:spLocks noChangeArrowheads="1"/>
              </p:cNvSpPr>
              <p:nvPr/>
            </p:nvSpPr>
            <p:spPr bwMode="auto">
              <a:xfrm>
                <a:off x="768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1" name="AutoShape 45" descr="좁은 수평선"/>
              <p:cNvSpPr>
                <a:spLocks noChangeArrowheads="1"/>
              </p:cNvSpPr>
              <p:nvPr/>
            </p:nvSpPr>
            <p:spPr bwMode="auto">
              <a:xfrm>
                <a:off x="384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2" name="AutoShape 46" descr="좁은 수평선"/>
              <p:cNvSpPr>
                <a:spLocks noChangeArrowheads="1"/>
              </p:cNvSpPr>
              <p:nvPr/>
            </p:nvSpPr>
            <p:spPr bwMode="auto">
              <a:xfrm>
                <a:off x="384" y="3930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3" name="AutoShape 47" descr="좁은 수평선"/>
              <p:cNvSpPr>
                <a:spLocks noChangeArrowheads="1"/>
              </p:cNvSpPr>
              <p:nvPr/>
            </p:nvSpPr>
            <p:spPr bwMode="auto">
              <a:xfrm>
                <a:off x="0" y="392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4" name="AutoShape 48" descr="좁은 수평선"/>
              <p:cNvSpPr>
                <a:spLocks noChangeArrowheads="1"/>
              </p:cNvSpPr>
              <p:nvPr/>
            </p:nvSpPr>
            <p:spPr bwMode="auto">
              <a:xfrm>
                <a:off x="2304" y="3936"/>
                <a:ext cx="384" cy="384"/>
              </a:xfrm>
              <a:prstGeom prst="diamond">
                <a:avLst/>
              </a:prstGeom>
              <a:pattFill prst="narHorz">
                <a:fgClr>
                  <a:schemeClr val="bg2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grpSp>
        <p:nvGrpSpPr>
          <p:cNvPr id="1027" name="Group 49"/>
          <p:cNvGrpSpPr>
            <a:grpSpLocks/>
          </p:cNvGrpSpPr>
          <p:nvPr/>
        </p:nvGrpSpPr>
        <p:grpSpPr bwMode="auto">
          <a:xfrm>
            <a:off x="609600" y="533400"/>
            <a:ext cx="7900988" cy="609600"/>
            <a:chOff x="384" y="336"/>
            <a:chExt cx="4977" cy="384"/>
          </a:xfrm>
        </p:grpSpPr>
        <p:sp>
          <p:nvSpPr>
            <p:cNvPr id="4146" name="Line 50"/>
            <p:cNvSpPr>
              <a:spLocks noChangeShapeType="1"/>
            </p:cNvSpPr>
            <p:nvPr/>
          </p:nvSpPr>
          <p:spPr bwMode="gray">
            <a:xfrm flipV="1">
              <a:off x="480" y="720"/>
              <a:ext cx="48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1034" name="Group 51"/>
            <p:cNvGrpSpPr>
              <a:grpSpLocks/>
            </p:cNvGrpSpPr>
            <p:nvPr userDrawn="1"/>
          </p:nvGrpSpPr>
          <p:grpSpPr bwMode="auto">
            <a:xfrm>
              <a:off x="384" y="336"/>
              <a:ext cx="402" cy="319"/>
              <a:chOff x="384" y="336"/>
              <a:chExt cx="402" cy="319"/>
            </a:xfrm>
          </p:grpSpPr>
          <p:sp>
            <p:nvSpPr>
              <p:cNvPr id="4148" name="AutoShape 52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49" name="Freeform 53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0" name="Freeform 54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1" name="AutoShape 55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2" name="Freeform 56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3" name="Freeform 57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4" name="Freeform 58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5" name="Freeform 59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35" name="Group 60"/>
            <p:cNvGrpSpPr>
              <a:grpSpLocks/>
            </p:cNvGrpSpPr>
            <p:nvPr userDrawn="1"/>
          </p:nvGrpSpPr>
          <p:grpSpPr bwMode="auto">
            <a:xfrm>
              <a:off x="4959" y="336"/>
              <a:ext cx="402" cy="319"/>
              <a:chOff x="384" y="336"/>
              <a:chExt cx="402" cy="319"/>
            </a:xfrm>
          </p:grpSpPr>
          <p:sp>
            <p:nvSpPr>
              <p:cNvPr id="4157" name="AutoShape 61"/>
              <p:cNvSpPr>
                <a:spLocks noChangeArrowheads="1"/>
              </p:cNvSpPr>
              <p:nvPr/>
            </p:nvSpPr>
            <p:spPr bwMode="auto">
              <a:xfrm>
                <a:off x="497" y="340"/>
                <a:ext cx="192" cy="315"/>
              </a:xfrm>
              <a:prstGeom prst="diamond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8" name="Freeform 62"/>
              <p:cNvSpPr>
                <a:spLocks/>
              </p:cNvSpPr>
              <p:nvPr/>
            </p:nvSpPr>
            <p:spPr bwMode="auto">
              <a:xfrm>
                <a:off x="594" y="339"/>
                <a:ext cx="190" cy="158"/>
              </a:xfrm>
              <a:custGeom>
                <a:avLst/>
                <a:gdLst/>
                <a:ahLst/>
                <a:cxnLst>
                  <a:cxn ang="0">
                    <a:pos x="74" y="157"/>
                  </a:cxn>
                  <a:cxn ang="0">
                    <a:pos x="196" y="158"/>
                  </a:cxn>
                  <a:cxn ang="0">
                    <a:pos x="116" y="1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74" y="157"/>
                    </a:moveTo>
                    <a:lnTo>
                      <a:pt x="196" y="158"/>
                    </a:lnTo>
                    <a:lnTo>
                      <a:pt x="116" y="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59" name="Freeform 63"/>
              <p:cNvSpPr>
                <a:spLocks/>
              </p:cNvSpPr>
              <p:nvPr/>
            </p:nvSpPr>
            <p:spPr bwMode="auto">
              <a:xfrm>
                <a:off x="594" y="495"/>
                <a:ext cx="192" cy="158"/>
              </a:xfrm>
              <a:custGeom>
                <a:avLst/>
                <a:gdLst/>
                <a:ahLst/>
                <a:cxnLst>
                  <a:cxn ang="0">
                    <a:pos x="73" y="1"/>
                  </a:cxn>
                  <a:cxn ang="0">
                    <a:pos x="192" y="0"/>
                  </a:cxn>
                  <a:cxn ang="0">
                    <a:pos x="113" y="157"/>
                  </a:cxn>
                  <a:cxn ang="0">
                    <a:pos x="0" y="157"/>
                  </a:cxn>
                </a:cxnLst>
                <a:rect l="0" t="0" r="r" b="b"/>
                <a:pathLst>
                  <a:path w="192" h="157">
                    <a:moveTo>
                      <a:pt x="73" y="1"/>
                    </a:moveTo>
                    <a:lnTo>
                      <a:pt x="192" y="0"/>
                    </a:lnTo>
                    <a:lnTo>
                      <a:pt x="113" y="157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hlink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0" name="AutoShape 64"/>
              <p:cNvSpPr>
                <a:spLocks noChangeArrowheads="1"/>
              </p:cNvSpPr>
              <p:nvPr/>
            </p:nvSpPr>
            <p:spPr bwMode="auto">
              <a:xfrm>
                <a:off x="384" y="336"/>
                <a:ext cx="136" cy="319"/>
              </a:xfrm>
              <a:prstGeom prst="diamond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1" name="Freeform 65"/>
              <p:cNvSpPr>
                <a:spLocks/>
              </p:cNvSpPr>
              <p:nvPr/>
            </p:nvSpPr>
            <p:spPr bwMode="auto">
              <a:xfrm>
                <a:off x="452" y="339"/>
                <a:ext cx="192" cy="158"/>
              </a:xfrm>
              <a:custGeom>
                <a:avLst/>
                <a:gdLst/>
                <a:ahLst/>
                <a:cxnLst>
                  <a:cxn ang="0">
                    <a:pos x="69" y="158"/>
                  </a:cxn>
                  <a:cxn ang="0">
                    <a:pos x="196" y="158"/>
                  </a:cxn>
                  <a:cxn ang="0">
                    <a:pos x="122" y="0"/>
                  </a:cxn>
                  <a:cxn ang="0">
                    <a:pos x="0" y="0"/>
                  </a:cxn>
                </a:cxnLst>
                <a:rect l="0" t="0" r="r" b="b"/>
                <a:pathLst>
                  <a:path w="196" h="158">
                    <a:moveTo>
                      <a:pt x="69" y="158"/>
                    </a:moveTo>
                    <a:lnTo>
                      <a:pt x="196" y="158"/>
                    </a:lnTo>
                    <a:lnTo>
                      <a:pt x="122" y="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2" name="Freeform 66"/>
              <p:cNvSpPr>
                <a:spLocks/>
              </p:cNvSpPr>
              <p:nvPr/>
            </p:nvSpPr>
            <p:spPr bwMode="auto">
              <a:xfrm>
                <a:off x="450" y="495"/>
                <a:ext cx="194" cy="160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194" y="0"/>
                  </a:cxn>
                  <a:cxn ang="0">
                    <a:pos x="120" y="158"/>
                  </a:cxn>
                  <a:cxn ang="0">
                    <a:pos x="0" y="157"/>
                  </a:cxn>
                </a:cxnLst>
                <a:rect l="0" t="0" r="r" b="b"/>
                <a:pathLst>
                  <a:path w="194" h="158">
                    <a:moveTo>
                      <a:pt x="67" y="0"/>
                    </a:moveTo>
                    <a:lnTo>
                      <a:pt x="194" y="0"/>
                    </a:lnTo>
                    <a:lnTo>
                      <a:pt x="120" y="158"/>
                    </a:lnTo>
                    <a:lnTo>
                      <a:pt x="0" y="157"/>
                    </a:lnTo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3" name="Freeform 67"/>
              <p:cNvSpPr>
                <a:spLocks/>
              </p:cNvSpPr>
              <p:nvPr/>
            </p:nvSpPr>
            <p:spPr bwMode="auto">
              <a:xfrm>
                <a:off x="408" y="393"/>
                <a:ext cx="86" cy="102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0" y="102"/>
                  </a:cxn>
                  <a:cxn ang="0">
                    <a:pos x="86" y="102"/>
                  </a:cxn>
                  <a:cxn ang="0">
                    <a:pos x="44" y="0"/>
                  </a:cxn>
                </a:cxnLst>
                <a:rect l="0" t="0" r="r" b="b"/>
                <a:pathLst>
                  <a:path w="86" h="102">
                    <a:moveTo>
                      <a:pt x="44" y="0"/>
                    </a:moveTo>
                    <a:lnTo>
                      <a:pt x="0" y="102"/>
                    </a:lnTo>
                    <a:lnTo>
                      <a:pt x="86" y="102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4164" name="Freeform 68"/>
              <p:cNvSpPr>
                <a:spLocks/>
              </p:cNvSpPr>
              <p:nvPr/>
            </p:nvSpPr>
            <p:spPr bwMode="auto">
              <a:xfrm>
                <a:off x="408" y="495"/>
                <a:ext cx="86" cy="102"/>
              </a:xfrm>
              <a:custGeom>
                <a:avLst/>
                <a:gdLst/>
                <a:ahLst/>
                <a:cxnLst>
                  <a:cxn ang="0">
                    <a:pos x="42" y="10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42" y="102"/>
                  </a:cxn>
                </a:cxnLst>
                <a:rect l="0" t="0" r="r" b="b"/>
                <a:pathLst>
                  <a:path w="86" h="102">
                    <a:moveTo>
                      <a:pt x="42" y="102"/>
                    </a:moveTo>
                    <a:lnTo>
                      <a:pt x="0" y="0"/>
                    </a:lnTo>
                    <a:lnTo>
                      <a:pt x="86" y="0"/>
                    </a:lnTo>
                    <a:lnTo>
                      <a:pt x="42" y="102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</p:grpSp>
      <p:sp>
        <p:nvSpPr>
          <p:cNvPr id="1028" name="Rectangle 6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9" name="Rectangle 7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167" name="Rectangle 71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6245225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8" name="Rectangle 7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69" name="Rectangle 7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260350"/>
            <a:ext cx="2133600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2000">
                <a:solidFill>
                  <a:srgbClr val="0000FF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0E051B2-8FE8-4326-BB5E-D54360D6F40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3600" b="1">
          <a:solidFill>
            <a:schemeClr val="tx2"/>
          </a:solidFill>
          <a:latin typeface="굴림" pitchFamily="50" charset="-127"/>
          <a:ea typeface="굴림" pitchFamily="50" charset="-127"/>
          <a:cs typeface="Arial" charset="0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v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6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v"/>
        <a:defRPr kumimoji="1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6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276475"/>
            <a:ext cx="7772400" cy="838200"/>
          </a:xfrm>
        </p:spPr>
        <p:txBody>
          <a:bodyPr/>
          <a:lstStyle/>
          <a:p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[12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주차 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언어프로그래밍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]</a:t>
            </a:r>
            <a:r>
              <a:rPr lang="ko-KR" altLang="en-US" sz="2400" dirty="0">
                <a:latin typeface="맑은 고딕" pitchFamily="50" charset="-127"/>
                <a:ea typeface="맑은 고딕" pitchFamily="50" charset="-127"/>
              </a:rPr>
              <a:t>파일 입출력</a:t>
            </a: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910952"/>
          </a:xfrm>
        </p:spPr>
        <p:txBody>
          <a:bodyPr/>
          <a:lstStyle/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한밭대학교 전자공학과</a:t>
            </a:r>
          </a:p>
          <a:p>
            <a:r>
              <a:rPr lang="ko-KR" altLang="en-US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이승호 교수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532013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2.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 동작 순서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142984"/>
            <a:ext cx="750099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4366" y="857232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읽기용 파일 열기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3)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쓰기용 파일 열기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938213" y="2000246"/>
            <a:ext cx="79200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8482" y="1488488"/>
            <a:ext cx="721523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830" y="4140930"/>
            <a:ext cx="731438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00108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읽기와 쓰기용 파일 열기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5)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닫기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6768" y="4357694"/>
            <a:ext cx="769719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BFF4935-7D5B-4371-B7E4-6E0EC2D37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707655"/>
            <a:ext cx="7344816" cy="21431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857232"/>
            <a:ext cx="8229600" cy="785818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600" b="1" dirty="0"/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6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열기 모드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938213" y="2000246"/>
            <a:ext cx="7920037" cy="185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함초롬바탕"/>
                <a:ea typeface="함초롬바탕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함초롬바탕"/>
              </a:rPr>
              <a:t> </a:t>
            </a:r>
            <a:endParaRPr kumimoji="1" lang="ko-KR" altLang="ko-K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한컴바탕"/>
                <a:ea typeface="한컴바탕" pitchFamily="18" charset="-127"/>
              </a:rPr>
              <a:t> </a:t>
            </a:r>
            <a:r>
              <a:rPr kumimoji="1" lang="ko-KR" altLang="ko-KR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굴림" pitchFamily="50" charset="-127"/>
                <a:ea typeface="한컴바탕" pitchFamily="18" charset="-127"/>
              </a:rPr>
              <a:t> </a:t>
            </a:r>
            <a:endParaRPr kumimoji="1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970879"/>
              </p:ext>
            </p:extLst>
          </p:nvPr>
        </p:nvGraphicFramePr>
        <p:xfrm>
          <a:off x="1000100" y="1571612"/>
          <a:ext cx="7429552" cy="4613024"/>
        </p:xfrm>
        <a:graphic>
          <a:graphicData uri="http://schemas.openxmlformats.org/drawingml/2006/table">
            <a:tbl>
              <a:tblPr/>
              <a:tblGrid>
                <a:gridCol w="1651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78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0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열기 모드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 용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E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5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::in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읽기 모드이며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파일이 존재하지 않으면 자동으로 생성하지 않는다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쓰기 모드이며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파일이 존재하지 않으면 자동으로 생성한다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b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</a:b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기존의 파일이 존재하면 내용을 모두 지우고 새로 생성한다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5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::in | </a:t>
                      </a: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읽기 쓰기 모드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3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::app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 쓰기 모드에만 작용되며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 포인터가 끝으로 자동으로 옮겨져 자료가 파일의 끝에 추가되도록 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ios:ate</a:t>
                      </a:r>
                      <a:endParaRPr lang="en-US" sz="1400" b="1" dirty="0">
                        <a:solidFill>
                          <a:srgbClr val="008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 쓰기 모드에만 작용되며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파일을 열 때 파일의 포인터의 초기 위치를 파일 끝으로 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이 모드가 설정되지 않으면 파일의 포인터는 기본적으로 시작 위치이다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</a:t>
                      </a: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trunc</a:t>
                      </a:r>
                      <a:endParaRPr lang="en-US" sz="1400" b="1" dirty="0">
                        <a:solidFill>
                          <a:srgbClr val="008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파일을 열기 시에 파일 내용을 모두 지운다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::out 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모드를 설정하면 디폴트로 이 모드가 설정된다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4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ios</a:t>
                      </a:r>
                      <a:r>
                        <a:rPr lang="en-US" sz="1400" b="1" dirty="0">
                          <a:solidFill>
                            <a:srgbClr val="008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::binary</a:t>
                      </a:r>
                    </a:p>
                  </a:txBody>
                  <a:tcPr marL="64770" marR="64770" marT="17907" marB="17907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파일을 열 때 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진 코드로 연다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 dirty="0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59E5296-CDFB-376E-EBD6-5919CDE0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16" y="1916832"/>
            <a:ext cx="8544168" cy="406638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A2ECD6F-0A90-831D-8C9E-844D30966D40}"/>
              </a:ext>
            </a:extLst>
          </p:cNvPr>
          <p:cNvSpPr/>
          <p:nvPr/>
        </p:nvSpPr>
        <p:spPr>
          <a:xfrm>
            <a:off x="760004" y="1268760"/>
            <a:ext cx="7628420" cy="51125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1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ofstream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Foutstr.open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"fexam.txt"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::out);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1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hello,students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1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1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"fexam.txt"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1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1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1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else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[20];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1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성공</a:t>
            </a:r>
            <a:r>
              <a:rPr lang="en-US" altLang="ko-KR" sz="1100" b="1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str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1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else</a:t>
            </a:r>
            <a:endParaRPr lang="ko-KR" altLang="en-US" sz="1100" b="1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br>
              <a:rPr lang="ko-KR" altLang="en-US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ko-KR" altLang="en-US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1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11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1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10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0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0EB3D8B-833B-5EA1-3337-4E02310CFE2F}"/>
              </a:ext>
            </a:extLst>
          </p:cNvPr>
          <p:cNvSpPr/>
          <p:nvPr/>
        </p:nvSpPr>
        <p:spPr bwMode="auto">
          <a:xfrm>
            <a:off x="1760198" y="2318851"/>
            <a:ext cx="1176514" cy="17297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3B030BA-DFE4-5721-12CB-07BBDE3C4214}"/>
              </a:ext>
            </a:extLst>
          </p:cNvPr>
          <p:cNvSpPr/>
          <p:nvPr/>
        </p:nvSpPr>
        <p:spPr bwMode="auto">
          <a:xfrm>
            <a:off x="3730513" y="1434981"/>
            <a:ext cx="281226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8D35A59F-0E77-DEEB-7572-96164C76F9C8}"/>
              </a:ext>
            </a:extLst>
          </p:cNvPr>
          <p:cNvCxnSpPr>
            <a:cxnSpLocks/>
            <a:stCxn id="27" idx="1"/>
            <a:endCxn id="39" idx="3"/>
          </p:cNvCxnSpPr>
          <p:nvPr/>
        </p:nvCxnSpPr>
        <p:spPr>
          <a:xfrm flipH="1">
            <a:off x="2267744" y="1566107"/>
            <a:ext cx="1462769" cy="8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33EEF95-E598-A37E-7BBF-003D645941E2}"/>
              </a:ext>
            </a:extLst>
          </p:cNvPr>
          <p:cNvSpPr/>
          <p:nvPr/>
        </p:nvSpPr>
        <p:spPr bwMode="auto">
          <a:xfrm>
            <a:off x="1760198" y="2491824"/>
            <a:ext cx="2386881" cy="17297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FE655647-4FEE-8977-59E9-4F4E915A053D}"/>
              </a:ext>
            </a:extLst>
          </p:cNvPr>
          <p:cNvSpPr/>
          <p:nvPr/>
        </p:nvSpPr>
        <p:spPr bwMode="auto">
          <a:xfrm>
            <a:off x="1760198" y="2683196"/>
            <a:ext cx="1970315" cy="14766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DBF1DEF-676B-338C-5862-6D36ED3F43C9}"/>
              </a:ext>
            </a:extLst>
          </p:cNvPr>
          <p:cNvSpPr/>
          <p:nvPr/>
        </p:nvSpPr>
        <p:spPr bwMode="auto">
          <a:xfrm>
            <a:off x="1760197" y="2850612"/>
            <a:ext cx="1083611" cy="15434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DF371A4-3B0B-8767-EDCF-1FA8A45384C1}"/>
              </a:ext>
            </a:extLst>
          </p:cNvPr>
          <p:cNvSpPr/>
          <p:nvPr/>
        </p:nvSpPr>
        <p:spPr bwMode="auto">
          <a:xfrm>
            <a:off x="1739475" y="3138137"/>
            <a:ext cx="1896421" cy="2098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1CF7AFC-6C07-8448-CC41-717BCB9C99B7}"/>
              </a:ext>
            </a:extLst>
          </p:cNvPr>
          <p:cNvSpPr/>
          <p:nvPr/>
        </p:nvSpPr>
        <p:spPr bwMode="auto">
          <a:xfrm>
            <a:off x="2669578" y="3833641"/>
            <a:ext cx="515230" cy="16883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027AEB4-84C3-2B54-86B6-0EAB23834EF4}"/>
              </a:ext>
            </a:extLst>
          </p:cNvPr>
          <p:cNvSpPr/>
          <p:nvPr/>
        </p:nvSpPr>
        <p:spPr bwMode="auto">
          <a:xfrm>
            <a:off x="797356" y="1485339"/>
            <a:ext cx="1470388" cy="1632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E2CFB5C-F42D-8883-E443-65A591C08133}"/>
              </a:ext>
            </a:extLst>
          </p:cNvPr>
          <p:cNvSpPr/>
          <p:nvPr/>
        </p:nvSpPr>
        <p:spPr bwMode="auto">
          <a:xfrm>
            <a:off x="3730513" y="1800920"/>
            <a:ext cx="252792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825C90D-4979-4014-7456-22B646357CCD}"/>
              </a:ext>
            </a:extLst>
          </p:cNvPr>
          <p:cNvSpPr/>
          <p:nvPr/>
        </p:nvSpPr>
        <p:spPr bwMode="auto">
          <a:xfrm>
            <a:off x="4716016" y="2204864"/>
            <a:ext cx="3536085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쓰기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3AEAD71-8955-7147-C31E-9349BF52C674}"/>
              </a:ext>
            </a:extLst>
          </p:cNvPr>
          <p:cNvSpPr/>
          <p:nvPr/>
        </p:nvSpPr>
        <p:spPr bwMode="auto">
          <a:xfrm>
            <a:off x="4716016" y="3284984"/>
            <a:ext cx="117163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11B3916-60E9-66C1-AFFF-16FE69E4A8C1}"/>
              </a:ext>
            </a:extLst>
          </p:cNvPr>
          <p:cNvSpPr/>
          <p:nvPr/>
        </p:nvSpPr>
        <p:spPr bwMode="auto">
          <a:xfrm>
            <a:off x="4716016" y="2743104"/>
            <a:ext cx="239888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파일 출력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Foutstr(fexam.txt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쓰기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F02E9E8-ADB5-3860-4386-1EC801F201BB}"/>
              </a:ext>
            </a:extLst>
          </p:cNvPr>
          <p:cNvSpPr/>
          <p:nvPr/>
        </p:nvSpPr>
        <p:spPr bwMode="auto">
          <a:xfrm>
            <a:off x="5244950" y="3865390"/>
            <a:ext cx="2837546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03647B04-5FAF-AB99-4492-0DB310985650}"/>
              </a:ext>
            </a:extLst>
          </p:cNvPr>
          <p:cNvSpPr/>
          <p:nvPr/>
        </p:nvSpPr>
        <p:spPr bwMode="auto">
          <a:xfrm>
            <a:off x="3293697" y="4027108"/>
            <a:ext cx="183652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ED07AEC6-B08A-D231-34B4-63CB0C73F3FF}"/>
              </a:ext>
            </a:extLst>
          </p:cNvPr>
          <p:cNvGrpSpPr/>
          <p:nvPr/>
        </p:nvGrpSpPr>
        <p:grpSpPr>
          <a:xfrm>
            <a:off x="1516197" y="3388671"/>
            <a:ext cx="244000" cy="713136"/>
            <a:chOff x="1462597" y="4803054"/>
            <a:chExt cx="275722" cy="1002210"/>
          </a:xfrm>
        </p:grpSpPr>
        <p:cxnSp>
          <p:nvCxnSpPr>
            <p:cNvPr id="67" name="직선 연결선 66">
              <a:extLst>
                <a:ext uri="{FF2B5EF4-FFF2-40B4-BE49-F238E27FC236}">
                  <a16:creationId xmlns:a16="http://schemas.microsoft.com/office/drawing/2014/main" id="{A595D284-1C08-AAEF-47D5-E553B9B1EAF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62597" y="4803054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BDC7F998-9B8B-163C-D0EE-DBB876770FB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62597" y="4803054"/>
              <a:ext cx="11224" cy="100221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41B0A838-F86F-6461-C956-F7191056212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3821" y="5805264"/>
              <a:ext cx="26449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41" idx="1"/>
            <a:endCxn id="25" idx="0"/>
          </p:cNvCxnSpPr>
          <p:nvPr/>
        </p:nvCxnSpPr>
        <p:spPr bwMode="auto">
          <a:xfrm rot="10800000" flipV="1">
            <a:off x="2348455" y="1932045"/>
            <a:ext cx="1382058" cy="38680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43" idx="1"/>
            <a:endCxn id="29" idx="3"/>
          </p:cNvCxnSpPr>
          <p:nvPr/>
        </p:nvCxnSpPr>
        <p:spPr bwMode="auto">
          <a:xfrm rot="10800000" flipV="1">
            <a:off x="4147080" y="2420629"/>
            <a:ext cx="568937" cy="15768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62" idx="1"/>
            <a:endCxn id="37" idx="2"/>
          </p:cNvCxnSpPr>
          <p:nvPr/>
        </p:nvCxnSpPr>
        <p:spPr bwMode="auto">
          <a:xfrm rot="10800000">
            <a:off x="2927193" y="4002478"/>
            <a:ext cx="366504" cy="15575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8" name="연결선: 꺾임 47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</p:cNvCxnSpPr>
          <p:nvPr/>
        </p:nvCxnSpPr>
        <p:spPr bwMode="auto">
          <a:xfrm rot="16200000" flipV="1">
            <a:off x="4433685" y="1611047"/>
            <a:ext cx="504000" cy="3996000"/>
          </a:xfrm>
          <a:prstGeom prst="bentConnector3">
            <a:avLst>
              <a:gd name="adj1" fmla="val 4034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46" idx="1"/>
            <a:endCxn id="33" idx="3"/>
          </p:cNvCxnSpPr>
          <p:nvPr/>
        </p:nvCxnSpPr>
        <p:spPr bwMode="auto">
          <a:xfrm rot="10800000">
            <a:off x="2843808" y="2927784"/>
            <a:ext cx="1872208" cy="48832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990387" y="3281228"/>
            <a:ext cx="675536" cy="4234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EF77ECC0-5CA8-ECCC-46BF-6A50DC58E387}"/>
              </a:ext>
            </a:extLst>
          </p:cNvPr>
          <p:cNvCxnSpPr>
            <a:cxnSpLocks/>
            <a:stCxn id="51" idx="1"/>
            <a:endCxn id="31" idx="3"/>
          </p:cNvCxnSpPr>
          <p:nvPr/>
        </p:nvCxnSpPr>
        <p:spPr bwMode="auto">
          <a:xfrm rot="10800000">
            <a:off x="3730514" y="2757027"/>
            <a:ext cx="985503" cy="20184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402CAB1-10E2-9A39-1447-979622D8C3CC}"/>
              </a:ext>
            </a:extLst>
          </p:cNvPr>
          <p:cNvSpPr/>
          <p:nvPr/>
        </p:nvSpPr>
        <p:spPr bwMode="auto">
          <a:xfrm>
            <a:off x="831490" y="2396231"/>
            <a:ext cx="719539" cy="92397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폴더에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E792C289-F20B-04F3-B548-372655C1A258}"/>
              </a:ext>
            </a:extLst>
          </p:cNvPr>
          <p:cNvGrpSpPr/>
          <p:nvPr/>
        </p:nvGrpSpPr>
        <p:grpSpPr>
          <a:xfrm>
            <a:off x="1498930" y="4260245"/>
            <a:ext cx="261267" cy="981322"/>
            <a:chOff x="1486118" y="2348880"/>
            <a:chExt cx="277570" cy="1511052"/>
          </a:xfrm>
        </p:grpSpPr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2670A649-2ABC-D9F0-F6F8-9DC39EC83C4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86118" y="2348880"/>
              <a:ext cx="27757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직선 연결선 69">
              <a:extLst>
                <a:ext uri="{FF2B5EF4-FFF2-40B4-BE49-F238E27FC236}">
                  <a16:creationId xmlns:a16="http://schemas.microsoft.com/office/drawing/2014/main" id="{56A0C35B-F518-D9AA-FD2A-544517BE644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86118" y="2348880"/>
              <a:ext cx="0" cy="151105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직선 연결선 70">
              <a:extLst>
                <a:ext uri="{FF2B5EF4-FFF2-40B4-BE49-F238E27FC236}">
                  <a16:creationId xmlns:a16="http://schemas.microsoft.com/office/drawing/2014/main" id="{E2C1A0EE-660D-6E62-E014-B7C26A49BCA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86118" y="3859932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E4CA81C5-098A-C580-9607-EC6E55CAEC1C}"/>
              </a:ext>
            </a:extLst>
          </p:cNvPr>
          <p:cNvSpPr/>
          <p:nvPr/>
        </p:nvSpPr>
        <p:spPr bwMode="auto">
          <a:xfrm>
            <a:off x="899592" y="5310036"/>
            <a:ext cx="737704" cy="78547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존재할때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4" name="연결선: 꺾임 34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72" idx="0"/>
          </p:cNvCxnSpPr>
          <p:nvPr/>
        </p:nvCxnSpPr>
        <p:spPr bwMode="auto">
          <a:xfrm rot="5400000" flipH="1" flipV="1">
            <a:off x="1113324" y="4938292"/>
            <a:ext cx="526865" cy="21662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4E0809A1-50D3-96FB-A08B-29E515346493}"/>
              </a:ext>
            </a:extLst>
          </p:cNvPr>
          <p:cNvSpPr/>
          <p:nvPr/>
        </p:nvSpPr>
        <p:spPr bwMode="auto">
          <a:xfrm>
            <a:off x="2657653" y="4844339"/>
            <a:ext cx="978243" cy="1440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319E9832-6E47-F751-DD23-6E0CF54A0D99}"/>
              </a:ext>
            </a:extLst>
          </p:cNvPr>
          <p:cNvSpPr/>
          <p:nvPr/>
        </p:nvSpPr>
        <p:spPr bwMode="auto">
          <a:xfrm>
            <a:off x="4709162" y="4712992"/>
            <a:ext cx="3394761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읽어서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1" name="연결선: 꺾임 21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80" idx="1"/>
            <a:endCxn id="79" idx="3"/>
          </p:cNvCxnSpPr>
          <p:nvPr/>
        </p:nvCxnSpPr>
        <p:spPr bwMode="auto">
          <a:xfrm rot="10800000">
            <a:off x="3635896" y="4916347"/>
            <a:ext cx="1073266" cy="1241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F68AECF9-CD45-0AF9-CF43-F8E213197B4A}"/>
              </a:ext>
            </a:extLst>
          </p:cNvPr>
          <p:cNvSpPr/>
          <p:nvPr/>
        </p:nvSpPr>
        <p:spPr bwMode="auto">
          <a:xfrm>
            <a:off x="4709162" y="5199884"/>
            <a:ext cx="34422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모니터에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배열의 문자열을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(hello, students)</a:t>
            </a: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55D07E59-531A-73CB-3EFD-93EB355A4717}"/>
              </a:ext>
            </a:extLst>
          </p:cNvPr>
          <p:cNvSpPr/>
          <p:nvPr/>
        </p:nvSpPr>
        <p:spPr bwMode="auto">
          <a:xfrm>
            <a:off x="2657653" y="5013177"/>
            <a:ext cx="1482299" cy="14401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90" name="연결선: 꺾임 25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88" idx="1"/>
            <a:endCxn id="89" idx="2"/>
          </p:cNvCxnSpPr>
          <p:nvPr/>
        </p:nvCxnSpPr>
        <p:spPr bwMode="auto">
          <a:xfrm rot="10800000">
            <a:off x="3398804" y="5157192"/>
            <a:ext cx="1310359" cy="17381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E2E7F570-5184-73B2-FA16-7DF0D5033158}"/>
              </a:ext>
            </a:extLst>
          </p:cNvPr>
          <p:cNvSpPr/>
          <p:nvPr/>
        </p:nvSpPr>
        <p:spPr bwMode="auto">
          <a:xfrm>
            <a:off x="4716016" y="5558714"/>
            <a:ext cx="11520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57262675-85CB-4F5D-F3FA-AFC2C0277490}"/>
              </a:ext>
            </a:extLst>
          </p:cNvPr>
          <p:cNvSpPr/>
          <p:nvPr/>
        </p:nvSpPr>
        <p:spPr bwMode="auto">
          <a:xfrm>
            <a:off x="1739475" y="5479863"/>
            <a:ext cx="948211" cy="21941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98" name="연결선: 꺾임 29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96" idx="1"/>
            <a:endCxn id="97" idx="3"/>
          </p:cNvCxnSpPr>
          <p:nvPr/>
        </p:nvCxnSpPr>
        <p:spPr bwMode="auto">
          <a:xfrm rot="10800000">
            <a:off x="2687686" y="5589572"/>
            <a:ext cx="2028330" cy="10026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6" grpId="0" animBg="1"/>
      <p:bldP spid="51" grpId="0" animBg="1"/>
      <p:bldP spid="57" grpId="0" animBg="1"/>
      <p:bldP spid="62" grpId="0" animBg="1"/>
      <p:bldP spid="73" grpId="0" animBg="1"/>
      <p:bldP spid="72" grpId="0" animBg="1"/>
      <p:bldP spid="79" grpId="0" animBg="1"/>
      <p:bldP spid="80" grpId="0" animBg="1"/>
      <p:bldP spid="88" grpId="0" animBg="1"/>
      <p:bldP spid="89" grpId="0" animBg="1"/>
      <p:bldP spid="96" grpId="0" animBg="1"/>
      <p:bldP spid="9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5A0F69E-F769-4BC4-B502-8581B2773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179" y="1571612"/>
            <a:ext cx="7790911" cy="48318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8611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54" y="1628800"/>
            <a:ext cx="7745486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10BCD0D-4702-84A4-CF4A-D3D4510E34E5}"/>
              </a:ext>
            </a:extLst>
          </p:cNvPr>
          <p:cNvSpPr/>
          <p:nvPr/>
        </p:nvSpPr>
        <p:spPr>
          <a:xfrm>
            <a:off x="795861" y="1196752"/>
            <a:ext cx="7592563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ofstream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"C:\\DATA\\fexam.txt"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"hello,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students"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"C:\\DATA\\fexam.txt"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else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str[20];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성공</a:t>
            </a:r>
            <a:r>
              <a:rPr lang="en-US" altLang="ko-KR" sz="12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&gt;&gt; str;	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else</a:t>
            </a:r>
            <a:endParaRPr lang="ko-KR" altLang="en-US" sz="1200" b="1" i="0" u="none" strike="noStrike" baseline="0" dirty="0">
              <a:solidFill>
                <a:srgbClr val="008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b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ko-KR" altLang="en-US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AD71746-244E-88C6-770F-DC6930B55A49}"/>
              </a:ext>
            </a:extLst>
          </p:cNvPr>
          <p:cNvSpPr/>
          <p:nvPr/>
        </p:nvSpPr>
        <p:spPr bwMode="auto">
          <a:xfrm>
            <a:off x="3661841" y="1393927"/>
            <a:ext cx="282619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0825B388-EE1E-D24F-3551-DF5E3F503A0E}"/>
              </a:ext>
            </a:extLst>
          </p:cNvPr>
          <p:cNvCxnSpPr>
            <a:cxnSpLocks/>
            <a:stCxn id="29" idx="1"/>
            <a:endCxn id="31" idx="3"/>
          </p:cNvCxnSpPr>
          <p:nvPr/>
        </p:nvCxnSpPr>
        <p:spPr>
          <a:xfrm flipH="1">
            <a:off x="2483769" y="1525053"/>
            <a:ext cx="1178072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08D5E04-918E-8A4B-B6EB-B99A972C0231}"/>
              </a:ext>
            </a:extLst>
          </p:cNvPr>
          <p:cNvSpPr/>
          <p:nvPr/>
        </p:nvSpPr>
        <p:spPr bwMode="auto">
          <a:xfrm>
            <a:off x="836147" y="1421305"/>
            <a:ext cx="1647622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182B816-0768-3C41-D0E3-6DD386524ECC}"/>
              </a:ext>
            </a:extLst>
          </p:cNvPr>
          <p:cNvSpPr/>
          <p:nvPr/>
        </p:nvSpPr>
        <p:spPr bwMode="auto">
          <a:xfrm>
            <a:off x="1791663" y="2332017"/>
            <a:ext cx="3235251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CE7601A-0E2B-C9F9-A7CC-CE97BF41FD93}"/>
              </a:ext>
            </a:extLst>
          </p:cNvPr>
          <p:cNvSpPr/>
          <p:nvPr/>
        </p:nvSpPr>
        <p:spPr bwMode="auto">
          <a:xfrm>
            <a:off x="1791664" y="2538610"/>
            <a:ext cx="2172550" cy="16076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DEE5655-478C-8607-E689-2CF2D39F5183}"/>
              </a:ext>
            </a:extLst>
          </p:cNvPr>
          <p:cNvSpPr/>
          <p:nvPr/>
        </p:nvSpPr>
        <p:spPr bwMode="auto">
          <a:xfrm>
            <a:off x="1791663" y="2708920"/>
            <a:ext cx="1092430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D0FA739-DBC5-9505-FFCF-76B848A1E77C}"/>
              </a:ext>
            </a:extLst>
          </p:cNvPr>
          <p:cNvSpPr/>
          <p:nvPr/>
        </p:nvSpPr>
        <p:spPr bwMode="auto">
          <a:xfrm>
            <a:off x="1791663" y="3064996"/>
            <a:ext cx="3222941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83B6BDC-A752-0362-1E3A-822101CE7933}"/>
              </a:ext>
            </a:extLst>
          </p:cNvPr>
          <p:cNvSpPr/>
          <p:nvPr/>
        </p:nvSpPr>
        <p:spPr bwMode="auto">
          <a:xfrm>
            <a:off x="2688242" y="3791859"/>
            <a:ext cx="539453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9009544-5CB3-A81E-5122-50159768A677}"/>
              </a:ext>
            </a:extLst>
          </p:cNvPr>
          <p:cNvSpPr/>
          <p:nvPr/>
        </p:nvSpPr>
        <p:spPr bwMode="auto">
          <a:xfrm>
            <a:off x="2707857" y="4888195"/>
            <a:ext cx="1031786" cy="19699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3C22E14-AB60-7EDD-475E-9ACEBD1B5107}"/>
              </a:ext>
            </a:extLst>
          </p:cNvPr>
          <p:cNvSpPr/>
          <p:nvPr/>
        </p:nvSpPr>
        <p:spPr bwMode="auto">
          <a:xfrm>
            <a:off x="2705335" y="5110034"/>
            <a:ext cx="1618918" cy="16555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B3A2E4A-A595-78D1-F999-9E8E8977291C}"/>
              </a:ext>
            </a:extLst>
          </p:cNvPr>
          <p:cNvSpPr/>
          <p:nvPr/>
        </p:nvSpPr>
        <p:spPr bwMode="auto">
          <a:xfrm>
            <a:off x="1766025" y="5633519"/>
            <a:ext cx="1020422" cy="2074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B681A33C-89BE-B596-EF51-60863673C255}"/>
              </a:ext>
            </a:extLst>
          </p:cNvPr>
          <p:cNvCxnSpPr/>
          <p:nvPr/>
        </p:nvCxnSpPr>
        <p:spPr bwMode="auto">
          <a:xfrm flipH="1">
            <a:off x="1515941" y="3356992"/>
            <a:ext cx="27572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D2F5185D-3D58-905C-95B9-A25B226D542A}"/>
              </a:ext>
            </a:extLst>
          </p:cNvPr>
          <p:cNvCxnSpPr/>
          <p:nvPr/>
        </p:nvCxnSpPr>
        <p:spPr bwMode="auto">
          <a:xfrm>
            <a:off x="1515941" y="3356992"/>
            <a:ext cx="0" cy="72008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5F403E1C-F05F-63E4-1047-C74D3F851261}"/>
              </a:ext>
            </a:extLst>
          </p:cNvPr>
          <p:cNvCxnSpPr/>
          <p:nvPr/>
        </p:nvCxnSpPr>
        <p:spPr bwMode="auto">
          <a:xfrm>
            <a:off x="1515941" y="4077072"/>
            <a:ext cx="27572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BB5EF54-9598-16AE-7F94-B8EB422559F1}"/>
              </a:ext>
            </a:extLst>
          </p:cNvPr>
          <p:cNvGrpSpPr/>
          <p:nvPr/>
        </p:nvGrpSpPr>
        <p:grpSpPr>
          <a:xfrm>
            <a:off x="1515941" y="4293096"/>
            <a:ext cx="275722" cy="1080120"/>
            <a:chOff x="1475656" y="4293096"/>
            <a:chExt cx="275722" cy="1080120"/>
          </a:xfrm>
        </p:grpSpPr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13001649-3EFE-B7DC-89D4-985C8BDBE95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75656" y="4293096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C0CCA83C-B573-5A37-FCDD-CC7BC03130B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5656" y="4293096"/>
              <a:ext cx="0" cy="108012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4" name="직선 연결선 53">
              <a:extLst>
                <a:ext uri="{FF2B5EF4-FFF2-40B4-BE49-F238E27FC236}">
                  <a16:creationId xmlns:a16="http://schemas.microsoft.com/office/drawing/2014/main" id="{1E9B2C30-149E-333C-44F4-A0E9CA32CF3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5656" y="5373216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D05D2FFE-ADC6-E8D7-8148-47D9480299EA}"/>
              </a:ext>
            </a:extLst>
          </p:cNvPr>
          <p:cNvSpPr/>
          <p:nvPr/>
        </p:nvSpPr>
        <p:spPr bwMode="auto">
          <a:xfrm>
            <a:off x="5458498" y="1772354"/>
            <a:ext cx="2826195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C:\DATA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쓰기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C50EB1F4-ADBC-CA6E-829F-0DEF6FCE757C}"/>
              </a:ext>
            </a:extLst>
          </p:cNvPr>
          <p:cNvSpPr/>
          <p:nvPr/>
        </p:nvSpPr>
        <p:spPr bwMode="auto">
          <a:xfrm>
            <a:off x="3203848" y="2772856"/>
            <a:ext cx="11431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1" name="직선 화살표 연결선 70">
            <a:extLst>
              <a:ext uri="{FF2B5EF4-FFF2-40B4-BE49-F238E27FC236}">
                <a16:creationId xmlns:a16="http://schemas.microsoft.com/office/drawing/2014/main" id="{8B736EC5-E164-2166-F4C7-6D2A2935911B}"/>
              </a:ext>
            </a:extLst>
          </p:cNvPr>
          <p:cNvCxnSpPr>
            <a:cxnSpLocks/>
          </p:cNvCxnSpPr>
          <p:nvPr/>
        </p:nvCxnSpPr>
        <p:spPr>
          <a:xfrm flipH="1" flipV="1">
            <a:off x="3158421" y="2699379"/>
            <a:ext cx="2300077" cy="1037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CB088ADA-E799-0475-E894-4694A4EAFC02}"/>
              </a:ext>
            </a:extLst>
          </p:cNvPr>
          <p:cNvSpPr/>
          <p:nvPr/>
        </p:nvSpPr>
        <p:spPr bwMode="auto">
          <a:xfrm>
            <a:off x="2212355" y="1785780"/>
            <a:ext cx="294871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파일의 경로명을 표시할 때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\\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사용에 주의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31931580-0FBC-EEA6-2961-E81D19CE5F4D}"/>
              </a:ext>
            </a:extLst>
          </p:cNvPr>
          <p:cNvSpPr/>
          <p:nvPr/>
        </p:nvSpPr>
        <p:spPr bwMode="auto">
          <a:xfrm>
            <a:off x="3244788" y="2295288"/>
            <a:ext cx="288032" cy="26556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EC12D63D-A192-25AC-23FF-9E8121FA9810}"/>
              </a:ext>
            </a:extLst>
          </p:cNvPr>
          <p:cNvSpPr/>
          <p:nvPr/>
        </p:nvSpPr>
        <p:spPr bwMode="auto">
          <a:xfrm>
            <a:off x="3871243" y="2296454"/>
            <a:ext cx="288032" cy="265566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9E5C708D-6651-EBA2-264F-0EC9D83DB32F}"/>
              </a:ext>
            </a:extLst>
          </p:cNvPr>
          <p:cNvSpPr/>
          <p:nvPr/>
        </p:nvSpPr>
        <p:spPr bwMode="auto">
          <a:xfrm>
            <a:off x="5458498" y="3347886"/>
            <a:ext cx="2754187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C:\DATA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B36F93E7-3274-2741-650F-B94BC1707EFC}"/>
              </a:ext>
            </a:extLst>
          </p:cNvPr>
          <p:cNvSpPr/>
          <p:nvPr/>
        </p:nvSpPr>
        <p:spPr bwMode="auto">
          <a:xfrm>
            <a:off x="4185036" y="4266306"/>
            <a:ext cx="182875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6F8B30C6-62B0-C773-AFAC-1DAD1A12ADC1}"/>
              </a:ext>
            </a:extLst>
          </p:cNvPr>
          <p:cNvSpPr/>
          <p:nvPr/>
        </p:nvSpPr>
        <p:spPr bwMode="auto">
          <a:xfrm>
            <a:off x="5177956" y="4711037"/>
            <a:ext cx="2261100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Finstr(fexam.txt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문자열을 읽어서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1" name="직선 화살표 연결선 100">
            <a:extLst>
              <a:ext uri="{FF2B5EF4-FFF2-40B4-BE49-F238E27FC236}">
                <a16:creationId xmlns:a16="http://schemas.microsoft.com/office/drawing/2014/main" id="{1A259681-AE08-5DDB-F4B1-2B3DA4F7383A}"/>
              </a:ext>
            </a:extLst>
          </p:cNvPr>
          <p:cNvCxnSpPr>
            <a:cxnSpLocks/>
            <a:stCxn id="100" idx="1"/>
            <a:endCxn id="45" idx="3"/>
          </p:cNvCxnSpPr>
          <p:nvPr/>
        </p:nvCxnSpPr>
        <p:spPr>
          <a:xfrm flipH="1" flipV="1">
            <a:off x="3739643" y="4986690"/>
            <a:ext cx="1438313" cy="247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E87B338E-C707-F827-9ED4-7546CAC28050}"/>
              </a:ext>
            </a:extLst>
          </p:cNvPr>
          <p:cNvSpPr/>
          <p:nvPr/>
        </p:nvSpPr>
        <p:spPr bwMode="auto">
          <a:xfrm>
            <a:off x="4635731" y="5530255"/>
            <a:ext cx="280332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모니터에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배열의 문자열을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(hello,)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4082B2CE-CD34-8770-2662-4569201C8007}"/>
              </a:ext>
            </a:extLst>
          </p:cNvPr>
          <p:cNvSpPr/>
          <p:nvPr/>
        </p:nvSpPr>
        <p:spPr bwMode="auto">
          <a:xfrm>
            <a:off x="3071066" y="2515246"/>
            <a:ext cx="87355" cy="207496"/>
          </a:xfrm>
          <a:prstGeom prst="rect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31" name="직사각형 130">
            <a:extLst>
              <a:ext uri="{FF2B5EF4-FFF2-40B4-BE49-F238E27FC236}">
                <a16:creationId xmlns:a16="http://schemas.microsoft.com/office/drawing/2014/main" id="{67974C02-B1BF-3621-B51F-2FD3FAB77EDA}"/>
              </a:ext>
            </a:extLst>
          </p:cNvPr>
          <p:cNvSpPr/>
          <p:nvPr/>
        </p:nvSpPr>
        <p:spPr bwMode="auto">
          <a:xfrm>
            <a:off x="3748549" y="5973563"/>
            <a:ext cx="112613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F24F21FF-B44F-125D-5F4E-DF7A6B319BE3}"/>
              </a:ext>
            </a:extLst>
          </p:cNvPr>
          <p:cNvSpPr/>
          <p:nvPr/>
        </p:nvSpPr>
        <p:spPr bwMode="auto">
          <a:xfrm>
            <a:off x="831198" y="2394255"/>
            <a:ext cx="725366" cy="92397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C:\DATA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폴더에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C5333502-74F7-99B8-5309-44521EA5D924}"/>
              </a:ext>
            </a:extLst>
          </p:cNvPr>
          <p:cNvSpPr/>
          <p:nvPr/>
        </p:nvSpPr>
        <p:spPr bwMode="auto">
          <a:xfrm>
            <a:off x="828079" y="5466151"/>
            <a:ext cx="725366" cy="78547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C:\DATA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폴더에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fexam.txt</a:t>
            </a:r>
          </a:p>
          <a:p>
            <a:pPr algn="just">
              <a:buNone/>
            </a:pPr>
            <a:r>
              <a:rPr kumimoji="0" lang="ko-KR" altLang="en-US" sz="9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9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존재할때</a:t>
            </a:r>
            <a:endParaRPr kumimoji="0" lang="en-US" altLang="ko-KR" sz="9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2DEECA05-1972-9471-5FA1-D2B40E036540}"/>
              </a:ext>
            </a:extLst>
          </p:cNvPr>
          <p:cNvCxnSpPr>
            <a:cxnSpLocks/>
            <a:stCxn id="143" idx="0"/>
          </p:cNvCxnSpPr>
          <p:nvPr/>
        </p:nvCxnSpPr>
        <p:spPr bwMode="auto">
          <a:xfrm rot="5400000" flipH="1" flipV="1">
            <a:off x="1063805" y="5009030"/>
            <a:ext cx="584079" cy="330164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2" name="연결선: 꺾임 71">
            <a:extLst>
              <a:ext uri="{FF2B5EF4-FFF2-40B4-BE49-F238E27FC236}">
                <a16:creationId xmlns:a16="http://schemas.microsoft.com/office/drawing/2014/main" id="{7182187C-76A2-4855-B283-782133860A28}"/>
              </a:ext>
            </a:extLst>
          </p:cNvPr>
          <p:cNvCxnSpPr>
            <a:cxnSpLocks/>
            <a:stCxn id="137" idx="2"/>
          </p:cNvCxnSpPr>
          <p:nvPr/>
        </p:nvCxnSpPr>
        <p:spPr bwMode="auto">
          <a:xfrm rot="16200000" flipH="1">
            <a:off x="1147135" y="3364973"/>
            <a:ext cx="415553" cy="32206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2B3240D4-B857-2872-1D2E-076A16B58F3A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2786449" y="5733261"/>
            <a:ext cx="962100" cy="3714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5" name="연결선: 꺾임 54">
            <a:extLst>
              <a:ext uri="{FF2B5EF4-FFF2-40B4-BE49-F238E27FC236}">
                <a16:creationId xmlns:a16="http://schemas.microsoft.com/office/drawing/2014/main" id="{BB925E2F-D3F9-9979-3CFB-1DFAAC3B54E3}"/>
              </a:ext>
            </a:extLst>
          </p:cNvPr>
          <p:cNvCxnSpPr>
            <a:cxnSpLocks/>
            <a:stCxn id="105" idx="1"/>
            <a:endCxn id="47" idx="3"/>
          </p:cNvCxnSpPr>
          <p:nvPr/>
        </p:nvCxnSpPr>
        <p:spPr bwMode="auto">
          <a:xfrm rot="10800000">
            <a:off x="4324253" y="5192811"/>
            <a:ext cx="311478" cy="46857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0" name="연결선: 꺾임 59">
            <a:extLst>
              <a:ext uri="{FF2B5EF4-FFF2-40B4-BE49-F238E27FC236}">
                <a16:creationId xmlns:a16="http://schemas.microsoft.com/office/drawing/2014/main" id="{ED01FBED-4CC7-9725-ED2B-089A9D12470C}"/>
              </a:ext>
            </a:extLst>
          </p:cNvPr>
          <p:cNvCxnSpPr>
            <a:cxnSpLocks/>
            <a:stCxn id="96" idx="1"/>
            <a:endCxn id="43" idx="3"/>
          </p:cNvCxnSpPr>
          <p:nvPr/>
        </p:nvCxnSpPr>
        <p:spPr bwMode="auto">
          <a:xfrm rot="10800000">
            <a:off x="3227696" y="3895608"/>
            <a:ext cx="957341" cy="50182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4" name="연결선: 꺾임 63">
            <a:extLst>
              <a:ext uri="{FF2B5EF4-FFF2-40B4-BE49-F238E27FC236}">
                <a16:creationId xmlns:a16="http://schemas.microsoft.com/office/drawing/2014/main" id="{4311104D-99E1-AC82-9961-CFF7FFB8C6C9}"/>
              </a:ext>
            </a:extLst>
          </p:cNvPr>
          <p:cNvCxnSpPr>
            <a:cxnSpLocks/>
            <a:stCxn id="90" idx="1"/>
            <a:endCxn id="41" idx="3"/>
          </p:cNvCxnSpPr>
          <p:nvPr/>
        </p:nvCxnSpPr>
        <p:spPr bwMode="auto">
          <a:xfrm rot="10800000">
            <a:off x="5014604" y="3168744"/>
            <a:ext cx="443894" cy="56418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9" name="연결선: 꺾임 68">
            <a:extLst>
              <a:ext uri="{FF2B5EF4-FFF2-40B4-BE49-F238E27FC236}">
                <a16:creationId xmlns:a16="http://schemas.microsoft.com/office/drawing/2014/main" id="{6D62311F-0C3C-534F-FFB2-DAC4441DC8E9}"/>
              </a:ext>
            </a:extLst>
          </p:cNvPr>
          <p:cNvCxnSpPr>
            <a:cxnSpLocks/>
            <a:stCxn id="62" idx="1"/>
            <a:endCxn id="33" idx="3"/>
          </p:cNvCxnSpPr>
          <p:nvPr/>
        </p:nvCxnSpPr>
        <p:spPr bwMode="auto">
          <a:xfrm rot="10800000" flipV="1">
            <a:off x="5026914" y="2157395"/>
            <a:ext cx="431584" cy="27836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71A6689F-C6E5-9E08-C870-5A78B6B368C8}"/>
              </a:ext>
            </a:extLst>
          </p:cNvPr>
          <p:cNvCxnSpPr>
            <a:cxnSpLocks/>
            <a:stCxn id="78" idx="2"/>
            <a:endCxn id="81" idx="0"/>
          </p:cNvCxnSpPr>
          <p:nvPr/>
        </p:nvCxnSpPr>
        <p:spPr bwMode="auto">
          <a:xfrm rot="5400000">
            <a:off x="3414131" y="2022706"/>
            <a:ext cx="247256" cy="297909"/>
          </a:xfrm>
          <a:prstGeom prst="bentConnector3">
            <a:avLst>
              <a:gd name="adj1" fmla="val 26885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77" name="연결선: 꺾임 76">
            <a:extLst>
              <a:ext uri="{FF2B5EF4-FFF2-40B4-BE49-F238E27FC236}">
                <a16:creationId xmlns:a16="http://schemas.microsoft.com/office/drawing/2014/main" id="{44C3BB4D-5BCF-D335-81E7-1F7DD413AAC2}"/>
              </a:ext>
            </a:extLst>
          </p:cNvPr>
          <p:cNvCxnSpPr>
            <a:cxnSpLocks/>
            <a:stCxn id="78" idx="2"/>
            <a:endCxn id="85" idx="0"/>
          </p:cNvCxnSpPr>
          <p:nvPr/>
        </p:nvCxnSpPr>
        <p:spPr bwMode="auto">
          <a:xfrm rot="16200000" flipH="1">
            <a:off x="3726775" y="2007970"/>
            <a:ext cx="248422" cy="328546"/>
          </a:xfrm>
          <a:prstGeom prst="bentConnector3">
            <a:avLst>
              <a:gd name="adj1" fmla="val 26036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3BD61418-FE44-123C-0EEA-98A26E359EA0}"/>
              </a:ext>
            </a:extLst>
          </p:cNvPr>
          <p:cNvCxnSpPr>
            <a:cxnSpLocks/>
            <a:stCxn id="66" idx="1"/>
            <a:endCxn id="37" idx="3"/>
          </p:cNvCxnSpPr>
          <p:nvPr/>
        </p:nvCxnSpPr>
        <p:spPr>
          <a:xfrm flipH="1" flipV="1">
            <a:off x="2884093" y="2812668"/>
            <a:ext cx="319755" cy="913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FFCAC747-75C1-7FF3-955A-8208FF5EFD97}"/>
              </a:ext>
            </a:extLst>
          </p:cNvPr>
          <p:cNvSpPr/>
          <p:nvPr/>
        </p:nvSpPr>
        <p:spPr bwMode="auto">
          <a:xfrm>
            <a:off x="5458498" y="2618994"/>
            <a:ext cx="2394147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문자열을 파일 출력 스트림 객체인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Foutstr(fexam.txt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에 쓰기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/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=&gt; Space Bar 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키로 입력 구분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  <p:bldP spid="33" grpId="0" animBg="1"/>
      <p:bldP spid="35" grpId="0" animBg="1"/>
      <p:bldP spid="37" grpId="0" animBg="1"/>
      <p:bldP spid="41" grpId="0" animBg="1"/>
      <p:bldP spid="43" grpId="0" animBg="1"/>
      <p:bldP spid="45" grpId="0" animBg="1"/>
      <p:bldP spid="47" grpId="0" animBg="1"/>
      <p:bldP spid="49" grpId="0" animBg="1"/>
      <p:bldP spid="62" grpId="0" animBg="1"/>
      <p:bldP spid="66" grpId="0" animBg="1"/>
      <p:bldP spid="78" grpId="0" animBg="1"/>
      <p:bldP spid="81" grpId="0" animBg="1"/>
      <p:bldP spid="85" grpId="0" animBg="1"/>
      <p:bldP spid="90" grpId="0" animBg="1"/>
      <p:bldP spid="96" grpId="0" animBg="1"/>
      <p:bldP spid="100" grpId="0" animBg="1"/>
      <p:bldP spid="105" grpId="0" animBg="1"/>
      <p:bldP spid="110" grpId="0" animBg="1"/>
      <p:bldP spid="131" grpId="0" animBg="1"/>
      <p:bldP spid="137" grpId="0" animBg="1"/>
      <p:bldP spid="143" grpId="0" animBg="1"/>
      <p:bldP spid="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열기 및 닫기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lang="ko-KR" altLang="en-US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9825"/>
            <a:ext cx="763284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403367"/>
            <a:ext cx="8572560" cy="5194283"/>
          </a:xfrm>
        </p:spPr>
        <p:txBody>
          <a:bodyPr/>
          <a:lstStyle/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입출력의 기본 개념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6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6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언어에서는 파일의 자료를 주고받을 때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(stream)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을 이용하여 </a:t>
            </a:r>
            <a:endParaRPr lang="en-US" altLang="ko-KR" sz="18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바이트 단위로 자료를 주고받음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2)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스트림이란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컴퓨터에서 파일의 자료를 전송할 때 자료들이 흐름의 형태를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띄고 순서대로 전송이 실행되는 것을 의미함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3)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파일로 자료를 내보내는 객체 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4) 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</a:t>
            </a:r>
            <a:r>
              <a:rPr lang="ko-KR" altLang="en-US" sz="1800" dirty="0">
                <a:solidFill>
                  <a:srgbClr val="FF0000"/>
                </a:solidFill>
              </a:rPr>
              <a:t>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파일에서 자료를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입력받아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이를 프로그램에 전달하는 </a:t>
            </a:r>
            <a:b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객체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5)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 </a:t>
            </a:r>
            <a:r>
              <a:rPr lang="ko-KR" altLang="en-US" sz="1800" b="1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스트림은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버퍼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(stream buffer)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특징을 가짐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버퍼에 자료를 모아 한꺼번에 처리하면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매번 처리할 때 보다</a:t>
            </a: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buClr>
                <a:srgbClr val="0000AC"/>
              </a:buClr>
              <a:buNone/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    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시스템의 효율성이 높아짐</a:t>
            </a:r>
            <a:endParaRPr lang="ko-KR" altLang="en-US" sz="1800" dirty="0"/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ko-KR" altLang="en-US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80000"/>
              </a:lnSpc>
              <a:buClr>
                <a:srgbClr val="0000AC"/>
              </a:buClr>
              <a:buNone/>
            </a:pPr>
            <a:endParaRPr lang="en-US" altLang="ko-KR" sz="1800" dirty="0"/>
          </a:p>
        </p:txBody>
      </p:sp>
      <p:sp>
        <p:nvSpPr>
          <p:cNvPr id="10" name="오른쪽 화살표 9"/>
          <p:cNvSpPr/>
          <p:nvPr/>
        </p:nvSpPr>
        <p:spPr bwMode="auto">
          <a:xfrm>
            <a:off x="1043608" y="5750348"/>
            <a:ext cx="360040" cy="216024"/>
          </a:xfrm>
          <a:prstGeom prst="rightArrow">
            <a:avLst/>
          </a:prstGeom>
          <a:solidFill>
            <a:srgbClr val="00B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l"/>
              <a:tabLst/>
            </a:pPr>
            <a:endParaRPr kumimoji="0" lang="ko-KR" altLang="en-US" sz="2400" b="1" i="0" u="none" strike="noStrike" cap="none" normalizeH="0" baseline="0">
              <a:ln>
                <a:noFill/>
              </a:ln>
              <a:solidFill>
                <a:srgbClr val="F8F8F8"/>
              </a:solidFill>
              <a:effectLst/>
              <a:latin typeface="CG Omeg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3. </a:t>
            </a:r>
            <a:r>
              <a:rPr lang="ko-KR" altLang="en-US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en-US" altLang="ko-KR" sz="20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800100" lvl="3" indent="-342900">
              <a:buClr>
                <a:srgbClr val="2F2385"/>
              </a:buClr>
              <a:buSzPct val="85000"/>
              <a:buFont typeface="Wingdings" pitchFamily="2" charset="2"/>
              <a:buChar char="ü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714348" y="2071683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스트림에서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문자를 읽어서 반환하며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입력의 끝이면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EOF(-1)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값을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반환하는 멤버 함수</a:t>
            </a: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714348" y="4500575"/>
            <a:ext cx="7920037" cy="41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출력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스트림에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변수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값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 문자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을 출력하는 멤버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D6DEB54-30B4-2181-E0BC-98BCD8192ED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123950" y="2714625"/>
            <a:ext cx="4500563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A71250E4-E28F-6D4F-8C1C-7ECC95E65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4504" y="2714620"/>
            <a:ext cx="450059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7451438D-D8E0-12C6-12BF-3B0E7905B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1301" y="4919962"/>
            <a:ext cx="4387865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74656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1D432A-6A4E-3A2E-D0BE-04F3CC22F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204864"/>
            <a:ext cx="8928992" cy="36724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lang="ko-KR" altLang="en-US" sz="20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0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611560" y="1281022"/>
            <a:ext cx="8229600" cy="185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get()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함수를 사용하여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scr.txt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파일의 내용을 읽고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put()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함수를 사용하여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des.txt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텍스트 파일에 쓰는 프로그램을 작성한다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342900" lvl="1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src.txt.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텍스트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파일은 프로젝트 폴더인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C:\C++_EXAMPLE\ch12\ch12_project13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</a:t>
            </a:r>
            <a:r>
              <a:rPr lang="ko-KR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사용자가 작성하여 저장하여야 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lvl="1" indent="-34290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des.txt.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텍스트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파일은 프로젝트 폴더인 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C:\C++_EXAMPLE\ch12\ch12_project3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</a:t>
            </a:r>
            <a:r>
              <a:rPr lang="ko-KR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</a:t>
            </a:r>
            <a:r>
              <a:rPr lang="ko-KR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된다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5629275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72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BBD7809-2EE6-AC59-49E1-E2EDEBD7BBF4}"/>
              </a:ext>
            </a:extLst>
          </p:cNvPr>
          <p:cNvSpPr/>
          <p:nvPr/>
        </p:nvSpPr>
        <p:spPr>
          <a:xfrm>
            <a:off x="798600" y="1196752"/>
            <a:ext cx="7589824" cy="53866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3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3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ifstream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ko-KR" altLang="en-US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3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endParaRPr lang="ko-KR" altLang="en-US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ofstream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"des.txt"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	</a:t>
            </a:r>
          </a:p>
          <a:p>
            <a:pPr marR="0" algn="l" rtl="0"/>
            <a:endParaRPr lang="en-US" altLang="ko-KR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c; </a:t>
            </a:r>
          </a:p>
          <a:p>
            <a:pPr marR="0" algn="l" rtl="0"/>
            <a:endParaRPr lang="en-US" altLang="ko-KR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while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((c = 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()) != EOF)</a:t>
            </a:r>
          </a:p>
          <a:p>
            <a:pPr marR="0" algn="l" rtl="0"/>
            <a:r>
              <a:rPr lang="en-US" altLang="ko-KR" sz="13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Foutstr.put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endParaRPr lang="ko-KR" altLang="en-US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ko-KR" altLang="en-US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3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3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009DBF6-B9E6-3C43-02C2-7C4B7E47C44E}"/>
              </a:ext>
            </a:extLst>
          </p:cNvPr>
          <p:cNvSpPr/>
          <p:nvPr/>
        </p:nvSpPr>
        <p:spPr bwMode="auto">
          <a:xfrm>
            <a:off x="1715583" y="3862669"/>
            <a:ext cx="2450538" cy="2664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8DE1AEB-3BC8-DC83-987E-52929D258C89}"/>
              </a:ext>
            </a:extLst>
          </p:cNvPr>
          <p:cNvSpPr/>
          <p:nvPr/>
        </p:nvSpPr>
        <p:spPr bwMode="auto">
          <a:xfrm>
            <a:off x="1751028" y="5559756"/>
            <a:ext cx="1232587" cy="18849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2B1A705-6D09-25FD-504A-EECB3FEA7591}"/>
              </a:ext>
            </a:extLst>
          </p:cNvPr>
          <p:cNvSpPr/>
          <p:nvPr/>
        </p:nvSpPr>
        <p:spPr bwMode="auto">
          <a:xfrm>
            <a:off x="1751028" y="5331558"/>
            <a:ext cx="1232587" cy="20908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4BEEE05-F02B-B2B7-06D7-483F3FE5B865}"/>
              </a:ext>
            </a:extLst>
          </p:cNvPr>
          <p:cNvSpPr/>
          <p:nvPr/>
        </p:nvSpPr>
        <p:spPr bwMode="auto">
          <a:xfrm>
            <a:off x="3519947" y="1392389"/>
            <a:ext cx="285225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47F851F5-5144-2FB9-DFFC-C3DAB159D0BE}"/>
              </a:ext>
            </a:extLst>
          </p:cNvPr>
          <p:cNvCxnSpPr>
            <a:cxnSpLocks/>
            <a:stCxn id="29" idx="1"/>
            <a:endCxn id="46" idx="3"/>
          </p:cNvCxnSpPr>
          <p:nvPr/>
        </p:nvCxnSpPr>
        <p:spPr>
          <a:xfrm flipH="1">
            <a:off x="2581943" y="1523515"/>
            <a:ext cx="938004" cy="161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B697E08-BA38-0515-BD21-5C671F153DFA}"/>
              </a:ext>
            </a:extLst>
          </p:cNvPr>
          <p:cNvSpPr/>
          <p:nvPr/>
        </p:nvSpPr>
        <p:spPr bwMode="auto">
          <a:xfrm>
            <a:off x="4964946" y="2234297"/>
            <a:ext cx="330472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EE5E42B4-BE33-02C4-1D9E-8576288A377A}"/>
              </a:ext>
            </a:extLst>
          </p:cNvPr>
          <p:cNvCxnSpPr>
            <a:cxnSpLocks/>
            <a:stCxn id="33" idx="1"/>
            <a:endCxn id="42" idx="3"/>
          </p:cNvCxnSpPr>
          <p:nvPr/>
        </p:nvCxnSpPr>
        <p:spPr>
          <a:xfrm flipH="1">
            <a:off x="3980571" y="2534701"/>
            <a:ext cx="984375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F2653F9-7A8A-DC29-66D0-C23BBFF1B591}"/>
              </a:ext>
            </a:extLst>
          </p:cNvPr>
          <p:cNvSpPr/>
          <p:nvPr/>
        </p:nvSpPr>
        <p:spPr bwMode="auto">
          <a:xfrm>
            <a:off x="4964946" y="3697051"/>
            <a:ext cx="335353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des.txt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쓰기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3B710AC9-179F-2BA3-ACF7-6F0FFCAD8139}"/>
              </a:ext>
            </a:extLst>
          </p:cNvPr>
          <p:cNvCxnSpPr>
            <a:cxnSpLocks/>
            <a:stCxn id="35" idx="1"/>
            <a:endCxn id="23" idx="3"/>
          </p:cNvCxnSpPr>
          <p:nvPr/>
        </p:nvCxnSpPr>
        <p:spPr>
          <a:xfrm flipH="1" flipV="1">
            <a:off x="4166121" y="3995875"/>
            <a:ext cx="798825" cy="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78532D3-8E71-780A-DF91-10A97B969048}"/>
              </a:ext>
            </a:extLst>
          </p:cNvPr>
          <p:cNvSpPr/>
          <p:nvPr/>
        </p:nvSpPr>
        <p:spPr bwMode="auto">
          <a:xfrm>
            <a:off x="4964946" y="3297874"/>
            <a:ext cx="185903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화살표 연결선 38">
            <a:extLst>
              <a:ext uri="{FF2B5EF4-FFF2-40B4-BE49-F238E27FC236}">
                <a16:creationId xmlns:a16="http://schemas.microsoft.com/office/drawing/2014/main" id="{759725F9-1B48-9D76-A17E-CF517A088994}"/>
              </a:ext>
            </a:extLst>
          </p:cNvPr>
          <p:cNvCxnSpPr>
            <a:cxnSpLocks/>
            <a:stCxn id="37" idx="1"/>
            <a:endCxn id="38" idx="3"/>
          </p:cNvCxnSpPr>
          <p:nvPr/>
        </p:nvCxnSpPr>
        <p:spPr>
          <a:xfrm flipH="1" flipV="1">
            <a:off x="3297187" y="3384771"/>
            <a:ext cx="1667759" cy="442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3E11B6B-7BFF-92BE-8D32-105DD06309BD}"/>
              </a:ext>
            </a:extLst>
          </p:cNvPr>
          <p:cNvSpPr/>
          <p:nvPr/>
        </p:nvSpPr>
        <p:spPr bwMode="auto">
          <a:xfrm>
            <a:off x="4832188" y="4435529"/>
            <a:ext cx="3476685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바이트의 문자를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 읽어서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입력의 끝이면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EOF(-1)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 반환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E41907A2-A9B6-7F49-7361-E458133286FC}"/>
              </a:ext>
            </a:extLst>
          </p:cNvPr>
          <p:cNvCxnSpPr>
            <a:cxnSpLocks/>
            <a:stCxn id="41" idx="1"/>
            <a:endCxn id="40" idx="3"/>
          </p:cNvCxnSpPr>
          <p:nvPr/>
        </p:nvCxnSpPr>
        <p:spPr>
          <a:xfrm flipH="1" flipV="1">
            <a:off x="4283968" y="4812302"/>
            <a:ext cx="548220" cy="82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5166D4D7-B601-A646-9E89-9EC2D5941AC6}"/>
              </a:ext>
            </a:extLst>
          </p:cNvPr>
          <p:cNvSpPr/>
          <p:nvPr/>
        </p:nvSpPr>
        <p:spPr bwMode="auto">
          <a:xfrm>
            <a:off x="4403930" y="5229719"/>
            <a:ext cx="389972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put(c)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값을 파일 출력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Foutstr(des.txt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출력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7104ABC-DCCB-51D6-31C7-BCC573010A00}"/>
              </a:ext>
            </a:extLst>
          </p:cNvPr>
          <p:cNvSpPr/>
          <p:nvPr/>
        </p:nvSpPr>
        <p:spPr bwMode="auto">
          <a:xfrm>
            <a:off x="3187566" y="5869884"/>
            <a:ext cx="113835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8EB9C401-1FBB-CF56-E8FF-BC9B1EC3EEE7}"/>
              </a:ext>
            </a:extLst>
          </p:cNvPr>
          <p:cNvSpPr/>
          <p:nvPr/>
        </p:nvSpPr>
        <p:spPr bwMode="auto">
          <a:xfrm>
            <a:off x="3187566" y="6182843"/>
            <a:ext cx="113835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DDB8C368-3266-C4E3-3E11-E510E8E7B3B2}"/>
              </a:ext>
            </a:extLst>
          </p:cNvPr>
          <p:cNvGrpSpPr/>
          <p:nvPr/>
        </p:nvGrpSpPr>
        <p:grpSpPr>
          <a:xfrm>
            <a:off x="1487966" y="2754803"/>
            <a:ext cx="275722" cy="825289"/>
            <a:chOff x="1330006" y="2754803"/>
            <a:chExt cx="275722" cy="825289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DA2B2FA6-B7EA-B8BE-7B24-82B5E867469B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330006" y="2754803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A1F45AEA-EC1D-0E45-FB21-B61B1E5FF3E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30006" y="2754803"/>
              <a:ext cx="0" cy="82528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직선 연결선 66">
              <a:extLst>
                <a:ext uri="{FF2B5EF4-FFF2-40B4-BE49-F238E27FC236}">
                  <a16:creationId xmlns:a16="http://schemas.microsoft.com/office/drawing/2014/main" id="{9BAF3074-1B15-1BBD-8D06-C2E072EB6C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30006" y="3580092"/>
              <a:ext cx="264498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6344533C-1D5D-EC1B-75B9-3CF5B5713579}"/>
              </a:ext>
            </a:extLst>
          </p:cNvPr>
          <p:cNvSpPr/>
          <p:nvPr/>
        </p:nvSpPr>
        <p:spPr bwMode="auto">
          <a:xfrm>
            <a:off x="835127" y="3821173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778E747A-0A94-A016-10AC-DD429C2817B5}"/>
              </a:ext>
            </a:extLst>
          </p:cNvPr>
          <p:cNvSpPr/>
          <p:nvPr/>
        </p:nvSpPr>
        <p:spPr bwMode="auto">
          <a:xfrm>
            <a:off x="2691874" y="3280857"/>
            <a:ext cx="605313" cy="20782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147D4C0-6326-FDBF-626E-AB609A29C79A}"/>
              </a:ext>
            </a:extLst>
          </p:cNvPr>
          <p:cNvSpPr/>
          <p:nvPr/>
        </p:nvSpPr>
        <p:spPr bwMode="auto">
          <a:xfrm>
            <a:off x="2242418" y="4704582"/>
            <a:ext cx="2041550" cy="21544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BF7D14B-8C4B-47F0-FA72-E51A4FD73A1C}"/>
              </a:ext>
            </a:extLst>
          </p:cNvPr>
          <p:cNvSpPr/>
          <p:nvPr/>
        </p:nvSpPr>
        <p:spPr bwMode="auto">
          <a:xfrm>
            <a:off x="1751028" y="2401495"/>
            <a:ext cx="2229543" cy="2664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F82BFCD-C90F-7A2D-F896-B02FCDF92090}"/>
              </a:ext>
            </a:extLst>
          </p:cNvPr>
          <p:cNvSpPr/>
          <p:nvPr/>
        </p:nvSpPr>
        <p:spPr bwMode="auto">
          <a:xfrm>
            <a:off x="857075" y="1406461"/>
            <a:ext cx="1724868" cy="26641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7799AF8B-6C3C-C611-BBF9-5B480FEA14EB}"/>
              </a:ext>
            </a:extLst>
          </p:cNvPr>
          <p:cNvSpPr/>
          <p:nvPr/>
        </p:nvSpPr>
        <p:spPr bwMode="auto">
          <a:xfrm>
            <a:off x="2666247" y="4942414"/>
            <a:ext cx="1232587" cy="21422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63EF1459-74C8-8C53-BD31-24225FA87B08}"/>
              </a:ext>
            </a:extLst>
          </p:cNvPr>
          <p:cNvCxnSpPr>
            <a:cxnSpLocks/>
            <a:stCxn id="44" idx="1"/>
            <a:endCxn id="47" idx="2"/>
          </p:cNvCxnSpPr>
          <p:nvPr/>
        </p:nvCxnSpPr>
        <p:spPr bwMode="auto">
          <a:xfrm rot="10800000">
            <a:off x="3282542" y="5156636"/>
            <a:ext cx="1121389" cy="28884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9EE945B7-4F04-67A9-FCB5-FBEBBF300C27}"/>
              </a:ext>
            </a:extLst>
          </p:cNvPr>
          <p:cNvCxnSpPr>
            <a:cxnSpLocks/>
            <a:stCxn id="48" idx="0"/>
          </p:cNvCxnSpPr>
          <p:nvPr/>
        </p:nvCxnSpPr>
        <p:spPr bwMode="auto">
          <a:xfrm rot="16200000" flipV="1">
            <a:off x="3188790" y="5301932"/>
            <a:ext cx="373692" cy="7622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0CD58AC9-F22A-D7EC-1DC8-ABAD7E75CF9C}"/>
              </a:ext>
            </a:extLst>
          </p:cNvPr>
          <p:cNvCxnSpPr>
            <a:cxnSpLocks/>
            <a:stCxn id="50" idx="1"/>
          </p:cNvCxnSpPr>
          <p:nvPr/>
        </p:nvCxnSpPr>
        <p:spPr bwMode="auto">
          <a:xfrm rot="10800000">
            <a:off x="2865800" y="5743505"/>
            <a:ext cx="321767" cy="57046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A70D18EE-E2D6-C9BC-0929-504DE9896AEA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020275" y="3365793"/>
            <a:ext cx="646264" cy="26449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7" grpId="0" animBg="1"/>
      <p:bldP spid="29" grpId="0" animBg="1"/>
      <p:bldP spid="33" grpId="0" animBg="1"/>
      <p:bldP spid="35" grpId="0" animBg="1"/>
      <p:bldP spid="37" grpId="0" animBg="1"/>
      <p:bldP spid="41" grpId="0" animBg="1"/>
      <p:bldP spid="44" grpId="0" animBg="1"/>
      <p:bldP spid="48" grpId="0" animBg="1"/>
      <p:bldP spid="50" grpId="0" animBg="1"/>
      <p:bldP spid="68" grpId="0" animBg="1"/>
      <p:bldP spid="38" grpId="0" animBg="1"/>
      <p:bldP spid="40" grpId="0" animBg="1"/>
      <p:bldP spid="42" grpId="0" animBg="1"/>
      <p:bldP spid="46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3933CC3-2BA2-5668-6108-F254690D0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42" y="1733722"/>
            <a:ext cx="7704998" cy="464961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524A6C-28CC-6D97-5981-BA06BA546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988840"/>
            <a:ext cx="8784976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C1D0F30-1DF5-BD07-C5E5-2ACD1AED6AD6}"/>
              </a:ext>
            </a:extLst>
          </p:cNvPr>
          <p:cNvSpPr/>
          <p:nvPr/>
        </p:nvSpPr>
        <p:spPr>
          <a:xfrm>
            <a:off x="755576" y="1268760"/>
            <a:ext cx="7632848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3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"src1.txt"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if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"src2.txt"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::app);	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c; 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while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((c =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()) != EOF)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Foutstr.put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Foutstr.close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ko-KR" altLang="en-US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</a:t>
            </a:r>
            <a:r>
              <a:rPr lang="ko-KR" altLang="en-US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5B0F66C-B13C-A2B4-BA4A-EE602D691743}"/>
              </a:ext>
            </a:extLst>
          </p:cNvPr>
          <p:cNvGrpSpPr/>
          <p:nvPr/>
        </p:nvGrpSpPr>
        <p:grpSpPr>
          <a:xfrm>
            <a:off x="1450238" y="2780928"/>
            <a:ext cx="278717" cy="792088"/>
            <a:chOff x="1450238" y="2780928"/>
            <a:chExt cx="278717" cy="792088"/>
          </a:xfrm>
        </p:grpSpPr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424E03CB-7569-B9CD-0813-937DABFB4B52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50238" y="278092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BB5F35CE-072E-7F08-2A04-B2E8234F65F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0238" y="2780928"/>
              <a:ext cx="0" cy="7920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39B130AB-C056-29D1-3236-6EF3918E1FB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0238" y="3573016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69D1CDC-8114-C25F-259B-80986DB06990}"/>
              </a:ext>
            </a:extLst>
          </p:cNvPr>
          <p:cNvSpPr/>
          <p:nvPr/>
        </p:nvSpPr>
        <p:spPr bwMode="auto">
          <a:xfrm>
            <a:off x="820531" y="3696025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src1.txt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F541174-A093-4405-F7EE-42BF412F2CB7}"/>
              </a:ext>
            </a:extLst>
          </p:cNvPr>
          <p:cNvSpPr/>
          <p:nvPr/>
        </p:nvSpPr>
        <p:spPr bwMode="auto">
          <a:xfrm>
            <a:off x="3144855" y="1450188"/>
            <a:ext cx="285429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89014535-2BF9-35E5-6599-6F9DC7BA4779}"/>
              </a:ext>
            </a:extLst>
          </p:cNvPr>
          <p:cNvCxnSpPr>
            <a:cxnSpLocks/>
            <a:stCxn id="31" idx="1"/>
            <a:endCxn id="64" idx="3"/>
          </p:cNvCxnSpPr>
          <p:nvPr/>
        </p:nvCxnSpPr>
        <p:spPr>
          <a:xfrm flipH="1">
            <a:off x="2464266" y="1581314"/>
            <a:ext cx="680589" cy="65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61472A4-D585-715C-4DA2-47CE5AAF8619}"/>
              </a:ext>
            </a:extLst>
          </p:cNvPr>
          <p:cNvSpPr/>
          <p:nvPr/>
        </p:nvSpPr>
        <p:spPr bwMode="auto">
          <a:xfrm>
            <a:off x="4679738" y="2257757"/>
            <a:ext cx="338400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src1.txt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FD2358FC-43E0-2FC5-3509-239D3296FCA0}"/>
              </a:ext>
            </a:extLst>
          </p:cNvPr>
          <p:cNvCxnSpPr>
            <a:cxnSpLocks/>
            <a:stCxn id="35" idx="1"/>
            <a:endCxn id="51" idx="3"/>
          </p:cNvCxnSpPr>
          <p:nvPr/>
        </p:nvCxnSpPr>
        <p:spPr>
          <a:xfrm flipH="1">
            <a:off x="4383490" y="2558161"/>
            <a:ext cx="296248" cy="99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1BDBC1C-A88D-1476-E025-FC37E33AED63}"/>
              </a:ext>
            </a:extLst>
          </p:cNvPr>
          <p:cNvSpPr/>
          <p:nvPr/>
        </p:nvSpPr>
        <p:spPr bwMode="auto">
          <a:xfrm>
            <a:off x="4869291" y="3572319"/>
            <a:ext cx="3449419" cy="739306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05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Foutstr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폴더의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src2.txt 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쓰기 모드로 연 후에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포인터가 끝으로 자동으로 옮겨져 자료가 파일에</a:t>
            </a:r>
            <a:endParaRPr kumimoji="0" lang="en-US" altLang="ko-KR" sz="105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끝에 추가되도록 한다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.(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생성됨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38" name="직선 화살표 연결선 37">
            <a:extLst>
              <a:ext uri="{FF2B5EF4-FFF2-40B4-BE49-F238E27FC236}">
                <a16:creationId xmlns:a16="http://schemas.microsoft.com/office/drawing/2014/main" id="{4DEEA0BE-243C-97C3-ABDD-CB2F5E0332C3}"/>
              </a:ext>
            </a:extLst>
          </p:cNvPr>
          <p:cNvCxnSpPr>
            <a:cxnSpLocks/>
            <a:stCxn id="37" idx="1"/>
            <a:endCxn id="52" idx="3"/>
          </p:cNvCxnSpPr>
          <p:nvPr/>
        </p:nvCxnSpPr>
        <p:spPr>
          <a:xfrm flipH="1">
            <a:off x="4641538" y="3941972"/>
            <a:ext cx="227753" cy="52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D8ED864-D68E-5C8D-E0A4-EB2FA3B4DA2C}"/>
              </a:ext>
            </a:extLst>
          </p:cNvPr>
          <p:cNvSpPr/>
          <p:nvPr/>
        </p:nvSpPr>
        <p:spPr bwMode="auto">
          <a:xfrm>
            <a:off x="4572001" y="3259173"/>
            <a:ext cx="187220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9033D69F-5FFE-C937-E28A-506E98683DA1}"/>
              </a:ext>
            </a:extLst>
          </p:cNvPr>
          <p:cNvCxnSpPr>
            <a:cxnSpLocks/>
            <a:stCxn id="39" idx="1"/>
            <a:endCxn id="56" idx="3"/>
          </p:cNvCxnSpPr>
          <p:nvPr/>
        </p:nvCxnSpPr>
        <p:spPr>
          <a:xfrm flipH="1" flipV="1">
            <a:off x="3245609" y="3364661"/>
            <a:ext cx="1326392" cy="2563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2FE6621A-F014-8618-06E6-25C8304D5ACA}"/>
              </a:ext>
            </a:extLst>
          </p:cNvPr>
          <p:cNvSpPr/>
          <p:nvPr/>
        </p:nvSpPr>
        <p:spPr bwMode="auto">
          <a:xfrm>
            <a:off x="4606894" y="4357383"/>
            <a:ext cx="3711816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Finstr(src1.txt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바이트의 문자를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 읽어서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입력의 끝이면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EOF(-1)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값을 반환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2" name="직선 화살표 연결선 41">
            <a:extLst>
              <a:ext uri="{FF2B5EF4-FFF2-40B4-BE49-F238E27FC236}">
                <a16:creationId xmlns:a16="http://schemas.microsoft.com/office/drawing/2014/main" id="{54FA92C6-F5FE-9075-97F3-51EED1E8F294}"/>
              </a:ext>
            </a:extLst>
          </p:cNvPr>
          <p:cNvCxnSpPr>
            <a:cxnSpLocks/>
            <a:stCxn id="41" idx="1"/>
            <a:endCxn id="53" idx="3"/>
          </p:cNvCxnSpPr>
          <p:nvPr/>
        </p:nvCxnSpPr>
        <p:spPr>
          <a:xfrm flipH="1" flipV="1">
            <a:off x="4194868" y="4736161"/>
            <a:ext cx="412026" cy="62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C14D596-37AC-CDD7-35BD-E0211CCBAE4C}"/>
              </a:ext>
            </a:extLst>
          </p:cNvPr>
          <p:cNvSpPr/>
          <p:nvPr/>
        </p:nvSpPr>
        <p:spPr bwMode="auto">
          <a:xfrm>
            <a:off x="4848325" y="5192859"/>
            <a:ext cx="347038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put(c)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값을 파일 출력 스트림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객체인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Foutstr(src2.txt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출력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src2.txt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끝 부분에 출력됨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B2A50F5-1100-0C40-07C8-6ED57F8589FB}"/>
              </a:ext>
            </a:extLst>
          </p:cNvPr>
          <p:cNvSpPr/>
          <p:nvPr/>
        </p:nvSpPr>
        <p:spPr bwMode="auto">
          <a:xfrm>
            <a:off x="3477575" y="5593377"/>
            <a:ext cx="113239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0F76395E-2E44-6682-A98A-507542171571}"/>
              </a:ext>
            </a:extLst>
          </p:cNvPr>
          <p:cNvSpPr/>
          <p:nvPr/>
        </p:nvSpPr>
        <p:spPr bwMode="auto">
          <a:xfrm>
            <a:off x="3477575" y="5954789"/>
            <a:ext cx="113239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출력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18AD1C4-2281-C06F-B10A-254843E04755}"/>
              </a:ext>
            </a:extLst>
          </p:cNvPr>
          <p:cNvSpPr/>
          <p:nvPr/>
        </p:nvSpPr>
        <p:spPr bwMode="auto">
          <a:xfrm>
            <a:off x="2663646" y="3268101"/>
            <a:ext cx="581963" cy="19311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E072273-BF65-7C9B-C60D-1C591262B0E2}"/>
              </a:ext>
            </a:extLst>
          </p:cNvPr>
          <p:cNvSpPr/>
          <p:nvPr/>
        </p:nvSpPr>
        <p:spPr bwMode="auto">
          <a:xfrm>
            <a:off x="794435" y="1463339"/>
            <a:ext cx="1669831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6D48801-72A8-84F9-7870-6F39940B0327}"/>
              </a:ext>
            </a:extLst>
          </p:cNvPr>
          <p:cNvSpPr/>
          <p:nvPr/>
        </p:nvSpPr>
        <p:spPr bwMode="auto">
          <a:xfrm>
            <a:off x="1685781" y="2480527"/>
            <a:ext cx="2697709" cy="17526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3D5E3F2-364B-53C5-4DB5-05DD5431708A}"/>
              </a:ext>
            </a:extLst>
          </p:cNvPr>
          <p:cNvSpPr/>
          <p:nvPr/>
        </p:nvSpPr>
        <p:spPr bwMode="auto">
          <a:xfrm>
            <a:off x="1722100" y="3822631"/>
            <a:ext cx="2919438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A4742ED9-6962-7580-F104-1DC8765AB896}"/>
              </a:ext>
            </a:extLst>
          </p:cNvPr>
          <p:cNvSpPr/>
          <p:nvPr/>
        </p:nvSpPr>
        <p:spPr bwMode="auto">
          <a:xfrm>
            <a:off x="2178644" y="4621018"/>
            <a:ext cx="2016224" cy="23028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5796CC2-B237-F5FC-B067-10DEE88AF250}"/>
              </a:ext>
            </a:extLst>
          </p:cNvPr>
          <p:cNvSpPr/>
          <p:nvPr/>
        </p:nvSpPr>
        <p:spPr bwMode="auto">
          <a:xfrm>
            <a:off x="2555776" y="4869158"/>
            <a:ext cx="1310047" cy="18669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7025C232-9DB0-288E-BFFE-A2C3CC24E6A5}"/>
              </a:ext>
            </a:extLst>
          </p:cNvPr>
          <p:cNvSpPr/>
          <p:nvPr/>
        </p:nvSpPr>
        <p:spPr bwMode="auto">
          <a:xfrm>
            <a:off x="1710503" y="5255662"/>
            <a:ext cx="1195114" cy="1866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1CCA95AF-81D9-18F9-87FF-441516B0B367}"/>
              </a:ext>
            </a:extLst>
          </p:cNvPr>
          <p:cNvSpPr/>
          <p:nvPr/>
        </p:nvSpPr>
        <p:spPr bwMode="auto">
          <a:xfrm>
            <a:off x="1712999" y="5468295"/>
            <a:ext cx="1234239" cy="1866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F2B718F5-2545-6DB6-F16F-EBB720209B7D}"/>
              </a:ext>
            </a:extLst>
          </p:cNvPr>
          <p:cNvCxnSpPr>
            <a:cxnSpLocks/>
            <a:stCxn id="43" idx="1"/>
            <a:endCxn id="54" idx="3"/>
          </p:cNvCxnSpPr>
          <p:nvPr/>
        </p:nvCxnSpPr>
        <p:spPr bwMode="auto">
          <a:xfrm rot="10800000">
            <a:off x="3865823" y="4962505"/>
            <a:ext cx="982502" cy="5307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8E39E6CB-FF8A-6643-C9F1-3F19A44FEB59}"/>
              </a:ext>
            </a:extLst>
          </p:cNvPr>
          <p:cNvCxnSpPr>
            <a:cxnSpLocks/>
            <a:stCxn id="45" idx="1"/>
            <a:endCxn id="55" idx="3"/>
          </p:cNvCxnSpPr>
          <p:nvPr/>
        </p:nvCxnSpPr>
        <p:spPr bwMode="auto">
          <a:xfrm rot="10800000">
            <a:off x="2905617" y="5349009"/>
            <a:ext cx="571958" cy="37549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E94E7C16-543E-7604-0092-CD6DD0208C29}"/>
              </a:ext>
            </a:extLst>
          </p:cNvPr>
          <p:cNvCxnSpPr>
            <a:cxnSpLocks/>
            <a:stCxn id="47" idx="1"/>
            <a:endCxn id="57" idx="3"/>
          </p:cNvCxnSpPr>
          <p:nvPr/>
        </p:nvCxnSpPr>
        <p:spPr bwMode="auto">
          <a:xfrm rot="10800000">
            <a:off x="2947239" y="5561641"/>
            <a:ext cx="530337" cy="52427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E2709CAD-3011-6976-57A0-F2CBF8228DCF}"/>
              </a:ext>
            </a:extLst>
          </p:cNvPr>
          <p:cNvCxnSpPr>
            <a:cxnSpLocks/>
            <a:stCxn id="27" idx="0"/>
          </p:cNvCxnSpPr>
          <p:nvPr/>
        </p:nvCxnSpPr>
        <p:spPr bwMode="auto">
          <a:xfrm rot="5400000" flipH="1" flipV="1">
            <a:off x="1085967" y="3330668"/>
            <a:ext cx="507344" cy="223371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5" grpId="0" animBg="1"/>
      <p:bldP spid="37" grpId="0" animBg="1"/>
      <p:bldP spid="39" grpId="0" animBg="1"/>
      <p:bldP spid="41" grpId="0" animBg="1"/>
      <p:bldP spid="43" grpId="0" animBg="1"/>
      <p:bldP spid="45" grpId="0" animBg="1"/>
      <p:bldP spid="47" grpId="0" animBg="1"/>
      <p:bldP spid="56" grpId="0" animBg="1"/>
      <p:bldP spid="64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24A1917-F099-700D-D434-769E25D73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89" y="1785925"/>
            <a:ext cx="7894712" cy="467105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714348" y="1571617"/>
            <a:ext cx="7920037" cy="354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파일의 끝에 도달하면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true(1)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값을 반환하는 멤버 함수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 bwMode="auto">
          <a:xfrm>
            <a:off x="714876" y="3789040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버퍼의 문자를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 제거하거나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문자가 나타나면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문자를 제거하는 멤버 함수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(n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디폴값은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디폴트 값은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EOF)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817" y="1928802"/>
            <a:ext cx="428628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8406" y="4572008"/>
            <a:ext cx="647542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2028" y="2233800"/>
            <a:ext cx="6920433" cy="1339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714876" y="1196752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n-1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문자를 삽입하고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이전까지의 문자들을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공간에 저장하는 멤버 함수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디폴트 값은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‘\n’)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버퍼에서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제거하지 않음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029" y="4951080"/>
            <a:ext cx="6920433" cy="150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내용 개체 틀 2"/>
          <p:cNvSpPr txBox="1">
            <a:spLocks/>
          </p:cNvSpPr>
          <p:nvPr/>
        </p:nvSpPr>
        <p:spPr bwMode="auto">
          <a:xfrm>
            <a:off x="714348" y="3939331"/>
            <a:ext cx="792003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n-1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문자를 삽입하고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이전까지의 문자들을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배열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공간에 저장하는 멤버 함수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디폴트 값은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‘\n’)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dirty="0"/>
              <a:t>    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</a:t>
            </a:r>
            <a:r>
              <a:rPr lang="ko-KR" altLang="en-US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버퍼에서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delim</a:t>
            </a:r>
            <a: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제거함 </a:t>
            </a: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</a:t>
            </a: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9"/>
            <a:ext cx="7776864" cy="51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8A59034-5FB1-BCD6-32D9-C32D48993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4" y="1690784"/>
            <a:ext cx="8615972" cy="468306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8C28176-C0A6-E224-C3BD-AC0E57891C6D}"/>
              </a:ext>
            </a:extLst>
          </p:cNvPr>
          <p:cNvSpPr/>
          <p:nvPr/>
        </p:nvSpPr>
        <p:spPr>
          <a:xfrm>
            <a:off x="755576" y="1268760"/>
            <a:ext cx="7632848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3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str[60]; 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60,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'!'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//oh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//! hap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C88B361-400A-478E-AB31-2F1195363002}"/>
              </a:ext>
            </a:extLst>
          </p:cNvPr>
          <p:cNvGrpSpPr/>
          <p:nvPr/>
        </p:nvGrpSpPr>
        <p:grpSpPr>
          <a:xfrm>
            <a:off x="1450238" y="2780928"/>
            <a:ext cx="278717" cy="792088"/>
            <a:chOff x="1450238" y="2780928"/>
            <a:chExt cx="278717" cy="792088"/>
          </a:xfrm>
        </p:grpSpPr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E07D49B9-A519-0AF8-ECFA-C19F7181772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50238" y="278092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93DF3B72-1985-F8DC-BB80-EBA04B5623D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0238" y="2780928"/>
              <a:ext cx="0" cy="7920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AAE608E4-4DAE-D92C-1C08-B068C91933E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0238" y="3573016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892CD82-D634-2C53-4196-7E411999C0A1}"/>
              </a:ext>
            </a:extLst>
          </p:cNvPr>
          <p:cNvSpPr/>
          <p:nvPr/>
        </p:nvSpPr>
        <p:spPr bwMode="auto">
          <a:xfrm>
            <a:off x="849335" y="3653814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5E611B4-D853-BC7D-C57B-0F61863464FF}"/>
              </a:ext>
            </a:extLst>
          </p:cNvPr>
          <p:cNvSpPr/>
          <p:nvPr/>
        </p:nvSpPr>
        <p:spPr bwMode="auto">
          <a:xfrm>
            <a:off x="3101496" y="1452160"/>
            <a:ext cx="286645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B66B1EE-8ABB-AE15-F002-B8581BE4D38C}"/>
              </a:ext>
            </a:extLst>
          </p:cNvPr>
          <p:cNvSpPr/>
          <p:nvPr/>
        </p:nvSpPr>
        <p:spPr bwMode="auto">
          <a:xfrm>
            <a:off x="4680132" y="2279739"/>
            <a:ext cx="3312127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770587D4-220E-D143-A1BE-333F39D04425}"/>
              </a:ext>
            </a:extLst>
          </p:cNvPr>
          <p:cNvCxnSpPr>
            <a:cxnSpLocks/>
            <a:stCxn id="28" idx="1"/>
            <a:endCxn id="39" idx="3"/>
          </p:cNvCxnSpPr>
          <p:nvPr/>
        </p:nvCxnSpPr>
        <p:spPr>
          <a:xfrm flipH="1" flipV="1">
            <a:off x="4283968" y="2574194"/>
            <a:ext cx="396164" cy="59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5752B76-6E9E-AEE2-D48B-D5897A453F0A}"/>
              </a:ext>
            </a:extLst>
          </p:cNvPr>
          <p:cNvSpPr/>
          <p:nvPr/>
        </p:nvSpPr>
        <p:spPr bwMode="auto">
          <a:xfrm>
            <a:off x="4680132" y="3254950"/>
            <a:ext cx="184485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588D236-9B34-428A-088E-55D41D3CF150}"/>
              </a:ext>
            </a:extLst>
          </p:cNvPr>
          <p:cNvCxnSpPr>
            <a:cxnSpLocks/>
            <a:stCxn id="30" idx="1"/>
            <a:endCxn id="38" idx="3"/>
          </p:cNvCxnSpPr>
          <p:nvPr/>
        </p:nvCxnSpPr>
        <p:spPr>
          <a:xfrm flipH="1">
            <a:off x="3245609" y="3386076"/>
            <a:ext cx="1434523" cy="65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B0B4AEC-17AB-42BF-8E04-EC3ECD33C332}"/>
              </a:ext>
            </a:extLst>
          </p:cNvPr>
          <p:cNvSpPr/>
          <p:nvPr/>
        </p:nvSpPr>
        <p:spPr bwMode="auto">
          <a:xfrm>
            <a:off x="4258832" y="3900805"/>
            <a:ext cx="3672408" cy="9393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60,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59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이전까지의 문자들을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파일 포인터는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81F39126-9A0D-C83A-1B32-295FD912D040}"/>
              </a:ext>
            </a:extLst>
          </p:cNvPr>
          <p:cNvCxnSpPr>
            <a:cxnSpLocks/>
            <a:stCxn id="32" idx="1"/>
            <a:endCxn id="54" idx="3"/>
          </p:cNvCxnSpPr>
          <p:nvPr/>
        </p:nvCxnSpPr>
        <p:spPr>
          <a:xfrm flipH="1" flipV="1">
            <a:off x="3398009" y="4370244"/>
            <a:ext cx="860823" cy="2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B54B7072-00DD-3871-95DE-D9800A5F260A}"/>
              </a:ext>
            </a:extLst>
          </p:cNvPr>
          <p:cNvSpPr/>
          <p:nvPr/>
        </p:nvSpPr>
        <p:spPr bwMode="auto">
          <a:xfrm>
            <a:off x="2871672" y="5859094"/>
            <a:ext cx="112966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82FDE25-3CAC-2708-2E3E-BD7E74912BD8}"/>
              </a:ext>
            </a:extLst>
          </p:cNvPr>
          <p:cNvSpPr/>
          <p:nvPr/>
        </p:nvSpPr>
        <p:spPr bwMode="auto">
          <a:xfrm>
            <a:off x="794435" y="1463339"/>
            <a:ext cx="1669831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7" name="직선 화살표 연결선 36">
            <a:extLst>
              <a:ext uri="{FF2B5EF4-FFF2-40B4-BE49-F238E27FC236}">
                <a16:creationId xmlns:a16="http://schemas.microsoft.com/office/drawing/2014/main" id="{6B1C4F55-5DA2-5070-AC1B-1218F05F30A9}"/>
              </a:ext>
            </a:extLst>
          </p:cNvPr>
          <p:cNvCxnSpPr>
            <a:cxnSpLocks/>
            <a:stCxn id="27" idx="1"/>
            <a:endCxn id="36" idx="3"/>
          </p:cNvCxnSpPr>
          <p:nvPr/>
        </p:nvCxnSpPr>
        <p:spPr>
          <a:xfrm flipH="1">
            <a:off x="2464266" y="1583286"/>
            <a:ext cx="637230" cy="460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8FA3A692-DEE6-84BB-8079-8223169C4D7D}"/>
              </a:ext>
            </a:extLst>
          </p:cNvPr>
          <p:cNvSpPr/>
          <p:nvPr/>
        </p:nvSpPr>
        <p:spPr bwMode="auto">
          <a:xfrm>
            <a:off x="2663646" y="3268101"/>
            <a:ext cx="581963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0AA56B30-1117-061D-DF0E-C76AEB9478F9}"/>
              </a:ext>
            </a:extLst>
          </p:cNvPr>
          <p:cNvSpPr/>
          <p:nvPr/>
        </p:nvSpPr>
        <p:spPr bwMode="auto">
          <a:xfrm>
            <a:off x="4197258" y="5140569"/>
            <a:ext cx="3733982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 6)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읽어 끝에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0A92634-CCDA-06EB-36B5-0B5DE9C7B147}"/>
              </a:ext>
            </a:extLst>
          </p:cNvPr>
          <p:cNvSpPr/>
          <p:nvPr/>
        </p:nvSpPr>
        <p:spPr bwMode="auto">
          <a:xfrm>
            <a:off x="1746949" y="4264778"/>
            <a:ext cx="1651060" cy="21093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525A30F4-8C54-CFA1-A30D-6359239B2236}"/>
              </a:ext>
            </a:extLst>
          </p:cNvPr>
          <p:cNvSpPr/>
          <p:nvPr/>
        </p:nvSpPr>
        <p:spPr bwMode="auto">
          <a:xfrm>
            <a:off x="1725960" y="4843252"/>
            <a:ext cx="1403004" cy="2190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0BFE960-9BCB-6A18-F243-6C4A8FD11D17}"/>
              </a:ext>
            </a:extLst>
          </p:cNvPr>
          <p:cNvSpPr/>
          <p:nvPr/>
        </p:nvSpPr>
        <p:spPr bwMode="auto">
          <a:xfrm>
            <a:off x="1725960" y="5440974"/>
            <a:ext cx="1090086" cy="18939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397AC6B-2216-34C1-2F1E-13293966FB2A}"/>
              </a:ext>
            </a:extLst>
          </p:cNvPr>
          <p:cNvSpPr/>
          <p:nvPr/>
        </p:nvSpPr>
        <p:spPr bwMode="auto">
          <a:xfrm>
            <a:off x="1664181" y="2449643"/>
            <a:ext cx="2619787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1" name="연결선: 꺾임 40">
            <a:extLst>
              <a:ext uri="{FF2B5EF4-FFF2-40B4-BE49-F238E27FC236}">
                <a16:creationId xmlns:a16="http://schemas.microsoft.com/office/drawing/2014/main" id="{3DA4D9BD-7A29-19B5-EA8F-5D47643252CF}"/>
              </a:ext>
            </a:extLst>
          </p:cNvPr>
          <p:cNvCxnSpPr>
            <a:cxnSpLocks/>
            <a:stCxn id="22" idx="0"/>
          </p:cNvCxnSpPr>
          <p:nvPr/>
        </p:nvCxnSpPr>
        <p:spPr bwMode="auto">
          <a:xfrm rot="5400000" flipH="1" flipV="1">
            <a:off x="1127896" y="3309066"/>
            <a:ext cx="473611" cy="21588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4" name="연결선: 꺾임 43">
            <a:extLst>
              <a:ext uri="{FF2B5EF4-FFF2-40B4-BE49-F238E27FC236}">
                <a16:creationId xmlns:a16="http://schemas.microsoft.com/office/drawing/2014/main" id="{0D051123-065A-0340-DEB2-2DFA7C3EE0F2}"/>
              </a:ext>
            </a:extLst>
          </p:cNvPr>
          <p:cNvCxnSpPr>
            <a:cxnSpLocks/>
            <a:stCxn id="42" idx="1"/>
          </p:cNvCxnSpPr>
          <p:nvPr/>
        </p:nvCxnSpPr>
        <p:spPr bwMode="auto">
          <a:xfrm rot="10800000">
            <a:off x="3128972" y="4926597"/>
            <a:ext cx="1068286" cy="51437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6F5E9F05-0FF5-C5EC-DCB6-36763C032624}"/>
              </a:ext>
            </a:extLst>
          </p:cNvPr>
          <p:cNvCxnSpPr>
            <a:cxnSpLocks/>
            <a:stCxn id="34" idx="0"/>
            <a:endCxn id="56" idx="3"/>
          </p:cNvCxnSpPr>
          <p:nvPr/>
        </p:nvCxnSpPr>
        <p:spPr bwMode="auto">
          <a:xfrm rot="16200000" flipV="1">
            <a:off x="2964566" y="5387154"/>
            <a:ext cx="323421" cy="620459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28" grpId="0" animBg="1"/>
      <p:bldP spid="30" grpId="0" animBg="1"/>
      <p:bldP spid="32" grpId="0" animBg="1"/>
      <p:bldP spid="34" grpId="0" animBg="1"/>
      <p:bldP spid="36" grpId="0" animBg="1"/>
      <p:bldP spid="38" grpId="0" animBg="1"/>
      <p:bldP spid="42" grpId="0" animBg="1"/>
      <p:bldP spid="54" grpId="0" animBg="1"/>
      <p:bldP spid="55" grpId="0" animBg="1"/>
      <p:bldP spid="56" grpId="0" animBg="1"/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37C6715-1EF9-6368-EF4D-FC08DA850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7" y="1857362"/>
            <a:ext cx="7632848" cy="445195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52CE91-2619-7BB1-EAD2-4E30DF1B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516" y="1916832"/>
            <a:ext cx="8712968" cy="425719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29A5E6B-2988-174D-C353-99F11AFB2F32}"/>
              </a:ext>
            </a:extLst>
          </p:cNvPr>
          <p:cNvSpPr/>
          <p:nvPr/>
        </p:nvSpPr>
        <p:spPr>
          <a:xfrm>
            <a:off x="781744" y="1268760"/>
            <a:ext cx="7578194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str[60]; 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60,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'!'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//oh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Finstr.ignore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2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happ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35B04E1-D60E-26E3-483F-453C2D7EE869}"/>
              </a:ext>
            </a:extLst>
          </p:cNvPr>
          <p:cNvGrpSpPr/>
          <p:nvPr/>
        </p:nvGrpSpPr>
        <p:grpSpPr>
          <a:xfrm>
            <a:off x="1484971" y="2708920"/>
            <a:ext cx="278717" cy="792088"/>
            <a:chOff x="1439865" y="2780928"/>
            <a:chExt cx="278717" cy="792088"/>
          </a:xfrm>
        </p:grpSpPr>
        <p:cxnSp>
          <p:nvCxnSpPr>
            <p:cNvPr id="45" name="직선 연결선 44">
              <a:extLst>
                <a:ext uri="{FF2B5EF4-FFF2-40B4-BE49-F238E27FC236}">
                  <a16:creationId xmlns:a16="http://schemas.microsoft.com/office/drawing/2014/main" id="{DA70E8AC-6649-7AEA-D2D8-9F504AFA9AB6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39865" y="278092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B5861331-244D-87E0-8272-FBA723F5CCA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9865" y="2780928"/>
              <a:ext cx="0" cy="7920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233B0BD8-C6ED-6FC3-B63C-7442FCD0721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9865" y="3573016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3E1E48D1-2870-32B8-0F55-24906E533D40}"/>
              </a:ext>
            </a:extLst>
          </p:cNvPr>
          <p:cNvSpPr/>
          <p:nvPr/>
        </p:nvSpPr>
        <p:spPr bwMode="auto">
          <a:xfrm>
            <a:off x="813137" y="3782613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54A6775-DBD2-59A7-7DD5-43AC22E810A7}"/>
              </a:ext>
            </a:extLst>
          </p:cNvPr>
          <p:cNvSpPr/>
          <p:nvPr/>
        </p:nvSpPr>
        <p:spPr bwMode="auto">
          <a:xfrm>
            <a:off x="3172999" y="1448705"/>
            <a:ext cx="285897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0597DE6C-2E1C-4DA0-1940-973EC5FD2143}"/>
              </a:ext>
            </a:extLst>
          </p:cNvPr>
          <p:cNvSpPr/>
          <p:nvPr/>
        </p:nvSpPr>
        <p:spPr bwMode="auto">
          <a:xfrm>
            <a:off x="4639888" y="2211957"/>
            <a:ext cx="3283552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6A82CF63-5380-06C0-D487-28321A996C6E}"/>
              </a:ext>
            </a:extLst>
          </p:cNvPr>
          <p:cNvCxnSpPr>
            <a:cxnSpLocks/>
            <a:stCxn id="51" idx="1"/>
            <a:endCxn id="32" idx="3"/>
          </p:cNvCxnSpPr>
          <p:nvPr/>
        </p:nvCxnSpPr>
        <p:spPr>
          <a:xfrm flipH="1">
            <a:off x="4264867" y="2512361"/>
            <a:ext cx="375021" cy="15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76DE155-C372-80DD-D6D0-557C5F8306A1}"/>
              </a:ext>
            </a:extLst>
          </p:cNvPr>
          <p:cNvSpPr/>
          <p:nvPr/>
        </p:nvSpPr>
        <p:spPr bwMode="auto">
          <a:xfrm>
            <a:off x="4570842" y="3212976"/>
            <a:ext cx="187708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DAC0AEBB-9658-EBC9-1009-C248B686AF91}"/>
              </a:ext>
            </a:extLst>
          </p:cNvPr>
          <p:cNvCxnSpPr>
            <a:cxnSpLocks/>
            <a:stCxn id="53" idx="1"/>
            <a:endCxn id="61" idx="3"/>
          </p:cNvCxnSpPr>
          <p:nvPr/>
        </p:nvCxnSpPr>
        <p:spPr>
          <a:xfrm flipH="1" flipV="1">
            <a:off x="3235236" y="3301139"/>
            <a:ext cx="1335606" cy="4296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303E46C7-0F0C-3D11-7E8C-83ECD5007EBB}"/>
              </a:ext>
            </a:extLst>
          </p:cNvPr>
          <p:cNvSpPr/>
          <p:nvPr/>
        </p:nvSpPr>
        <p:spPr bwMode="auto">
          <a:xfrm>
            <a:off x="4186884" y="3636831"/>
            <a:ext cx="3736556" cy="9393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60,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59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문자이전까지의 문자들을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파일 포인터는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133E26D-CC1F-912A-9BB0-7FE0DF05473B}"/>
              </a:ext>
            </a:extLst>
          </p:cNvPr>
          <p:cNvSpPr/>
          <p:nvPr/>
        </p:nvSpPr>
        <p:spPr bwMode="auto">
          <a:xfrm>
            <a:off x="2565410" y="6074770"/>
            <a:ext cx="114939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F3240CA-0129-6EC2-09F7-89B46384FF18}"/>
              </a:ext>
            </a:extLst>
          </p:cNvPr>
          <p:cNvSpPr/>
          <p:nvPr/>
        </p:nvSpPr>
        <p:spPr bwMode="auto">
          <a:xfrm>
            <a:off x="845039" y="1463339"/>
            <a:ext cx="1566719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8F835396-EA21-0F49-5800-729F49D7D7E9}"/>
              </a:ext>
            </a:extLst>
          </p:cNvPr>
          <p:cNvCxnSpPr>
            <a:cxnSpLocks/>
            <a:stCxn id="50" idx="1"/>
            <a:endCxn id="59" idx="3"/>
          </p:cNvCxnSpPr>
          <p:nvPr/>
        </p:nvCxnSpPr>
        <p:spPr>
          <a:xfrm flipH="1">
            <a:off x="2411758" y="1579831"/>
            <a:ext cx="761241" cy="80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C79C451-DEAE-A260-748B-CCE1E82B42FE}"/>
              </a:ext>
            </a:extLst>
          </p:cNvPr>
          <p:cNvSpPr/>
          <p:nvPr/>
        </p:nvSpPr>
        <p:spPr bwMode="auto">
          <a:xfrm>
            <a:off x="2658826" y="3185341"/>
            <a:ext cx="576410" cy="23159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9606B5B-8FEB-49F8-B5D9-D5ECF593D61D}"/>
              </a:ext>
            </a:extLst>
          </p:cNvPr>
          <p:cNvSpPr/>
          <p:nvPr/>
        </p:nvSpPr>
        <p:spPr bwMode="auto">
          <a:xfrm>
            <a:off x="4124234" y="5590084"/>
            <a:ext cx="379920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 6)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읽어 끝에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7CB3EF9A-4CE1-6E79-0A97-39A0A89220EC}"/>
              </a:ext>
            </a:extLst>
          </p:cNvPr>
          <p:cNvSpPr/>
          <p:nvPr/>
        </p:nvSpPr>
        <p:spPr bwMode="auto">
          <a:xfrm>
            <a:off x="1717848" y="4154569"/>
            <a:ext cx="1651060" cy="203960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F397866A-9209-8701-C0AC-267FE17EEE03}"/>
              </a:ext>
            </a:extLst>
          </p:cNvPr>
          <p:cNvSpPr/>
          <p:nvPr/>
        </p:nvSpPr>
        <p:spPr bwMode="auto">
          <a:xfrm>
            <a:off x="1715587" y="4904528"/>
            <a:ext cx="1403004" cy="2178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F6C0658-E434-0315-933D-ED90067DCC5B}"/>
              </a:ext>
            </a:extLst>
          </p:cNvPr>
          <p:cNvSpPr/>
          <p:nvPr/>
        </p:nvSpPr>
        <p:spPr bwMode="auto">
          <a:xfrm>
            <a:off x="1715587" y="5467010"/>
            <a:ext cx="1090086" cy="2406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7FE1F98F-190A-43A2-D61B-30C6A97BC89A}"/>
              </a:ext>
            </a:extLst>
          </p:cNvPr>
          <p:cNvSpPr/>
          <p:nvPr/>
        </p:nvSpPr>
        <p:spPr bwMode="auto">
          <a:xfrm>
            <a:off x="1728908" y="4519524"/>
            <a:ext cx="1285084" cy="21789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0625C88B-F8D7-7BC3-F2BA-C97346C7C0F0}"/>
              </a:ext>
            </a:extLst>
          </p:cNvPr>
          <p:cNvSpPr/>
          <p:nvPr/>
        </p:nvSpPr>
        <p:spPr bwMode="auto">
          <a:xfrm>
            <a:off x="4328101" y="4694495"/>
            <a:ext cx="3595339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ignore()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버퍼의 문자를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 제거하므로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파일 입력 스트림 버퍼에서 파일 포인터가 가리키는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B604947-7F04-FE74-04AF-D40E2275D70A}"/>
              </a:ext>
            </a:extLst>
          </p:cNvPr>
          <p:cNvSpPr/>
          <p:nvPr/>
        </p:nvSpPr>
        <p:spPr bwMode="auto">
          <a:xfrm>
            <a:off x="1715587" y="2418460"/>
            <a:ext cx="2549280" cy="21845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99285667-6881-4F5E-F25F-921B0831C815}"/>
              </a:ext>
            </a:extLst>
          </p:cNvPr>
          <p:cNvCxnSpPr>
            <a:cxnSpLocks/>
            <a:stCxn id="55" idx="1"/>
            <a:endCxn id="64" idx="3"/>
          </p:cNvCxnSpPr>
          <p:nvPr/>
        </p:nvCxnSpPr>
        <p:spPr bwMode="auto">
          <a:xfrm rot="10800000" flipV="1">
            <a:off x="3368908" y="4106511"/>
            <a:ext cx="817976" cy="15003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458E49C4-746E-9355-9168-211E4DB1E3C3}"/>
              </a:ext>
            </a:extLst>
          </p:cNvPr>
          <p:cNvCxnSpPr>
            <a:cxnSpLocks/>
            <a:stCxn id="73" idx="1"/>
            <a:endCxn id="70" idx="3"/>
          </p:cNvCxnSpPr>
          <p:nvPr/>
        </p:nvCxnSpPr>
        <p:spPr bwMode="auto">
          <a:xfrm rot="10800000">
            <a:off x="3013993" y="4628471"/>
            <a:ext cx="1314109" cy="3664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40274CCB-BF28-38A9-643B-FBB95D8D2B52}"/>
              </a:ext>
            </a:extLst>
          </p:cNvPr>
          <p:cNvCxnSpPr>
            <a:cxnSpLocks/>
            <a:stCxn id="62" idx="1"/>
            <a:endCxn id="65" idx="3"/>
          </p:cNvCxnSpPr>
          <p:nvPr/>
        </p:nvCxnSpPr>
        <p:spPr bwMode="auto">
          <a:xfrm rot="10800000">
            <a:off x="3118592" y="5013474"/>
            <a:ext cx="1005643" cy="87701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7" name="연결선: 꺾임 66">
            <a:extLst>
              <a:ext uri="{FF2B5EF4-FFF2-40B4-BE49-F238E27FC236}">
                <a16:creationId xmlns:a16="http://schemas.microsoft.com/office/drawing/2014/main" id="{CBFFDCDB-FA88-CA36-8BB8-3E70AD3DE0A9}"/>
              </a:ext>
            </a:extLst>
          </p:cNvPr>
          <p:cNvCxnSpPr>
            <a:cxnSpLocks/>
            <a:stCxn id="57" idx="0"/>
            <a:endCxn id="66" idx="3"/>
          </p:cNvCxnSpPr>
          <p:nvPr/>
        </p:nvCxnSpPr>
        <p:spPr bwMode="auto">
          <a:xfrm rot="16200000" flipV="1">
            <a:off x="2729164" y="5663823"/>
            <a:ext cx="487456" cy="33443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68" name="연결선: 꺾임 67">
            <a:extLst>
              <a:ext uri="{FF2B5EF4-FFF2-40B4-BE49-F238E27FC236}">
                <a16:creationId xmlns:a16="http://schemas.microsoft.com/office/drawing/2014/main" id="{1B28DFE8-2674-E05B-06A7-9EE360B2A3F5}"/>
              </a:ext>
            </a:extLst>
          </p:cNvPr>
          <p:cNvCxnSpPr>
            <a:cxnSpLocks/>
            <a:stCxn id="48" idx="0"/>
          </p:cNvCxnSpPr>
          <p:nvPr/>
        </p:nvCxnSpPr>
        <p:spPr bwMode="auto">
          <a:xfrm rot="5400000" flipH="1" flipV="1">
            <a:off x="1043947" y="3361954"/>
            <a:ext cx="597272" cy="24404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51" grpId="0" animBg="1"/>
      <p:bldP spid="53" grpId="0" animBg="1"/>
      <p:bldP spid="55" grpId="0" animBg="1"/>
      <p:bldP spid="57" grpId="0" animBg="1"/>
      <p:bldP spid="59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70" grpId="0" animBg="1"/>
      <p:bldP spid="73" grpId="0" animBg="1"/>
      <p:bldP spid="3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F7B7D87-9770-9F15-E5C7-96B9F4294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85925"/>
            <a:ext cx="7488832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C15DD72-70C7-765F-4B7F-AA19FB30B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655208"/>
            <a:ext cx="9001125" cy="479812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E769157-025F-1280-231E-3835260EC45E}"/>
              </a:ext>
            </a:extLst>
          </p:cNvPr>
          <p:cNvSpPr/>
          <p:nvPr/>
        </p:nvSpPr>
        <p:spPr>
          <a:xfrm>
            <a:off x="781744" y="1268760"/>
            <a:ext cx="7606680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30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str[60]; 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Finstr.getline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60, </a:t>
            </a:r>
            <a:r>
              <a:rPr lang="en-US" altLang="ko-KR" sz="130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'!'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//oh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6);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en-US" altLang="ko-KR" sz="1300" b="1" i="0" u="none" strike="noStrike" baseline="0" dirty="0" err="1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happ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30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30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3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30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7B865E11-74E1-57E2-4993-C95066297A05}"/>
              </a:ext>
            </a:extLst>
          </p:cNvPr>
          <p:cNvGrpSpPr/>
          <p:nvPr/>
        </p:nvGrpSpPr>
        <p:grpSpPr>
          <a:xfrm>
            <a:off x="1474111" y="2780928"/>
            <a:ext cx="278717" cy="792088"/>
            <a:chOff x="1474111" y="2780928"/>
            <a:chExt cx="278717" cy="792088"/>
          </a:xfrm>
        </p:grpSpPr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22DEB2F7-1E7F-4F2A-FAAA-E553B241EE9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74111" y="278092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3F59E2AD-E649-FEA6-28CE-F1141576BC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4111" y="2780928"/>
              <a:ext cx="0" cy="7920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75D6B1E6-88F8-B88A-3200-2196D542519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74111" y="3573016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03A3E00-387C-4202-D2F6-D597ADC6F93E}"/>
              </a:ext>
            </a:extLst>
          </p:cNvPr>
          <p:cNvSpPr/>
          <p:nvPr/>
        </p:nvSpPr>
        <p:spPr bwMode="auto">
          <a:xfrm>
            <a:off x="840650" y="3720890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3F4B0B6-300C-A138-EC61-3D5F7042625A}"/>
              </a:ext>
            </a:extLst>
          </p:cNvPr>
          <p:cNvSpPr/>
          <p:nvPr/>
        </p:nvSpPr>
        <p:spPr bwMode="auto">
          <a:xfrm>
            <a:off x="3155422" y="1464011"/>
            <a:ext cx="285932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36B0FBF-D06D-0E3E-184F-FDCCAB63FC3D}"/>
              </a:ext>
            </a:extLst>
          </p:cNvPr>
          <p:cNvSpPr/>
          <p:nvPr/>
        </p:nvSpPr>
        <p:spPr bwMode="auto">
          <a:xfrm>
            <a:off x="4718827" y="2264280"/>
            <a:ext cx="331041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55B8C430-739E-225D-4410-EE94EF3C637E}"/>
              </a:ext>
            </a:extLst>
          </p:cNvPr>
          <p:cNvCxnSpPr>
            <a:cxnSpLocks/>
            <a:stCxn id="27" idx="1"/>
            <a:endCxn id="43" idx="3"/>
          </p:cNvCxnSpPr>
          <p:nvPr/>
        </p:nvCxnSpPr>
        <p:spPr>
          <a:xfrm flipH="1">
            <a:off x="4310136" y="2564684"/>
            <a:ext cx="408691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1646580-6AE1-5ECD-2E11-9A2C2534E59E}"/>
              </a:ext>
            </a:extLst>
          </p:cNvPr>
          <p:cNvSpPr/>
          <p:nvPr/>
        </p:nvSpPr>
        <p:spPr bwMode="auto">
          <a:xfrm>
            <a:off x="4663014" y="3262913"/>
            <a:ext cx="1892439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8A5EA23A-10E2-FE03-4D06-2E0C52644503}"/>
              </a:ext>
            </a:extLst>
          </p:cNvPr>
          <p:cNvCxnSpPr>
            <a:cxnSpLocks/>
            <a:stCxn id="29" idx="1"/>
            <a:endCxn id="37" idx="3"/>
          </p:cNvCxnSpPr>
          <p:nvPr/>
        </p:nvCxnSpPr>
        <p:spPr>
          <a:xfrm flipH="1" flipV="1">
            <a:off x="3269482" y="3392652"/>
            <a:ext cx="1393532" cy="138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8E7DE41-FDDF-A9C3-4333-73EB88218327}"/>
              </a:ext>
            </a:extLst>
          </p:cNvPr>
          <p:cNvSpPr/>
          <p:nvPr/>
        </p:nvSpPr>
        <p:spPr bwMode="auto">
          <a:xfrm>
            <a:off x="4212685" y="3890167"/>
            <a:ext cx="3816558" cy="9393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getline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(str,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60,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59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이전까지의 문자들을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파일 입력 스트림 버퍼에서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‘!’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91A9A2F3-A9DA-B36E-7848-2A8C4021D9F1}"/>
              </a:ext>
            </a:extLst>
          </p:cNvPr>
          <p:cNvCxnSpPr>
            <a:cxnSpLocks/>
            <a:stCxn id="31" idx="1"/>
            <a:endCxn id="40" idx="3"/>
          </p:cNvCxnSpPr>
          <p:nvPr/>
        </p:nvCxnSpPr>
        <p:spPr>
          <a:xfrm flipH="1">
            <a:off x="3725526" y="4359848"/>
            <a:ext cx="487159" cy="983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BDDC5389-62E5-0966-63DA-8D0BDB065599}"/>
              </a:ext>
            </a:extLst>
          </p:cNvPr>
          <p:cNvSpPr/>
          <p:nvPr/>
        </p:nvSpPr>
        <p:spPr bwMode="auto">
          <a:xfrm>
            <a:off x="2895544" y="5859094"/>
            <a:ext cx="115880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3F8C456-A29E-D765-37CF-2BBB71EBAEB6}"/>
              </a:ext>
            </a:extLst>
          </p:cNvPr>
          <p:cNvSpPr/>
          <p:nvPr/>
        </p:nvSpPr>
        <p:spPr bwMode="auto">
          <a:xfrm>
            <a:off x="818308" y="1463339"/>
            <a:ext cx="1669831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55EB31D8-81C6-00BE-1483-BD5B3D538514}"/>
              </a:ext>
            </a:extLst>
          </p:cNvPr>
          <p:cNvCxnSpPr>
            <a:cxnSpLocks/>
            <a:stCxn id="26" idx="1"/>
            <a:endCxn id="35" idx="3"/>
          </p:cNvCxnSpPr>
          <p:nvPr/>
        </p:nvCxnSpPr>
        <p:spPr>
          <a:xfrm flipH="1" flipV="1">
            <a:off x="2488139" y="1587890"/>
            <a:ext cx="667283" cy="72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95C7ACC-1A34-A0BB-F84C-8CF22E03D62D}"/>
              </a:ext>
            </a:extLst>
          </p:cNvPr>
          <p:cNvSpPr/>
          <p:nvPr/>
        </p:nvSpPr>
        <p:spPr bwMode="auto">
          <a:xfrm>
            <a:off x="2687519" y="3268101"/>
            <a:ext cx="581963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E90E6A9-9E4C-4D49-8C9E-313D9E1550B5}"/>
              </a:ext>
            </a:extLst>
          </p:cNvPr>
          <p:cNvSpPr/>
          <p:nvPr/>
        </p:nvSpPr>
        <p:spPr bwMode="auto">
          <a:xfrm>
            <a:off x="4293997" y="5083117"/>
            <a:ext cx="3735246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 6)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읽어 끝에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99A005F6-185B-479D-6080-B6DAB6156E67}"/>
              </a:ext>
            </a:extLst>
          </p:cNvPr>
          <p:cNvSpPr/>
          <p:nvPr/>
        </p:nvSpPr>
        <p:spPr bwMode="auto">
          <a:xfrm>
            <a:off x="1762276" y="4255887"/>
            <a:ext cx="1963250" cy="22759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5AA35A0-31B0-8B73-F987-5D09C2D0CBBD}"/>
              </a:ext>
            </a:extLst>
          </p:cNvPr>
          <p:cNvSpPr/>
          <p:nvPr/>
        </p:nvSpPr>
        <p:spPr bwMode="auto">
          <a:xfrm>
            <a:off x="1749833" y="4843252"/>
            <a:ext cx="1403004" cy="2190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E4E5E46-7855-77AE-AF55-B3F12C475D46}"/>
              </a:ext>
            </a:extLst>
          </p:cNvPr>
          <p:cNvSpPr/>
          <p:nvPr/>
        </p:nvSpPr>
        <p:spPr bwMode="auto">
          <a:xfrm>
            <a:off x="1749833" y="5423948"/>
            <a:ext cx="1090086" cy="2406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0AEC268-59C4-B125-6412-4561999CBB5C}"/>
              </a:ext>
            </a:extLst>
          </p:cNvPr>
          <p:cNvSpPr/>
          <p:nvPr/>
        </p:nvSpPr>
        <p:spPr bwMode="auto">
          <a:xfrm>
            <a:off x="1709842" y="2440133"/>
            <a:ext cx="2600294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C5BA3A5A-EC6F-AB88-5D58-635E6E785923}"/>
              </a:ext>
            </a:extLst>
          </p:cNvPr>
          <p:cNvCxnSpPr>
            <a:cxnSpLocks/>
            <a:stCxn id="38" idx="1"/>
            <a:endCxn id="41" idx="3"/>
          </p:cNvCxnSpPr>
          <p:nvPr/>
        </p:nvCxnSpPr>
        <p:spPr bwMode="auto">
          <a:xfrm rot="10800000">
            <a:off x="3152837" y="4952791"/>
            <a:ext cx="1141160" cy="43073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721BE627-0CFB-9B5B-8416-4A7E19C4A073}"/>
              </a:ext>
            </a:extLst>
          </p:cNvPr>
          <p:cNvCxnSpPr>
            <a:cxnSpLocks/>
            <a:stCxn id="33" idx="0"/>
            <a:endCxn id="42" idx="3"/>
          </p:cNvCxnSpPr>
          <p:nvPr/>
        </p:nvCxnSpPr>
        <p:spPr bwMode="auto">
          <a:xfrm rot="16200000" flipV="1">
            <a:off x="3000012" y="5384159"/>
            <a:ext cx="314842" cy="63502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7" name="연결선: 꺾임 46">
            <a:extLst>
              <a:ext uri="{FF2B5EF4-FFF2-40B4-BE49-F238E27FC236}">
                <a16:creationId xmlns:a16="http://schemas.microsoft.com/office/drawing/2014/main" id="{B65CE630-C1A6-06A1-7D2B-8A0DD3F51B00}"/>
              </a:ext>
            </a:extLst>
          </p:cNvPr>
          <p:cNvCxnSpPr>
            <a:cxnSpLocks/>
            <a:stCxn id="24" idx="0"/>
          </p:cNvCxnSpPr>
          <p:nvPr/>
        </p:nvCxnSpPr>
        <p:spPr bwMode="auto">
          <a:xfrm rot="5400000" flipH="1" flipV="1">
            <a:off x="1091715" y="3332766"/>
            <a:ext cx="544482" cy="231767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  <p:bldP spid="29" grpId="0" animBg="1"/>
      <p:bldP spid="31" grpId="0" animBg="1"/>
      <p:bldP spid="33" grpId="0" animBg="1"/>
      <p:bldP spid="35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357313"/>
            <a:ext cx="7786687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A812848-08D3-AFA3-E0A0-4FC0866B1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26598"/>
            <a:ext cx="7488831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85875"/>
            <a:ext cx="10246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9A96AAB-1AEF-DF42-75C6-6557AC286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22" y="1655206"/>
            <a:ext cx="8928992" cy="487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2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71"/>
          <a:stretch/>
        </p:blipFill>
        <p:spPr bwMode="auto">
          <a:xfrm>
            <a:off x="201216" y="1772816"/>
            <a:ext cx="83529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5D68C16-659C-6829-47C4-504CBF100DCB}"/>
              </a:ext>
            </a:extLst>
          </p:cNvPr>
          <p:cNvSpPr/>
          <p:nvPr/>
        </p:nvSpPr>
        <p:spPr>
          <a:xfrm>
            <a:off x="768985" y="1268760"/>
            <a:ext cx="7619439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str[100]; 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while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Finstr.eof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(str, 100);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str; </a:t>
            </a:r>
            <a:r>
              <a:rPr lang="en-US" altLang="ko-KR" sz="120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//oh! happy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Finstr.ignore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while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4CB28F6-61AE-47B2-5D9A-4EE569C30B5A}"/>
              </a:ext>
            </a:extLst>
          </p:cNvPr>
          <p:cNvGrpSpPr/>
          <p:nvPr/>
        </p:nvGrpSpPr>
        <p:grpSpPr>
          <a:xfrm>
            <a:off x="1461352" y="2708920"/>
            <a:ext cx="278717" cy="759165"/>
            <a:chOff x="1461352" y="2708920"/>
            <a:chExt cx="278717" cy="864096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5FC86DAE-EA40-76B1-6CF2-A6661AA67CA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61352" y="2708920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D7B0E872-2FC9-37B2-C24C-6195D397EC1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61352" y="2708920"/>
              <a:ext cx="0" cy="86409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B820EB6C-760A-E87B-CCCD-D926ABD99B1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61352" y="3573016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C6DEB2F-AB56-5BBC-A99A-A4C2B8A764B2}"/>
              </a:ext>
            </a:extLst>
          </p:cNvPr>
          <p:cNvSpPr/>
          <p:nvPr/>
        </p:nvSpPr>
        <p:spPr bwMode="auto">
          <a:xfrm>
            <a:off x="851573" y="3736117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DC15497-2EC4-FFCA-B24E-80D5B9CFC1B1}"/>
              </a:ext>
            </a:extLst>
          </p:cNvPr>
          <p:cNvSpPr/>
          <p:nvPr/>
        </p:nvSpPr>
        <p:spPr bwMode="auto">
          <a:xfrm>
            <a:off x="3158422" y="1449111"/>
            <a:ext cx="2839203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524B935-5E73-C9BC-C60D-C7C3D275EB0B}"/>
              </a:ext>
            </a:extLst>
          </p:cNvPr>
          <p:cNvSpPr/>
          <p:nvPr/>
        </p:nvSpPr>
        <p:spPr bwMode="auto">
          <a:xfrm>
            <a:off x="4901746" y="2185347"/>
            <a:ext cx="3361335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</a:t>
            </a:r>
            <a:r>
              <a:rPr kumimoji="0" lang="ko-KR" altLang="en-US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않으면 생성되지 않음</a:t>
            </a:r>
            <a:r>
              <a:rPr kumimoji="0" lang="en-US" altLang="ko-KR" sz="1100" b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6527476F-5DB8-F292-E56D-5E09B86A7CC5}"/>
              </a:ext>
            </a:extLst>
          </p:cNvPr>
          <p:cNvCxnSpPr>
            <a:cxnSpLocks/>
            <a:stCxn id="26" idx="1"/>
            <a:endCxn id="42" idx="3"/>
          </p:cNvCxnSpPr>
          <p:nvPr/>
        </p:nvCxnSpPr>
        <p:spPr>
          <a:xfrm flipH="1">
            <a:off x="4153361" y="2485751"/>
            <a:ext cx="748385" cy="3841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F61DE082-7033-C7BC-BE24-10F29ABE9D65}"/>
              </a:ext>
            </a:extLst>
          </p:cNvPr>
          <p:cNvSpPr/>
          <p:nvPr/>
        </p:nvSpPr>
        <p:spPr bwMode="auto">
          <a:xfrm>
            <a:off x="4665924" y="3206401"/>
            <a:ext cx="187226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0FF5D5E-45C3-8F7B-66DF-15F3D31D336E}"/>
              </a:ext>
            </a:extLst>
          </p:cNvPr>
          <p:cNvCxnSpPr>
            <a:cxnSpLocks/>
            <a:stCxn id="28" idx="1"/>
            <a:endCxn id="32" idx="3"/>
          </p:cNvCxnSpPr>
          <p:nvPr/>
        </p:nvCxnSpPr>
        <p:spPr>
          <a:xfrm flipH="1" flipV="1">
            <a:off x="3256723" y="3307663"/>
            <a:ext cx="1409201" cy="2986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D4AB94D-FC13-ACB5-F995-DD2AEC9BF95F}"/>
              </a:ext>
            </a:extLst>
          </p:cNvPr>
          <p:cNvSpPr/>
          <p:nvPr/>
        </p:nvSpPr>
        <p:spPr bwMode="auto">
          <a:xfrm>
            <a:off x="805549" y="1463339"/>
            <a:ext cx="1669831" cy="23330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22EEA89C-E9F3-6EC1-0E86-1A59083F0108}"/>
              </a:ext>
            </a:extLst>
          </p:cNvPr>
          <p:cNvCxnSpPr>
            <a:cxnSpLocks/>
            <a:stCxn id="25" idx="1"/>
            <a:endCxn id="30" idx="3"/>
          </p:cNvCxnSpPr>
          <p:nvPr/>
        </p:nvCxnSpPr>
        <p:spPr>
          <a:xfrm flipH="1" flipV="1">
            <a:off x="2475380" y="1579991"/>
            <a:ext cx="683042" cy="2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78CAD3C-ED7E-E32B-E5BA-2026F336D63F}"/>
              </a:ext>
            </a:extLst>
          </p:cNvPr>
          <p:cNvSpPr/>
          <p:nvPr/>
        </p:nvSpPr>
        <p:spPr bwMode="auto">
          <a:xfrm>
            <a:off x="2674760" y="3195884"/>
            <a:ext cx="581963" cy="22355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7CFFF9A-9EB1-7B4B-518D-FBCD876435F3}"/>
              </a:ext>
            </a:extLst>
          </p:cNvPr>
          <p:cNvSpPr/>
          <p:nvPr/>
        </p:nvSpPr>
        <p:spPr bwMode="auto">
          <a:xfrm>
            <a:off x="4518669" y="4145823"/>
            <a:ext cx="3707711" cy="9393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get(str,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100)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객체인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99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 문자를 읽거나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문자가 나타나면 끝에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삽입하고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 이전까지의 문자들을 배열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공간에 저장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이때 파일 포인터는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가리킴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CD3E842C-4E34-AB67-7651-2434F3879FEB}"/>
              </a:ext>
            </a:extLst>
          </p:cNvPr>
          <p:cNvCxnSpPr>
            <a:cxnSpLocks/>
            <a:stCxn id="33" idx="1"/>
            <a:endCxn id="36" idx="3"/>
          </p:cNvCxnSpPr>
          <p:nvPr/>
        </p:nvCxnSpPr>
        <p:spPr>
          <a:xfrm flipH="1">
            <a:off x="4258080" y="4615504"/>
            <a:ext cx="260589" cy="64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9258B60-1010-17B6-72B4-23AFCE24B018}"/>
              </a:ext>
            </a:extLst>
          </p:cNvPr>
          <p:cNvSpPr/>
          <p:nvPr/>
        </p:nvSpPr>
        <p:spPr bwMode="auto">
          <a:xfrm>
            <a:off x="3054997" y="6082465"/>
            <a:ext cx="114645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147258A-9034-A695-7953-B02A47AFFF34}"/>
              </a:ext>
            </a:extLst>
          </p:cNvPr>
          <p:cNvSpPr/>
          <p:nvPr/>
        </p:nvSpPr>
        <p:spPr bwMode="auto">
          <a:xfrm>
            <a:off x="2607020" y="4530722"/>
            <a:ext cx="1651060" cy="1823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B6025658-85C2-53C6-BF8D-994ACA0102DC}"/>
              </a:ext>
            </a:extLst>
          </p:cNvPr>
          <p:cNvSpPr/>
          <p:nvPr/>
        </p:nvSpPr>
        <p:spPr bwMode="auto">
          <a:xfrm>
            <a:off x="1743630" y="5449391"/>
            <a:ext cx="1090086" cy="2406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2EB78C9-AC82-A53A-F93D-B4E7E6BC019B}"/>
              </a:ext>
            </a:extLst>
          </p:cNvPr>
          <p:cNvSpPr/>
          <p:nvPr/>
        </p:nvSpPr>
        <p:spPr bwMode="auto">
          <a:xfrm>
            <a:off x="2618080" y="4911031"/>
            <a:ext cx="1285084" cy="1823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6E09AC88-330C-E3A1-0E1B-FC27E1AA3503}"/>
              </a:ext>
            </a:extLst>
          </p:cNvPr>
          <p:cNvSpPr/>
          <p:nvPr/>
        </p:nvSpPr>
        <p:spPr bwMode="auto">
          <a:xfrm>
            <a:off x="4527748" y="5233859"/>
            <a:ext cx="3707711" cy="939361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ignore()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멤버 함수는 파일 입력 스트림 버퍼의 문자를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 제거하므로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현재 파일 입력 스트림 버퍼에서 파일 포인터가 가리키는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입력 스트림 버퍼에서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포인터 위치가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EOF </a:t>
            </a:r>
          </a:p>
          <a:p>
            <a:pPr algn="just"/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‘\n’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문자를 제거하지 않으면 무한루프에 빠짐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FF2D6B73-4B3D-8A4D-8806-20845383B1B6}"/>
              </a:ext>
            </a:extLst>
          </p:cNvPr>
          <p:cNvSpPr/>
          <p:nvPr/>
        </p:nvSpPr>
        <p:spPr bwMode="auto">
          <a:xfrm>
            <a:off x="2674760" y="4137459"/>
            <a:ext cx="478726" cy="227645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9DDB801-4FD8-4AD3-8CBD-A08D280E0F05}"/>
              </a:ext>
            </a:extLst>
          </p:cNvPr>
          <p:cNvSpPr/>
          <p:nvPr/>
        </p:nvSpPr>
        <p:spPr bwMode="auto">
          <a:xfrm>
            <a:off x="4081354" y="3611938"/>
            <a:ext cx="2456834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파일의 끝에 도달하면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TRUE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 반환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58DB273A-FDF7-8E3C-A8AA-C0914E4D2840}"/>
              </a:ext>
            </a:extLst>
          </p:cNvPr>
          <p:cNvSpPr/>
          <p:nvPr/>
        </p:nvSpPr>
        <p:spPr bwMode="auto">
          <a:xfrm>
            <a:off x="1712604" y="2412383"/>
            <a:ext cx="2440757" cy="22355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79FEDE5B-D101-A052-3DA6-AF7A70D73336}"/>
              </a:ext>
            </a:extLst>
          </p:cNvPr>
          <p:cNvCxnSpPr>
            <a:cxnSpLocks/>
            <a:stCxn id="39" idx="1"/>
            <a:endCxn id="38" idx="3"/>
          </p:cNvCxnSpPr>
          <p:nvPr/>
        </p:nvCxnSpPr>
        <p:spPr bwMode="auto">
          <a:xfrm rot="10800000">
            <a:off x="3903164" y="5002214"/>
            <a:ext cx="624584" cy="70132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0BDBC8EF-30AC-29C7-B7F3-1DC34EE47623}"/>
              </a:ext>
            </a:extLst>
          </p:cNvPr>
          <p:cNvCxnSpPr>
            <a:cxnSpLocks/>
            <a:stCxn id="35" idx="0"/>
            <a:endCxn id="37" idx="3"/>
          </p:cNvCxnSpPr>
          <p:nvPr/>
        </p:nvCxnSpPr>
        <p:spPr bwMode="auto">
          <a:xfrm rot="16200000" flipV="1">
            <a:off x="2974584" y="5428827"/>
            <a:ext cx="512770" cy="79450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D9A58074-8A84-AD02-015F-CDEF7A9A9C04}"/>
              </a:ext>
            </a:extLst>
          </p:cNvPr>
          <p:cNvCxnSpPr>
            <a:cxnSpLocks/>
            <a:stCxn id="47" idx="1"/>
            <a:endCxn id="43" idx="0"/>
          </p:cNvCxnSpPr>
          <p:nvPr/>
        </p:nvCxnSpPr>
        <p:spPr bwMode="auto">
          <a:xfrm rot="10800000" flipV="1">
            <a:off x="2914124" y="3743063"/>
            <a:ext cx="1167231" cy="39439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348D6B77-C025-6F94-ECB3-95A76EC0B2AF}"/>
              </a:ext>
            </a:extLst>
          </p:cNvPr>
          <p:cNvCxnSpPr>
            <a:cxnSpLocks/>
            <a:stCxn id="23" idx="0"/>
          </p:cNvCxnSpPr>
          <p:nvPr/>
        </p:nvCxnSpPr>
        <p:spPr bwMode="auto">
          <a:xfrm rot="5400000" flipH="1" flipV="1">
            <a:off x="1052846" y="3336315"/>
            <a:ext cx="605952" cy="19365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  <p:extLst>
      <p:ext uri="{BB962C8B-B14F-4D97-AF65-F5344CB8AC3E}">
        <p14:creationId xmlns:p14="http://schemas.microsoft.com/office/powerpoint/2010/main" val="86322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30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3" grpId="0" animBg="1"/>
      <p:bldP spid="47" grpId="0" animBg="1"/>
      <p:bldP spid="4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714500"/>
            <a:ext cx="7920038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8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F741F9-811F-6945-A4A8-D3F302CE0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57" y="1726645"/>
            <a:ext cx="7485686" cy="4667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9515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714348" y="1165556"/>
            <a:ext cx="7929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맑은 고딕" panose="020B0503020000020004" pitchFamily="50" charset="-127"/>
              <a:buChar char="■"/>
            </a:pP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1) 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클래스는 문자열을 처리하는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 라이브러리에서 제공       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하는 클래스로서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문자열을 객체로 다루기 때문에 편리함</a:t>
            </a: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Font typeface="맑은 고딕" panose="020B0503020000020004" pitchFamily="50" charset="-127"/>
              <a:buChar char="■"/>
            </a:pPr>
            <a:endParaRPr lang="en-US" altLang="ko-KR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2) string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클래스는 문자열의 크기에 맞추어 자동적으로 메모리의 크기  </a:t>
            </a:r>
            <a:b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할당하므로 사용하기에 편리함</a:t>
            </a:r>
          </a:p>
        </p:txBody>
      </p:sp>
      <p:graphicFrame>
        <p:nvGraphicFramePr>
          <p:cNvPr id="2" name="개체 1">
            <a:extLst>
              <a:ext uri="{FF2B5EF4-FFF2-40B4-BE49-F238E27FC236}">
                <a16:creationId xmlns:a16="http://schemas.microsoft.com/office/drawing/2014/main" id="{78DBF099-8BE6-4DAF-BCBD-F32BC79027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942487"/>
              </p:ext>
            </p:extLst>
          </p:nvPr>
        </p:nvGraphicFramePr>
        <p:xfrm>
          <a:off x="1007604" y="3219437"/>
          <a:ext cx="7128792" cy="3189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Visio" r:id="rId3" imgW="5714847" imgH="2228850" progId="Visio.Drawing.15">
                  <p:embed/>
                </p:oleObj>
              </mc:Choice>
              <mc:Fallback>
                <p:oleObj name="Visio" r:id="rId3" imgW="5714847" imgH="2228850" progId="Visio.Drawing.15">
                  <p:embed/>
                  <p:pic>
                    <p:nvPicPr>
                      <p:cNvPr id="2" name="개체 1">
                        <a:extLst>
                          <a:ext uri="{FF2B5EF4-FFF2-40B4-BE49-F238E27FC236}">
                            <a16:creationId xmlns:a16="http://schemas.microsoft.com/office/drawing/2014/main" id="{78DBF099-8BE6-4DAF-BCBD-F32BC79027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604" y="3219437"/>
                        <a:ext cx="7128792" cy="3189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클래스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내용 개체 틀 2"/>
          <p:cNvSpPr txBox="1">
            <a:spLocks/>
          </p:cNvSpPr>
          <p:nvPr/>
        </p:nvSpPr>
        <p:spPr bwMode="auto">
          <a:xfrm>
            <a:off x="714876" y="1412776"/>
            <a:ext cx="78175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버퍼에서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‘\n’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문자가 나타날 때까지 읽어 들이고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끝에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‘\0’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문자를 삽입하여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클래스의 객체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line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저장하는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파일의 입출력 멤버 함수가 아닌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string </a:t>
            </a:r>
            <a:r>
              <a:rPr lang="ko-KR" altLang="en-US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함수임</a:t>
            </a:r>
            <a:endParaRPr lang="en-US" altLang="ko-KR" sz="16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ko-KR" altLang="en-US" sz="16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문을 사용하여 소스 코드에 포함시켜야 함</a:t>
            </a: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3320782"/>
            <a:ext cx="729935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416594"/>
            <a:ext cx="9428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23C5E76-EB4B-FA69-2A61-B54E97E44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6872"/>
            <a:ext cx="9144000" cy="347267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E7119F4-8F28-3AC7-B7E0-442EEF20BB41}"/>
              </a:ext>
            </a:extLst>
          </p:cNvPr>
          <p:cNvSpPr/>
          <p:nvPr/>
        </p:nvSpPr>
        <p:spPr>
          <a:xfrm>
            <a:off x="755576" y="1268760"/>
            <a:ext cx="7632848" cy="51845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2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&lt;string&gt;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12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string str; 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while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Finstr.eof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())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getline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str);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str &lt;&lt; 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while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pPr marR="0" algn="l" rtl="0"/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12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12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12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2535" name="그룹 22534">
            <a:extLst>
              <a:ext uri="{FF2B5EF4-FFF2-40B4-BE49-F238E27FC236}">
                <a16:creationId xmlns:a16="http://schemas.microsoft.com/office/drawing/2014/main" id="{72EFB005-09A2-1F2A-296F-ED303766A17A}"/>
              </a:ext>
            </a:extLst>
          </p:cNvPr>
          <p:cNvGrpSpPr/>
          <p:nvPr/>
        </p:nvGrpSpPr>
        <p:grpSpPr>
          <a:xfrm>
            <a:off x="1458287" y="2903825"/>
            <a:ext cx="278717" cy="792088"/>
            <a:chOff x="1458287" y="2861095"/>
            <a:chExt cx="278717" cy="792088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CC0D86F1-CBDD-AD2D-09A9-89896768B10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58287" y="2861095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57056567-0B22-FBF9-8782-D8C95A31FBE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8287" y="2861095"/>
              <a:ext cx="0" cy="79208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F662CD33-2310-E4D4-3ACC-1553F5B51FB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58287" y="3653183"/>
              <a:ext cx="278717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ACFBF80-94E3-4AFA-3D50-3FC939CEEDC8}"/>
              </a:ext>
            </a:extLst>
          </p:cNvPr>
          <p:cNvSpPr/>
          <p:nvPr/>
        </p:nvSpPr>
        <p:spPr bwMode="auto">
          <a:xfrm>
            <a:off x="802484" y="3828013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0A41811-09D1-A54C-3F6E-58563748330B}"/>
              </a:ext>
            </a:extLst>
          </p:cNvPr>
          <p:cNvSpPr/>
          <p:nvPr/>
        </p:nvSpPr>
        <p:spPr bwMode="auto">
          <a:xfrm>
            <a:off x="3141130" y="1637488"/>
            <a:ext cx="351910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getline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함수를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E8743F8-0840-DD6A-9F50-296678DD0541}"/>
              </a:ext>
            </a:extLst>
          </p:cNvPr>
          <p:cNvSpPr/>
          <p:nvPr/>
        </p:nvSpPr>
        <p:spPr bwMode="auto">
          <a:xfrm>
            <a:off x="5009583" y="2112134"/>
            <a:ext cx="3266461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9A7E570-43C4-40BA-8A7F-8BB9E64592B2}"/>
              </a:ext>
            </a:extLst>
          </p:cNvPr>
          <p:cNvSpPr/>
          <p:nvPr/>
        </p:nvSpPr>
        <p:spPr bwMode="auto">
          <a:xfrm>
            <a:off x="4966057" y="3353088"/>
            <a:ext cx="181942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A5677956-EA41-C130-AAB0-9583E6B399A7}"/>
              </a:ext>
            </a:extLst>
          </p:cNvPr>
          <p:cNvCxnSpPr>
            <a:cxnSpLocks/>
            <a:stCxn id="28" idx="1"/>
            <a:endCxn id="32" idx="3"/>
          </p:cNvCxnSpPr>
          <p:nvPr/>
        </p:nvCxnSpPr>
        <p:spPr>
          <a:xfrm flipH="1">
            <a:off x="3253658" y="3484214"/>
            <a:ext cx="1712399" cy="54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4B9D038-17B4-3053-7EF8-C42912683E6B}"/>
              </a:ext>
            </a:extLst>
          </p:cNvPr>
          <p:cNvSpPr/>
          <p:nvPr/>
        </p:nvSpPr>
        <p:spPr bwMode="auto">
          <a:xfrm>
            <a:off x="802485" y="1680045"/>
            <a:ext cx="1547612" cy="1836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643E9E52-DC5F-B724-80C4-DF24204ED5DC}"/>
              </a:ext>
            </a:extLst>
          </p:cNvPr>
          <p:cNvCxnSpPr>
            <a:cxnSpLocks/>
            <a:stCxn id="25" idx="1"/>
            <a:endCxn id="30" idx="3"/>
          </p:cNvCxnSpPr>
          <p:nvPr/>
        </p:nvCxnSpPr>
        <p:spPr>
          <a:xfrm flipH="1">
            <a:off x="2350097" y="1768614"/>
            <a:ext cx="791033" cy="32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27A5A75-D3BF-9613-25CC-436AC4A96357}"/>
              </a:ext>
            </a:extLst>
          </p:cNvPr>
          <p:cNvSpPr/>
          <p:nvPr/>
        </p:nvSpPr>
        <p:spPr bwMode="auto">
          <a:xfrm>
            <a:off x="2671695" y="3365151"/>
            <a:ext cx="581963" cy="24910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5DAFFBB-B019-6136-93A0-FF55C00814C6}"/>
              </a:ext>
            </a:extLst>
          </p:cNvPr>
          <p:cNvSpPr/>
          <p:nvPr/>
        </p:nvSpPr>
        <p:spPr bwMode="auto">
          <a:xfrm>
            <a:off x="3509982" y="5828072"/>
            <a:ext cx="113865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BFF63D1-0503-7304-E322-2FD8FBC7E4EC}"/>
              </a:ext>
            </a:extLst>
          </p:cNvPr>
          <p:cNvSpPr/>
          <p:nvPr/>
        </p:nvSpPr>
        <p:spPr bwMode="auto">
          <a:xfrm>
            <a:off x="1708708" y="5458365"/>
            <a:ext cx="1090086" cy="24060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952AD436-86CF-AC2A-2805-63310F7EB494}"/>
              </a:ext>
            </a:extLst>
          </p:cNvPr>
          <p:cNvCxnSpPr>
            <a:cxnSpLocks/>
            <a:stCxn id="33" idx="1"/>
            <a:endCxn id="34" idx="3"/>
          </p:cNvCxnSpPr>
          <p:nvPr/>
        </p:nvCxnSpPr>
        <p:spPr>
          <a:xfrm flipH="1" flipV="1">
            <a:off x="2798794" y="5578669"/>
            <a:ext cx="711188" cy="3805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6" name="타원 35">
            <a:extLst>
              <a:ext uri="{FF2B5EF4-FFF2-40B4-BE49-F238E27FC236}">
                <a16:creationId xmlns:a16="http://schemas.microsoft.com/office/drawing/2014/main" id="{A00BE31F-796F-DA12-2B50-85413C49A145}"/>
              </a:ext>
            </a:extLst>
          </p:cNvPr>
          <p:cNvSpPr/>
          <p:nvPr/>
        </p:nvSpPr>
        <p:spPr bwMode="auto">
          <a:xfrm>
            <a:off x="2671695" y="4286599"/>
            <a:ext cx="478726" cy="312531"/>
          </a:xfrm>
          <a:prstGeom prst="ellipse">
            <a:avLst/>
          </a:prstGeom>
          <a:noFill/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25938B7-2A6D-B885-1837-B3E48D01338C}"/>
              </a:ext>
            </a:extLst>
          </p:cNvPr>
          <p:cNvSpPr/>
          <p:nvPr/>
        </p:nvSpPr>
        <p:spPr bwMode="auto">
          <a:xfrm>
            <a:off x="4345356" y="3981958"/>
            <a:ext cx="2440121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0000FF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파일의 끝에 도달하면 </a:t>
            </a:r>
            <a:r>
              <a:rPr kumimoji="0" lang="en-US" altLang="ko-KR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TRUE</a:t>
            </a:r>
            <a:r>
              <a:rPr kumimoji="0" lang="ko-KR" altLang="en-US" sz="1100" b="1" dirty="0">
                <a:solidFill>
                  <a:srgbClr val="0000FF"/>
                </a:solidFill>
                <a:latin typeface="맑은 고딕" pitchFamily="50" charset="-127"/>
                <a:ea typeface="맑은 고딕" pitchFamily="50" charset="-127"/>
              </a:rPr>
              <a:t>를 반환</a:t>
            </a:r>
            <a:endParaRPr kumimoji="0" lang="en-US" altLang="ko-KR" sz="1100" b="1" dirty="0">
              <a:solidFill>
                <a:srgbClr val="0000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32B324E-7A47-4076-6E56-9B1686D83A49}"/>
              </a:ext>
            </a:extLst>
          </p:cNvPr>
          <p:cNvSpPr/>
          <p:nvPr/>
        </p:nvSpPr>
        <p:spPr bwMode="auto">
          <a:xfrm>
            <a:off x="1742496" y="3946227"/>
            <a:ext cx="797986" cy="217576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8CF830C7-4C25-2013-B2DC-E2BEB0FE9DD8}"/>
              </a:ext>
            </a:extLst>
          </p:cNvPr>
          <p:cNvSpPr/>
          <p:nvPr/>
        </p:nvSpPr>
        <p:spPr bwMode="auto">
          <a:xfrm>
            <a:off x="4690680" y="3679932"/>
            <a:ext cx="209479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객체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DEDDF7F-9415-0E96-06E9-5AEF57BBC4C1}"/>
              </a:ext>
            </a:extLst>
          </p:cNvPr>
          <p:cNvSpPr/>
          <p:nvPr/>
        </p:nvSpPr>
        <p:spPr bwMode="auto">
          <a:xfrm>
            <a:off x="4492223" y="4431913"/>
            <a:ext cx="3783821" cy="770084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getline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str)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함수는 파일 입력</a:t>
            </a:r>
            <a:b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스트림 객체인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Finstr(src.txt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라인을 </a:t>
            </a:r>
            <a:b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읽어서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string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클래스의 객체인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str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저장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=&gt;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문자열의 크기에 따라 자동으로 메모리 크기를 맞춤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A7E83F9E-0DD3-2840-29F3-1CB3176F16D9}"/>
              </a:ext>
            </a:extLst>
          </p:cNvPr>
          <p:cNvCxnSpPr>
            <a:cxnSpLocks/>
            <a:stCxn id="51" idx="1"/>
            <a:endCxn id="53" idx="3"/>
          </p:cNvCxnSpPr>
          <p:nvPr/>
        </p:nvCxnSpPr>
        <p:spPr>
          <a:xfrm flipH="1">
            <a:off x="4206080" y="4816955"/>
            <a:ext cx="286143" cy="130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1CADE9C-5612-AB6A-3F43-9230C714CA44}"/>
              </a:ext>
            </a:extLst>
          </p:cNvPr>
          <p:cNvSpPr/>
          <p:nvPr/>
        </p:nvSpPr>
        <p:spPr bwMode="auto">
          <a:xfrm>
            <a:off x="2621904" y="4706124"/>
            <a:ext cx="1584176" cy="22426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81FCC3C-1326-E0A4-0146-050BE604FFFE}"/>
              </a:ext>
            </a:extLst>
          </p:cNvPr>
          <p:cNvSpPr/>
          <p:nvPr/>
        </p:nvSpPr>
        <p:spPr bwMode="auto">
          <a:xfrm>
            <a:off x="1708708" y="2601506"/>
            <a:ext cx="2513596" cy="21808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6326BF67-DC77-FD12-A41C-016C4165545B}"/>
              </a:ext>
            </a:extLst>
          </p:cNvPr>
          <p:cNvCxnSpPr>
            <a:cxnSpLocks/>
            <a:stCxn id="46" idx="1"/>
            <a:endCxn id="45" idx="3"/>
          </p:cNvCxnSpPr>
          <p:nvPr/>
        </p:nvCxnSpPr>
        <p:spPr bwMode="auto">
          <a:xfrm rot="10800000" flipV="1">
            <a:off x="2540482" y="3811057"/>
            <a:ext cx="2150198" cy="2439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BBCDAA08-0E00-DC81-6A1A-280A921670B5}"/>
              </a:ext>
            </a:extLst>
          </p:cNvPr>
          <p:cNvCxnSpPr>
            <a:cxnSpLocks/>
            <a:stCxn id="37" idx="1"/>
            <a:endCxn id="36" idx="6"/>
          </p:cNvCxnSpPr>
          <p:nvPr/>
        </p:nvCxnSpPr>
        <p:spPr bwMode="auto">
          <a:xfrm rot="10800000" flipV="1">
            <a:off x="3150422" y="4113083"/>
            <a:ext cx="1194935" cy="32978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01939C92-493C-4DA7-ADA1-6E21EF9308EE}"/>
              </a:ext>
            </a:extLst>
          </p:cNvPr>
          <p:cNvCxnSpPr>
            <a:cxnSpLocks/>
            <a:stCxn id="26" idx="1"/>
            <a:endCxn id="39" idx="3"/>
          </p:cNvCxnSpPr>
          <p:nvPr/>
        </p:nvCxnSpPr>
        <p:spPr bwMode="auto">
          <a:xfrm rot="10800000" flipV="1">
            <a:off x="4222305" y="2412537"/>
            <a:ext cx="787279" cy="29800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DD35AFC6-6AA4-DC09-5AC1-43CCEC573DBF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1041699" y="3414843"/>
            <a:ext cx="559096" cy="267245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3" name="직사각형 2">
            <a:extLst>
              <a:ext uri="{FF2B5EF4-FFF2-40B4-BE49-F238E27FC236}">
                <a16:creationId xmlns:a16="http://schemas.microsoft.com/office/drawing/2014/main" id="{54BBB257-46CA-6F77-EE68-D9078BBCFB83}"/>
              </a:ext>
            </a:extLst>
          </p:cNvPr>
          <p:cNvSpPr/>
          <p:nvPr/>
        </p:nvSpPr>
        <p:spPr bwMode="auto">
          <a:xfrm>
            <a:off x="3851920" y="5301208"/>
            <a:ext cx="611918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oh!</a:t>
            </a: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happy</a:t>
            </a:r>
          </a:p>
        </p:txBody>
      </p:sp>
      <p:cxnSp>
        <p:nvCxnSpPr>
          <p:cNvPr id="4" name="직선 화살표 연결선 3">
            <a:extLst>
              <a:ext uri="{FF2B5EF4-FFF2-40B4-BE49-F238E27FC236}">
                <a16:creationId xmlns:a16="http://schemas.microsoft.com/office/drawing/2014/main" id="{453F96DB-FC8C-B109-8246-97CB9DDE721A}"/>
              </a:ext>
            </a:extLst>
          </p:cNvPr>
          <p:cNvCxnSpPr>
            <a:cxnSpLocks/>
          </p:cNvCxnSpPr>
          <p:nvPr/>
        </p:nvCxnSpPr>
        <p:spPr>
          <a:xfrm flipH="1" flipV="1">
            <a:off x="3253658" y="5134113"/>
            <a:ext cx="611918" cy="329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A85A8599-562E-4BE8-E0E1-FD069D86941D}"/>
              </a:ext>
            </a:extLst>
          </p:cNvPr>
          <p:cNvSpPr/>
          <p:nvPr/>
        </p:nvSpPr>
        <p:spPr bwMode="auto">
          <a:xfrm>
            <a:off x="2627784" y="4951475"/>
            <a:ext cx="1717572" cy="18534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45" grpId="0" animBg="1"/>
      <p:bldP spid="46" grpId="0" animBg="1"/>
      <p:bldP spid="51" grpId="0" animBg="1"/>
      <p:bldP spid="53" grpId="0" animBg="1"/>
      <p:bldP spid="39" grpId="0" animBg="1"/>
      <p:bldP spid="3" grpId="0" animBg="1"/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486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9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CCB35B4-0BA4-733A-CAF0-5E21D4C85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72815"/>
            <a:ext cx="7560840" cy="439248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214282" y="1142984"/>
            <a:ext cx="8072494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lvl="1">
              <a:buClr>
                <a:srgbClr val="0000FF"/>
              </a:buClr>
            </a:pPr>
            <a:endParaRPr lang="en-US" altLang="ko-KR" sz="16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80000"/>
              </a:lnSpc>
              <a:buClr>
                <a:srgbClr val="0000AC"/>
              </a:buClr>
              <a:buNone/>
            </a:pPr>
            <a:r>
              <a:rPr lang="en-US" altLang="ko-KR" sz="20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내용 개체 틀 2"/>
          <p:cNvSpPr txBox="1">
            <a:spLocks/>
          </p:cNvSpPr>
          <p:nvPr/>
        </p:nvSpPr>
        <p:spPr bwMode="auto">
          <a:xfrm>
            <a:off x="714348" y="1571617"/>
            <a:ext cx="7920037" cy="57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입력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스트림에서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(1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의 문자를 읽어서 반환하며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포인터를 이동하지 않는 멤버 함수</a:t>
            </a:r>
          </a:p>
        </p:txBody>
      </p:sp>
      <p:sp>
        <p:nvSpPr>
          <p:cNvPr id="12" name="내용 개체 틀 2"/>
          <p:cNvSpPr txBox="1">
            <a:spLocks/>
          </p:cNvSpPr>
          <p:nvPr/>
        </p:nvSpPr>
        <p:spPr bwMode="auto">
          <a:xfrm>
            <a:off x="714876" y="3786195"/>
            <a:ext cx="7920037" cy="57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에 입력된 값을 입력 스트림 버퍼에 반환하고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포인터를 바로 뒤로 후진시키는 멤버 함수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3116"/>
            <a:ext cx="457203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357694"/>
            <a:ext cx="4643470" cy="129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22533" name="직사각형 9"/>
          <p:cNvSpPr>
            <a:spLocks noChangeArrowheads="1"/>
          </p:cNvSpPr>
          <p:nvPr/>
        </p:nvSpPr>
        <p:spPr bwMode="auto">
          <a:xfrm>
            <a:off x="642938" y="1214422"/>
            <a:ext cx="12394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예제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60C771-5D36-A669-E425-0703542D5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455427"/>
            <a:ext cx="5256583" cy="512793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22532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B6377F85-DFDB-9914-EFB4-324A9463CB9C}"/>
              </a:ext>
            </a:extLst>
          </p:cNvPr>
          <p:cNvSpPr/>
          <p:nvPr/>
        </p:nvSpPr>
        <p:spPr>
          <a:xfrm>
            <a:off x="781744" y="1210742"/>
            <a:ext cx="7560840" cy="53146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</a:bodyPr>
          <a:lstStyle/>
          <a:p>
            <a:pPr marR="0" algn="l" rtl="0"/>
            <a:r>
              <a:rPr lang="en-US" altLang="ko-KR" sz="8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&lt;iostream&gt;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#include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850" b="1" i="0" u="none" strike="noStrike" baseline="0" dirty="0" err="1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using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namespace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std;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int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main(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void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{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fstream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"src.txt"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ios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::in);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if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(!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{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&lt;&lt; 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</a:t>
            </a:r>
            <a:r>
              <a:rPr lang="ko-KR" altLang="en-US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 열기 실패</a:t>
            </a:r>
            <a:r>
              <a:rPr lang="en-US" altLang="ko-KR" sz="850" b="1" i="0" u="none" strike="noStrike" baseline="0" dirty="0">
                <a:solidFill>
                  <a:schemeClr val="tx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!\n"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exit(1);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} </a:t>
            </a:r>
            <a:r>
              <a:rPr lang="en-US" altLang="ko-KR" sz="850" b="1" i="0" u="none" strike="noStrike" baseline="0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if</a:t>
            </a:r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char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c; </a:t>
            </a:r>
          </a:p>
          <a:p>
            <a:pPr marR="0" algn="l" rtl="0"/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//o</a:t>
            </a:r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//h</a:t>
            </a:r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Finstr.peek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pPr marR="0" algn="l" rtl="0"/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i="0" u="none" strike="noStrike" baseline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i="0" u="none" strike="noStrike" baseline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//!</a:t>
            </a:r>
            <a:endParaRPr lang="en-US" altLang="ko-KR" sz="850" b="1" i="0" u="none" strike="noStrike" baseline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//!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Finstr.putback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//!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c =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Finstr.get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cout.put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(c) &lt;&lt; 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endl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</a:t>
            </a:r>
            <a:r>
              <a:rPr lang="ko-KR" altLang="en-US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공백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(‘ ‘)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Finstr.close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();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	</a:t>
            </a: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85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0;</a:t>
            </a:r>
          </a:p>
          <a:p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8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 </a:t>
            </a:r>
            <a:r>
              <a:rPr lang="en-US" altLang="ko-KR" sz="850" b="1" dirty="0">
                <a:solidFill>
                  <a:srgbClr val="008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main()</a:t>
            </a:r>
            <a:endParaRPr lang="en-US" altLang="ko-KR" sz="8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B8D11F7-1FD4-96BB-4B34-B78F7D088B17}"/>
              </a:ext>
            </a:extLst>
          </p:cNvPr>
          <p:cNvGrpSpPr/>
          <p:nvPr/>
        </p:nvGrpSpPr>
        <p:grpSpPr>
          <a:xfrm>
            <a:off x="1481159" y="2337610"/>
            <a:ext cx="275722" cy="489786"/>
            <a:chOff x="1439131" y="2938934"/>
            <a:chExt cx="275722" cy="936104"/>
          </a:xfrm>
        </p:grpSpPr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FD0099F9-1C95-0730-8C26-70081D45CD0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1439131" y="2938934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FFECC123-D389-EF9D-9794-B69C6FF4173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9131" y="2938934"/>
              <a:ext cx="0" cy="936104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B624E50B-55BC-E2E3-224B-CE584E4842F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439131" y="3875038"/>
              <a:ext cx="275722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3E6D102-2A0A-AD21-B044-153C8307E90C}"/>
              </a:ext>
            </a:extLst>
          </p:cNvPr>
          <p:cNvSpPr/>
          <p:nvPr/>
        </p:nvSpPr>
        <p:spPr bwMode="auto">
          <a:xfrm>
            <a:off x="864763" y="3165031"/>
            <a:ext cx="814846" cy="1108638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폴더에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존재하지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ko-KR" altLang="en-US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않을때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2F7241F-9E2F-6D97-CC09-2CE4F4A523AB}"/>
              </a:ext>
            </a:extLst>
          </p:cNvPr>
          <p:cNvSpPr/>
          <p:nvPr/>
        </p:nvSpPr>
        <p:spPr bwMode="auto">
          <a:xfrm>
            <a:off x="3450127" y="1417638"/>
            <a:ext cx="2854152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입출력 스트림을 사용하기 위해 추가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17BD92C-5696-CE65-C4F8-CEC6754E8842}"/>
              </a:ext>
            </a:extLst>
          </p:cNvPr>
          <p:cNvSpPr/>
          <p:nvPr/>
        </p:nvSpPr>
        <p:spPr bwMode="auto">
          <a:xfrm>
            <a:off x="861538" y="1479875"/>
            <a:ext cx="1084212" cy="129989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0AC2FC35-CA54-9070-A419-6DF7B3AD6ADD}"/>
              </a:ext>
            </a:extLst>
          </p:cNvPr>
          <p:cNvCxnSpPr>
            <a:cxnSpLocks/>
            <a:stCxn id="26" idx="1"/>
            <a:endCxn id="27" idx="3"/>
          </p:cNvCxnSpPr>
          <p:nvPr/>
        </p:nvCxnSpPr>
        <p:spPr>
          <a:xfrm flipH="1" flipV="1">
            <a:off x="1945750" y="1544870"/>
            <a:ext cx="1504377" cy="38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CA70D3-4AF8-A081-BBB7-74519CC36F42}"/>
              </a:ext>
            </a:extLst>
          </p:cNvPr>
          <p:cNvSpPr/>
          <p:nvPr/>
        </p:nvSpPr>
        <p:spPr bwMode="auto">
          <a:xfrm>
            <a:off x="4580244" y="1876371"/>
            <a:ext cx="3312368" cy="600807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출력 스트림 객체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Finstr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선언 후에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프로젝트 폴더의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src.txt 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파일을 읽기 모드로 열기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파일이 존재하지 않으면 생성되지 않음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6A840D3-E79E-F9F5-5301-56D3FD4DF6B4}"/>
              </a:ext>
            </a:extLst>
          </p:cNvPr>
          <p:cNvSpPr/>
          <p:nvPr/>
        </p:nvSpPr>
        <p:spPr bwMode="auto">
          <a:xfrm>
            <a:off x="1758179" y="2093053"/>
            <a:ext cx="1661171" cy="1674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689DF00-B972-4744-FBE4-3B732624E3CE}"/>
              </a:ext>
            </a:extLst>
          </p:cNvPr>
          <p:cNvSpPr/>
          <p:nvPr/>
        </p:nvSpPr>
        <p:spPr bwMode="auto">
          <a:xfrm>
            <a:off x="4580244" y="2576248"/>
            <a:ext cx="1836400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프로그램을 강제로 종료함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F75E0122-32AF-223F-B98A-7F77FB2821F5}"/>
              </a:ext>
            </a:extLst>
          </p:cNvPr>
          <p:cNvCxnSpPr>
            <a:cxnSpLocks/>
            <a:stCxn id="43" idx="1"/>
            <a:endCxn id="45" idx="3"/>
          </p:cNvCxnSpPr>
          <p:nvPr/>
        </p:nvCxnSpPr>
        <p:spPr>
          <a:xfrm flipH="1">
            <a:off x="3076762" y="2707374"/>
            <a:ext cx="1503482" cy="51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AFF6F33-B3A6-40E4-2311-AAFB7D78DEF5}"/>
              </a:ext>
            </a:extLst>
          </p:cNvPr>
          <p:cNvSpPr/>
          <p:nvPr/>
        </p:nvSpPr>
        <p:spPr bwMode="auto">
          <a:xfrm>
            <a:off x="2680742" y="2643262"/>
            <a:ext cx="396020" cy="13847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9D9D1BC-DC08-0223-3B3E-A56D225BAD5D}"/>
              </a:ext>
            </a:extLst>
          </p:cNvPr>
          <p:cNvSpPr/>
          <p:nvPr/>
        </p:nvSpPr>
        <p:spPr bwMode="auto">
          <a:xfrm>
            <a:off x="1765819" y="4060068"/>
            <a:ext cx="914923" cy="13994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F219967D-F93F-74E5-C52F-A72544D42F86}"/>
              </a:ext>
            </a:extLst>
          </p:cNvPr>
          <p:cNvSpPr/>
          <p:nvPr/>
        </p:nvSpPr>
        <p:spPr bwMode="auto">
          <a:xfrm>
            <a:off x="1773335" y="3670424"/>
            <a:ext cx="854449" cy="138742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ACA7AFD-E6EA-08BF-B102-6522E829C144}"/>
              </a:ext>
            </a:extLst>
          </p:cNvPr>
          <p:cNvSpPr/>
          <p:nvPr/>
        </p:nvSpPr>
        <p:spPr bwMode="auto">
          <a:xfrm>
            <a:off x="1772045" y="3284983"/>
            <a:ext cx="855739" cy="145611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4B4518B2-0A93-61F2-5535-EC9445FE1622}"/>
              </a:ext>
            </a:extLst>
          </p:cNvPr>
          <p:cNvSpPr/>
          <p:nvPr/>
        </p:nvSpPr>
        <p:spPr bwMode="auto">
          <a:xfrm>
            <a:off x="4572000" y="3226640"/>
            <a:ext cx="295822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(‘o’)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(‘h’)</a:t>
            </a:r>
          </a:p>
        </p:txBody>
      </p: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FF59664F-9E86-B271-53CB-2E7F1A3E0292}"/>
              </a:ext>
            </a:extLst>
          </p:cNvPr>
          <p:cNvCxnSpPr>
            <a:cxnSpLocks/>
            <a:stCxn id="51" idx="1"/>
            <a:endCxn id="50" idx="3"/>
          </p:cNvCxnSpPr>
          <p:nvPr/>
        </p:nvCxnSpPr>
        <p:spPr>
          <a:xfrm flipH="1">
            <a:off x="2627784" y="3357766"/>
            <a:ext cx="1944216" cy="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6723B25-4F09-04DB-F1D8-DEA621CB5428}"/>
              </a:ext>
            </a:extLst>
          </p:cNvPr>
          <p:cNvSpPr/>
          <p:nvPr/>
        </p:nvSpPr>
        <p:spPr bwMode="auto">
          <a:xfrm>
            <a:off x="4571999" y="3610039"/>
            <a:ext cx="2958225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(‘h’)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BDD5B8E2-6DE9-A5AB-1309-FB19E927EF9A}"/>
              </a:ext>
            </a:extLst>
          </p:cNvPr>
          <p:cNvCxnSpPr>
            <a:cxnSpLocks/>
            <a:stCxn id="55" idx="1"/>
            <a:endCxn id="49" idx="3"/>
          </p:cNvCxnSpPr>
          <p:nvPr/>
        </p:nvCxnSpPr>
        <p:spPr>
          <a:xfrm flipH="1" flipV="1">
            <a:off x="2627784" y="3739795"/>
            <a:ext cx="1944215" cy="1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EF93BB0A-DC5E-5B8D-D1D6-C9A009FE4DBF}"/>
              </a:ext>
            </a:extLst>
          </p:cNvPr>
          <p:cNvSpPr/>
          <p:nvPr/>
        </p:nvSpPr>
        <p:spPr bwMode="auto">
          <a:xfrm>
            <a:off x="4580244" y="4003034"/>
            <a:ext cx="3312368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 안함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</a:p>
        </p:txBody>
      </p: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C7296565-CC14-0AB3-6090-6CA2E74EF5FD}"/>
              </a:ext>
            </a:extLst>
          </p:cNvPr>
          <p:cNvCxnSpPr>
            <a:cxnSpLocks/>
            <a:stCxn id="57" idx="1"/>
            <a:endCxn id="48" idx="3"/>
          </p:cNvCxnSpPr>
          <p:nvPr/>
        </p:nvCxnSpPr>
        <p:spPr>
          <a:xfrm flipH="1" flipV="1">
            <a:off x="2680742" y="4130041"/>
            <a:ext cx="1899502" cy="41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AFA6F8B5-284E-D82D-7A8D-3B20A5C6E9AB}"/>
              </a:ext>
            </a:extLst>
          </p:cNvPr>
          <p:cNvCxnSpPr>
            <a:cxnSpLocks/>
            <a:stCxn id="22" idx="0"/>
          </p:cNvCxnSpPr>
          <p:nvPr/>
        </p:nvCxnSpPr>
        <p:spPr bwMode="auto">
          <a:xfrm rot="5400000" flipH="1" flipV="1">
            <a:off x="1124943" y="2822490"/>
            <a:ext cx="489785" cy="19529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0F39B4F4-4063-A19D-50DE-BC8403651E38}"/>
              </a:ext>
            </a:extLst>
          </p:cNvPr>
          <p:cNvCxnSpPr>
            <a:cxnSpLocks/>
            <a:stCxn id="31" idx="1"/>
            <a:endCxn id="33" idx="3"/>
          </p:cNvCxnSpPr>
          <p:nvPr/>
        </p:nvCxnSpPr>
        <p:spPr bwMode="auto">
          <a:xfrm rot="10800000" flipV="1">
            <a:off x="3419350" y="2176774"/>
            <a:ext cx="1160894" cy="1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648E3062-4E34-7AAD-7748-C5D08E1A6BF4}"/>
              </a:ext>
            </a:extLst>
          </p:cNvPr>
          <p:cNvSpPr/>
          <p:nvPr/>
        </p:nvSpPr>
        <p:spPr bwMode="auto">
          <a:xfrm>
            <a:off x="1770299" y="5363692"/>
            <a:ext cx="857485" cy="131433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132D1621-7069-2F70-CC52-838B28272CF0}"/>
              </a:ext>
            </a:extLst>
          </p:cNvPr>
          <p:cNvSpPr/>
          <p:nvPr/>
        </p:nvSpPr>
        <p:spPr bwMode="auto">
          <a:xfrm>
            <a:off x="1765819" y="4826502"/>
            <a:ext cx="914923" cy="15582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C5102616-A1B9-A75A-616F-1B1F2F12D5F3}"/>
              </a:ext>
            </a:extLst>
          </p:cNvPr>
          <p:cNvSpPr/>
          <p:nvPr/>
        </p:nvSpPr>
        <p:spPr bwMode="auto">
          <a:xfrm>
            <a:off x="1758179" y="4450915"/>
            <a:ext cx="869605" cy="130388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AC662059-ABE6-1B23-CD1A-3EF5D7449B97}"/>
              </a:ext>
            </a:extLst>
          </p:cNvPr>
          <p:cNvSpPr/>
          <p:nvPr/>
        </p:nvSpPr>
        <p:spPr bwMode="auto">
          <a:xfrm>
            <a:off x="4585702" y="4379280"/>
            <a:ext cx="299778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 ’)</a:t>
            </a:r>
          </a:p>
        </p:txBody>
      </p:sp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F60CB4E4-C760-5859-5B39-EDE76DF550BF}"/>
              </a:ext>
            </a:extLst>
          </p:cNvPr>
          <p:cNvCxnSpPr>
            <a:cxnSpLocks/>
            <a:stCxn id="78" idx="1"/>
            <a:endCxn id="77" idx="3"/>
          </p:cNvCxnSpPr>
          <p:nvPr/>
        </p:nvCxnSpPr>
        <p:spPr>
          <a:xfrm flipH="1">
            <a:off x="2627784" y="4510406"/>
            <a:ext cx="1957918" cy="57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426D9E4E-A04E-1FC2-4E5E-816FC966F1E9}"/>
              </a:ext>
            </a:extLst>
          </p:cNvPr>
          <p:cNvSpPr/>
          <p:nvPr/>
        </p:nvSpPr>
        <p:spPr bwMode="auto">
          <a:xfrm>
            <a:off x="4580244" y="5184738"/>
            <a:ext cx="299778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 ’)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F9BE29C7-C489-4F97-E8F4-888B384FE3AF}"/>
              </a:ext>
            </a:extLst>
          </p:cNvPr>
          <p:cNvSpPr/>
          <p:nvPr/>
        </p:nvSpPr>
        <p:spPr bwMode="auto">
          <a:xfrm>
            <a:off x="4583067" y="5495125"/>
            <a:ext cx="3356666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개의 문자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 ’)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를 읽고 파일 포인터 이동 안함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(‘h’)</a:t>
            </a: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9AB829B-4D39-7100-D361-F8B2E75DCF85}"/>
              </a:ext>
            </a:extLst>
          </p:cNvPr>
          <p:cNvSpPr/>
          <p:nvPr/>
        </p:nvSpPr>
        <p:spPr bwMode="auto">
          <a:xfrm>
            <a:off x="1758179" y="5743829"/>
            <a:ext cx="725589" cy="163427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9217851F-64A5-86F9-3EB0-53D9BB6660BC}"/>
              </a:ext>
            </a:extLst>
          </p:cNvPr>
          <p:cNvSpPr/>
          <p:nvPr/>
        </p:nvSpPr>
        <p:spPr bwMode="auto">
          <a:xfrm>
            <a:off x="1766514" y="4989163"/>
            <a:ext cx="861270" cy="12582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DA1AB2D7-7BF5-4D1C-759F-54FF3D122199}"/>
              </a:ext>
            </a:extLst>
          </p:cNvPr>
          <p:cNvSpPr/>
          <p:nvPr/>
        </p:nvSpPr>
        <p:spPr bwMode="auto">
          <a:xfrm>
            <a:off x="4590603" y="4683459"/>
            <a:ext cx="3350299" cy="431529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변수 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</a:t>
            </a: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 입력된 값을 입력 스트림 버퍼에 반환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(‘!’),</a:t>
            </a:r>
          </a:p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파일 포인터를 바로 뒤로 후진 시킴</a:t>
            </a:r>
            <a:r>
              <a:rPr kumimoji="0" lang="en-US" altLang="ko-KR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(‘!’)</a:t>
            </a: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56F21870-F317-1D78-35D6-D713ABC6D4C2}"/>
              </a:ext>
            </a:extLst>
          </p:cNvPr>
          <p:cNvSpPr/>
          <p:nvPr/>
        </p:nvSpPr>
        <p:spPr bwMode="auto">
          <a:xfrm>
            <a:off x="3263979" y="5694416"/>
            <a:ext cx="1144857" cy="262252"/>
          </a:xfrm>
          <a:prstGeom prst="rect">
            <a:avLst/>
          </a:prstGeom>
          <a:gradFill>
            <a:gsLst>
              <a:gs pos="0">
                <a:srgbClr val="81DEFF"/>
              </a:gs>
              <a:gs pos="35000">
                <a:srgbClr val="B2F3FC"/>
              </a:gs>
              <a:gs pos="100000">
                <a:schemeClr val="bg1"/>
              </a:gs>
            </a:gsLst>
          </a:gradFill>
          <a:ln w="12700">
            <a:solidFill>
              <a:srgbClr val="FF0000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  <a:spAutoFit/>
          </a:bodyPr>
          <a:lstStyle/>
          <a:p>
            <a:pPr algn="just">
              <a:buNone/>
            </a:pPr>
            <a:r>
              <a:rPr kumimoji="0" lang="ko-KR" altLang="en-US" sz="11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입력 파일 닫기</a:t>
            </a:r>
            <a:endParaRPr kumimoji="0" lang="en-US" altLang="ko-KR" sz="11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8" name="직선 화살표 연결선 87">
            <a:extLst>
              <a:ext uri="{FF2B5EF4-FFF2-40B4-BE49-F238E27FC236}">
                <a16:creationId xmlns:a16="http://schemas.microsoft.com/office/drawing/2014/main" id="{AAE32021-BB39-4B13-3BBB-C84436A54B5C}"/>
              </a:ext>
            </a:extLst>
          </p:cNvPr>
          <p:cNvCxnSpPr>
            <a:cxnSpLocks/>
            <a:stCxn id="87" idx="1"/>
            <a:endCxn id="84" idx="3"/>
          </p:cNvCxnSpPr>
          <p:nvPr/>
        </p:nvCxnSpPr>
        <p:spPr>
          <a:xfrm flipH="1">
            <a:off x="2483768" y="5825542"/>
            <a:ext cx="780211" cy="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tailEnd type="triangle" w="med" len="lg"/>
          </a:ln>
          <a:effectLst/>
        </p:spPr>
      </p:cxnSp>
      <p:cxnSp>
        <p:nvCxnSpPr>
          <p:cNvPr id="92" name="직선 화살표 연결선 91"/>
          <p:cNvCxnSpPr>
            <a:stCxn id="76" idx="3"/>
            <a:endCxn id="86" idx="1"/>
          </p:cNvCxnSpPr>
          <p:nvPr/>
        </p:nvCxnSpPr>
        <p:spPr bwMode="auto">
          <a:xfrm flipV="1">
            <a:off x="2680742" y="4899224"/>
            <a:ext cx="1909861" cy="51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triangle" w="med" len="lg"/>
            <a:tailEnd type="none" w="med" len="med"/>
          </a:ln>
          <a:effectLst/>
        </p:spPr>
      </p:cxnSp>
      <p:cxnSp>
        <p:nvCxnSpPr>
          <p:cNvPr id="97" name="꺾인 연결선 96"/>
          <p:cNvCxnSpPr>
            <a:stCxn id="82" idx="1"/>
            <a:endCxn id="75" idx="3"/>
          </p:cNvCxnSpPr>
          <p:nvPr/>
        </p:nvCxnSpPr>
        <p:spPr bwMode="auto">
          <a:xfrm rot="10800000">
            <a:off x="2627785" y="5429409"/>
            <a:ext cx="1955283" cy="196842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  <p:cxnSp>
        <p:nvCxnSpPr>
          <p:cNvPr id="106" name="꺾인 연결선 105"/>
          <p:cNvCxnSpPr>
            <a:stCxn id="80" idx="1"/>
            <a:endCxn id="85" idx="3"/>
          </p:cNvCxnSpPr>
          <p:nvPr/>
        </p:nvCxnSpPr>
        <p:spPr bwMode="auto">
          <a:xfrm rot="10800000">
            <a:off x="2627784" y="5052076"/>
            <a:ext cx="1952460" cy="263788"/>
          </a:xfrm>
          <a:prstGeom prst="bentConnector3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lg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  <p:bldP spid="31" grpId="0" animBg="1"/>
      <p:bldP spid="33" grpId="0" animBg="1"/>
      <p:bldP spid="43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55" grpId="0" animBg="1"/>
      <p:bldP spid="57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82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539552" y="1235239"/>
            <a:ext cx="7920037" cy="39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en-US" altLang="ko-KR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6) C++ </a:t>
            </a:r>
            <a:r>
              <a:rPr lang="ko-KR" altLang="en-US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입출력에 관련된 클래스들</a:t>
            </a:r>
            <a:endParaRPr lang="en-US" altLang="ko-KR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내용 개체 틀 2"/>
          <p:cNvSpPr txBox="1">
            <a:spLocks/>
          </p:cNvSpPr>
          <p:nvPr/>
        </p:nvSpPr>
        <p:spPr bwMode="auto">
          <a:xfrm>
            <a:off x="866775" y="1566481"/>
            <a:ext cx="7592814" cy="143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285750" indent="-28575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이전까지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입출력 라이브러리는 한 문자를 한 바이트로만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처리되었음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85750" indent="-285750">
              <a:buClr>
                <a:srgbClr val="2F2385"/>
              </a:buClr>
              <a:buSzPct val="85000"/>
              <a:buFont typeface="Wingdings" panose="05000000000000000000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ANSI/ISO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표준에서는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바이트 이상으로 표현되는</a:t>
            </a:r>
          </a:p>
          <a:p>
            <a:pPr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여러 국가의 문자 입출력을 위하여 템플릿 클래스를 사용하여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라이브러리들을 일반화 시킴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A410535-F3B3-EF54-4329-092A5B106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70" y="2780928"/>
            <a:ext cx="741682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9383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파일의 입출력 멤버 함수 </a:t>
            </a:r>
            <a:endParaRPr lang="ko-KR" altLang="en-US" sz="2400" dirty="0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866775" y="1643063"/>
            <a:ext cx="81343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42910" y="1202280"/>
            <a:ext cx="1619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실행 결과 </a:t>
            </a:r>
            <a:r>
              <a:rPr lang="en-US" altLang="ko-KR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7392293-F3FD-8700-927D-C4500AD5C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1782167"/>
            <a:ext cx="7521649" cy="45626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9D2EDD0-A8ED-473E-2E7D-194799B97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550" y="2215620"/>
            <a:ext cx="7128792" cy="464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36BE09C4-22CA-4268-9887-43B23D9C5575}"/>
              </a:ext>
            </a:extLst>
          </p:cNvPr>
          <p:cNvSpPr txBox="1">
            <a:spLocks/>
          </p:cNvSpPr>
          <p:nvPr/>
        </p:nvSpPr>
        <p:spPr bwMode="auto">
          <a:xfrm>
            <a:off x="866775" y="1268760"/>
            <a:ext cx="792003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프로그램들과 호환성을 위하여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iosfwd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basic_ifstream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basic_oftream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basic_ftream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등의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템플릿의 제네릭형을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char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형으로 구체화시킴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그리고 이전의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iftream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ofstream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클래스들을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그대로 사용할 수 있도록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형정의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(typedef)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되어있음  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0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792088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756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342900" indent="-342900" eaLnBrk="1" hangingPunct="1">
              <a:tabLst>
                <a:tab pos="1371600" algn="l"/>
              </a:tabLst>
            </a:pPr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 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207294"/>
            <a:ext cx="8229600" cy="4525962"/>
          </a:xfrm>
        </p:spPr>
        <p:txBody>
          <a:bodyPr/>
          <a:lstStyle/>
          <a:p>
            <a:pPr marL="342900" indent="-342900" eaLnBrk="1" hangingPunct="1">
              <a:buClr>
                <a:srgbClr val="2F2385"/>
              </a:buClr>
              <a:buSzPct val="85000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7) C++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파일 입출력 스트림을 사용하기 위해서는 </a:t>
            </a:r>
            <a:r>
              <a:rPr lang="en-US" altLang="ko-KR" sz="18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8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ko-KR" altLang="en-US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문을 사용하여 소스 코드에 포함시켜야 함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     </a:t>
            </a: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r>
              <a:rPr lang="en-US" altLang="ko-KR" sz="1800" b="1" dirty="0">
                <a:solidFill>
                  <a:srgbClr val="0000AC"/>
                </a:solidFill>
                <a:latin typeface="맑은 고딕" pitchFamily="50" charset="-127"/>
                <a:ea typeface="맑은 고딕" pitchFamily="50" charset="-127"/>
              </a:rPr>
              <a:t>			</a:t>
            </a:r>
            <a:endParaRPr lang="ko-KR" altLang="en-US" sz="1800" b="1" dirty="0">
              <a:solidFill>
                <a:srgbClr val="0000AC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 eaLnBrk="1" hangingPunct="1">
              <a:buClr>
                <a:srgbClr val="2F2385"/>
              </a:buClr>
              <a:buSzPct val="85000"/>
              <a:buFont typeface="Wingdings" pitchFamily="2" charset="2"/>
              <a:buNone/>
              <a:tabLst>
                <a:tab pos="1371600" algn="l"/>
              </a:tabLst>
            </a:pPr>
            <a:endParaRPr lang="en-US" altLang="ko-KR" sz="1800" b="1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내용 개체 틀 2"/>
          <p:cNvSpPr txBox="1">
            <a:spLocks/>
          </p:cNvSpPr>
          <p:nvPr/>
        </p:nvSpPr>
        <p:spPr bwMode="auto">
          <a:xfrm>
            <a:off x="866775" y="1916832"/>
            <a:ext cx="7920038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파일에는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언어에서 파일 입출력을 수행하는 객체와 클래스들이 선언되어 있음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년 이후의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ANSI C++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표준에서 헤더 파일에 </a:t>
            </a:r>
            <a:r>
              <a:rPr lang="ko-KR" altLang="en-US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확장자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.h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붙이지 않음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헤더파일은 다음의 폴더에 존재함</a:t>
            </a:r>
            <a:br>
              <a:rPr lang="en-US" altLang="ko-KR" sz="1600" b="1" kern="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tabLst>
                <a:tab pos="1371600" algn="l"/>
              </a:tabLst>
              <a:defRPr/>
            </a:pPr>
            <a:endParaRPr lang="ko-KR" altLang="en-US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소스 코드의 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#include 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en-US" altLang="ko-KR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문장은 선행 처리기가 </a:t>
            </a:r>
            <a:r>
              <a:rPr lang="en-US" altLang="ko-KR" sz="1600" b="1" kern="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</a:t>
            </a:r>
            <a:r>
              <a:rPr lang="en-US" altLang="ko-KR" sz="1600" b="1" kern="0" dirty="0" err="1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Microssoft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Visual C</a:t>
            </a:r>
            <a:r>
              <a:rPr lang="en-US" altLang="ko-KR" sz="1600" b="1" kern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++ 2026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버전의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컴파일러가 설치된 시스템 헤더 폴더에서 찾아 소스 코드에 포함시키도록 함</a:t>
            </a:r>
            <a:b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</a:b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파일 입출력함수에 대한 라이브러리들을 사용하려면</a:t>
            </a:r>
            <a:r>
              <a:rPr lang="en-US" altLang="ko-KR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반드시</a:t>
            </a:r>
            <a:r>
              <a:rPr lang="ko-KR" altLang="en-US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6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fstream</a:t>
            </a:r>
            <a:r>
              <a:rPr lang="en-US" altLang="ko-KR" sz="1600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600" b="1" kern="0" dirty="0">
                <a:solidFill>
                  <a:srgbClr val="271E98"/>
                </a:solidFill>
                <a:latin typeface="맑은 고딕" pitchFamily="50" charset="-127"/>
                <a:ea typeface="맑은 고딕" pitchFamily="50" charset="-127"/>
              </a:rPr>
              <a:t>헤더 파일을 선행 처리기를 사용하여 소스 코드에 포함시켜야 함</a:t>
            </a: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42900" indent="-342900">
              <a:buClr>
                <a:srgbClr val="2F2385"/>
              </a:buClr>
              <a:buSzPct val="85000"/>
              <a:buFont typeface="Wingdings" pitchFamily="2" charset="2"/>
              <a:buChar char="l"/>
              <a:tabLst>
                <a:tab pos="1371600" algn="l"/>
              </a:tabLst>
              <a:defRPr/>
            </a:pPr>
            <a:endParaRPr lang="en-US" altLang="ko-KR" sz="1600" b="1" kern="0" dirty="0">
              <a:solidFill>
                <a:srgbClr val="271E9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DF480A8-CBF3-B5EA-CAB7-AC13ADCA3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64" y="3708346"/>
            <a:ext cx="8666672" cy="737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o-KR" altLang="en-US" sz="2800" dirty="0">
                <a:latin typeface="맑은 고딕" pitchFamily="50" charset="-127"/>
                <a:ea typeface="맑은 고딕" pitchFamily="50" charset="-127"/>
              </a:rPr>
              <a:t>파일 입출력의 기본 개념</a:t>
            </a:r>
            <a:endParaRPr lang="ko-KR" altLang="en-US" sz="2400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EEC845-2E55-A01D-C099-2778835A8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29" y="1268760"/>
            <a:ext cx="8434342" cy="520223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색종이 상자">
  <a:themeElements>
    <a:clrScheme name="색종이 상자 1">
      <a:dk1>
        <a:srgbClr val="000000"/>
      </a:dk1>
      <a:lt1>
        <a:srgbClr val="FFFFFF"/>
      </a:lt1>
      <a:dk2>
        <a:srgbClr val="CC6600"/>
      </a:dk2>
      <a:lt2>
        <a:srgbClr val="F5B363"/>
      </a:lt2>
      <a:accent1>
        <a:srgbClr val="EB933B"/>
      </a:accent1>
      <a:accent2>
        <a:srgbClr val="F3C917"/>
      </a:accent2>
      <a:accent3>
        <a:srgbClr val="FFFFFF"/>
      </a:accent3>
      <a:accent4>
        <a:srgbClr val="000000"/>
      </a:accent4>
      <a:accent5>
        <a:srgbClr val="F3C8AF"/>
      </a:accent5>
      <a:accent6>
        <a:srgbClr val="DCB614"/>
      </a:accent6>
      <a:hlink>
        <a:srgbClr val="BB9321"/>
      </a:hlink>
      <a:folHlink>
        <a:srgbClr val="F1E785"/>
      </a:folHlink>
    </a:clrScheme>
    <a:fontScheme name="색종이 상자">
      <a:majorFont>
        <a:latin typeface="굴림"/>
        <a:ea typeface="굴림"/>
        <a:cs typeface="Arial"/>
      </a:majorFont>
      <a:minorFont>
        <a:latin typeface="굴림"/>
        <a:ea typeface="굴림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색종이 상자 1">
        <a:dk1>
          <a:srgbClr val="000000"/>
        </a:dk1>
        <a:lt1>
          <a:srgbClr val="FFFFFF"/>
        </a:lt1>
        <a:dk2>
          <a:srgbClr val="CC6600"/>
        </a:dk2>
        <a:lt2>
          <a:srgbClr val="F5B363"/>
        </a:lt2>
        <a:accent1>
          <a:srgbClr val="EB933B"/>
        </a:accent1>
        <a:accent2>
          <a:srgbClr val="F3C917"/>
        </a:accent2>
        <a:accent3>
          <a:srgbClr val="FFFFFF"/>
        </a:accent3>
        <a:accent4>
          <a:srgbClr val="000000"/>
        </a:accent4>
        <a:accent5>
          <a:srgbClr val="F3C8AF"/>
        </a:accent5>
        <a:accent6>
          <a:srgbClr val="DCB614"/>
        </a:accent6>
        <a:hlink>
          <a:srgbClr val="BB9321"/>
        </a:hlink>
        <a:folHlink>
          <a:srgbClr val="F1E78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2">
        <a:dk1>
          <a:srgbClr val="000000"/>
        </a:dk1>
        <a:lt1>
          <a:srgbClr val="FFFFFF"/>
        </a:lt1>
        <a:dk2>
          <a:srgbClr val="7EA93F"/>
        </a:dk2>
        <a:lt2>
          <a:srgbClr val="C1D078"/>
        </a:lt2>
        <a:accent1>
          <a:srgbClr val="A3BC5E"/>
        </a:accent1>
        <a:accent2>
          <a:srgbClr val="DEA866"/>
        </a:accent2>
        <a:accent3>
          <a:srgbClr val="FFFFFF"/>
        </a:accent3>
        <a:accent4>
          <a:srgbClr val="000000"/>
        </a:accent4>
        <a:accent5>
          <a:srgbClr val="CEDAB6"/>
        </a:accent5>
        <a:accent6>
          <a:srgbClr val="C9985C"/>
        </a:accent6>
        <a:hlink>
          <a:srgbClr val="B65A22"/>
        </a:hlink>
        <a:folHlink>
          <a:srgbClr val="EACB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3">
        <a:dk1>
          <a:srgbClr val="000000"/>
        </a:dk1>
        <a:lt1>
          <a:srgbClr val="FFFFFF"/>
        </a:lt1>
        <a:dk2>
          <a:srgbClr val="D56755"/>
        </a:dk2>
        <a:lt2>
          <a:srgbClr val="F6C6C6"/>
        </a:lt2>
        <a:accent1>
          <a:srgbClr val="EC9780"/>
        </a:accent1>
        <a:accent2>
          <a:srgbClr val="ECA958"/>
        </a:accent2>
        <a:accent3>
          <a:srgbClr val="FFFFFF"/>
        </a:accent3>
        <a:accent4>
          <a:srgbClr val="000000"/>
        </a:accent4>
        <a:accent5>
          <a:srgbClr val="F4C9C0"/>
        </a:accent5>
        <a:accent6>
          <a:srgbClr val="D6994F"/>
        </a:accent6>
        <a:hlink>
          <a:srgbClr val="D97131"/>
        </a:hlink>
        <a:folHlink>
          <a:srgbClr val="F7CD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4">
        <a:dk1>
          <a:srgbClr val="000000"/>
        </a:dk1>
        <a:lt1>
          <a:srgbClr val="FFFFFF"/>
        </a:lt1>
        <a:dk2>
          <a:srgbClr val="990000"/>
        </a:dk2>
        <a:lt2>
          <a:srgbClr val="FDBDBB"/>
        </a:lt2>
        <a:accent1>
          <a:srgbClr val="DC4E4E"/>
        </a:accent1>
        <a:accent2>
          <a:srgbClr val="5984EF"/>
        </a:accent2>
        <a:accent3>
          <a:srgbClr val="FFFFFF"/>
        </a:accent3>
        <a:accent4>
          <a:srgbClr val="000000"/>
        </a:accent4>
        <a:accent5>
          <a:srgbClr val="EBB2B2"/>
        </a:accent5>
        <a:accent6>
          <a:srgbClr val="5077D9"/>
        </a:accent6>
        <a:hlink>
          <a:srgbClr val="1E44AE"/>
        </a:hlink>
        <a:folHlink>
          <a:srgbClr val="BDD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5">
        <a:dk1>
          <a:srgbClr val="000000"/>
        </a:dk1>
        <a:lt1>
          <a:srgbClr val="FFFFFF"/>
        </a:lt1>
        <a:dk2>
          <a:srgbClr val="1475A6"/>
        </a:dk2>
        <a:lt2>
          <a:srgbClr val="B9D4F7"/>
        </a:lt2>
        <a:accent1>
          <a:srgbClr val="69B0D7"/>
        </a:accent1>
        <a:accent2>
          <a:srgbClr val="51C5BF"/>
        </a:accent2>
        <a:accent3>
          <a:srgbClr val="FFFFFF"/>
        </a:accent3>
        <a:accent4>
          <a:srgbClr val="000000"/>
        </a:accent4>
        <a:accent5>
          <a:srgbClr val="B9D4E8"/>
        </a:accent5>
        <a:accent6>
          <a:srgbClr val="49B2AD"/>
        </a:accent6>
        <a:hlink>
          <a:srgbClr val="2F8C93"/>
        </a:hlink>
        <a:folHlink>
          <a:srgbClr val="9BE7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6">
        <a:dk1>
          <a:srgbClr val="000000"/>
        </a:dk1>
        <a:lt1>
          <a:srgbClr val="FFFFFF"/>
        </a:lt1>
        <a:dk2>
          <a:srgbClr val="A60000"/>
        </a:dk2>
        <a:lt2>
          <a:srgbClr val="FDC4C3"/>
        </a:lt2>
        <a:accent1>
          <a:srgbClr val="DB664F"/>
        </a:accent1>
        <a:accent2>
          <a:srgbClr val="76BAD2"/>
        </a:accent2>
        <a:accent3>
          <a:srgbClr val="FFFFFF"/>
        </a:accent3>
        <a:accent4>
          <a:srgbClr val="000000"/>
        </a:accent4>
        <a:accent5>
          <a:srgbClr val="EAB8B2"/>
        </a:accent5>
        <a:accent6>
          <a:srgbClr val="6AA8BE"/>
        </a:accent6>
        <a:hlink>
          <a:srgbClr val="30789C"/>
        </a:hlink>
        <a:folHlink>
          <a:srgbClr val="BCDAF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7">
        <a:dk1>
          <a:srgbClr val="000000"/>
        </a:dk1>
        <a:lt1>
          <a:srgbClr val="FFFFFF"/>
        </a:lt1>
        <a:dk2>
          <a:srgbClr val="B57901"/>
        </a:dk2>
        <a:lt2>
          <a:srgbClr val="FFE149"/>
        </a:lt2>
        <a:accent1>
          <a:srgbClr val="F3BF01"/>
        </a:accent1>
        <a:accent2>
          <a:srgbClr val="F37C0F"/>
        </a:accent2>
        <a:accent3>
          <a:srgbClr val="FFFFFF"/>
        </a:accent3>
        <a:accent4>
          <a:srgbClr val="000000"/>
        </a:accent4>
        <a:accent5>
          <a:srgbClr val="F8DCAA"/>
        </a:accent5>
        <a:accent6>
          <a:srgbClr val="DC700C"/>
        </a:accent6>
        <a:hlink>
          <a:srgbClr val="C35219"/>
        </a:hlink>
        <a:folHlink>
          <a:srgbClr val="EEC19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색종이 상자 8">
        <a:dk1>
          <a:srgbClr val="000000"/>
        </a:dk1>
        <a:lt1>
          <a:srgbClr val="FFFFFF"/>
        </a:lt1>
        <a:dk2>
          <a:srgbClr val="777777"/>
        </a:dk2>
        <a:lt2>
          <a:srgbClr val="DDDDDD"/>
        </a:lt2>
        <a:accent1>
          <a:srgbClr val="B2B2B2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18758</TotalTime>
  <Words>3863</Words>
  <Application>Microsoft Office PowerPoint</Application>
  <PresentationFormat>화면 슬라이드 쇼(4:3)</PresentationFormat>
  <Paragraphs>695</Paragraphs>
  <Slides>50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9" baseType="lpstr">
      <vt:lpstr>CG Omega</vt:lpstr>
      <vt:lpstr>굴림</vt:lpstr>
      <vt:lpstr>맑은 고딕</vt:lpstr>
      <vt:lpstr>한컴바탕</vt:lpstr>
      <vt:lpstr>함초롬바탕</vt:lpstr>
      <vt:lpstr>Arial</vt:lpstr>
      <vt:lpstr>Wingdings</vt:lpstr>
      <vt:lpstr>색종이 상자</vt:lpstr>
      <vt:lpstr>Visio</vt:lpstr>
      <vt:lpstr>[12주차 C++ 언어프로그래밍]파일 입출력1</vt:lpstr>
      <vt:lpstr>파일 입출력의 기본 개념 </vt:lpstr>
      <vt:lpstr>파일 입출력의 기본 개념 </vt:lpstr>
      <vt:lpstr>파일 입출력의 기본 개념 </vt:lpstr>
      <vt:lpstr>파일 입출력의 기본 개념 </vt:lpstr>
      <vt:lpstr>파일 입출력의 기본 개념 </vt:lpstr>
      <vt:lpstr>파일 입출력의 기본 개념 </vt:lpstr>
      <vt:lpstr>파일 입출력의 기본 개념 </vt:lpstr>
      <vt:lpstr>파일 입출력의 기본 개념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 열기 및 닫기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 string 클래스</vt:lpstr>
      <vt:lpstr>string 클래스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  <vt:lpstr>파일의 입출력 멤버 함수 </vt:lpstr>
    </vt:vector>
  </TitlesOfParts>
  <Company>전자과컴실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</dc:title>
  <dc:creator>전자과컴실</dc:creator>
  <cp:lastModifiedBy>LTY</cp:lastModifiedBy>
  <cp:revision>2279</cp:revision>
  <dcterms:created xsi:type="dcterms:W3CDTF">2009-03-24T09:38:36Z</dcterms:created>
  <dcterms:modified xsi:type="dcterms:W3CDTF">2026-03-17T09:50:28Z</dcterms:modified>
</cp:coreProperties>
</file>