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Default Extension="vsdx" ContentType="application/vnd.ms-visio.drawing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40"/>
  </p:notesMasterIdLst>
  <p:sldIdLst>
    <p:sldId id="625" r:id="rId2"/>
    <p:sldId id="577" r:id="rId3"/>
    <p:sldId id="581" r:id="rId4"/>
    <p:sldId id="582" r:id="rId5"/>
    <p:sldId id="578" r:id="rId6"/>
    <p:sldId id="579" r:id="rId7"/>
    <p:sldId id="580" r:id="rId8"/>
    <p:sldId id="587" r:id="rId9"/>
    <p:sldId id="593" r:id="rId10"/>
    <p:sldId id="594" r:id="rId11"/>
    <p:sldId id="592" r:id="rId12"/>
    <p:sldId id="1207" r:id="rId13"/>
    <p:sldId id="1209" r:id="rId14"/>
    <p:sldId id="1208" r:id="rId15"/>
    <p:sldId id="621" r:id="rId16"/>
    <p:sldId id="622" r:id="rId17"/>
    <p:sldId id="623" r:id="rId18"/>
    <p:sldId id="599" r:id="rId19"/>
    <p:sldId id="595" r:id="rId20"/>
    <p:sldId id="283" r:id="rId21"/>
    <p:sldId id="624" r:id="rId22"/>
    <p:sldId id="603" r:id="rId23"/>
    <p:sldId id="604" r:id="rId24"/>
    <p:sldId id="605" r:id="rId25"/>
    <p:sldId id="600" r:id="rId26"/>
    <p:sldId id="601" r:id="rId27"/>
    <p:sldId id="606" r:id="rId28"/>
    <p:sldId id="602" r:id="rId29"/>
    <p:sldId id="270" r:id="rId30"/>
    <p:sldId id="565" r:id="rId31"/>
    <p:sldId id="610" r:id="rId32"/>
    <p:sldId id="607" r:id="rId33"/>
    <p:sldId id="608" r:id="rId34"/>
    <p:sldId id="611" r:id="rId35"/>
    <p:sldId id="620" r:id="rId36"/>
    <p:sldId id="612" r:id="rId37"/>
    <p:sldId id="613" r:id="rId38"/>
    <p:sldId id="614" r:id="rId39"/>
  </p:sldIdLst>
  <p:sldSz cx="9144000" cy="6858000" type="screen4x3"/>
  <p:notesSz cx="7104063" cy="10234613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9900"/>
    <a:srgbClr val="C3E8F9"/>
    <a:srgbClr val="67C5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75" autoAdjust="0"/>
    <p:restoredTop sz="95857" autoAdjust="0"/>
  </p:normalViewPr>
  <p:slideViewPr>
    <p:cSldViewPr>
      <p:cViewPr varScale="1">
        <p:scale>
          <a:sx n="114" d="100"/>
          <a:sy n="114" d="100"/>
        </p:scale>
        <p:origin x="331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427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75" tIns="49538" rIns="99075" bIns="49538" numCol="1" anchor="t" anchorCtr="0" compatLnSpc="1">
            <a:prstTxWarp prst="textNoShape">
              <a:avLst/>
            </a:prstTxWarp>
          </a:bodyPr>
          <a:lstStyle>
            <a:lvl1pPr algn="l">
              <a:defRPr sz="13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3992" y="0"/>
            <a:ext cx="3078427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75" tIns="49538" rIns="99075" bIns="49538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45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5363" y="768350"/>
            <a:ext cx="5113337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0407" y="4861441"/>
            <a:ext cx="5683250" cy="4605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75" tIns="49538" rIns="99075" bIns="495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/>
              <a:t>마스터 텍스트 스타일을 편집합니다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106"/>
            <a:ext cx="3078427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75" tIns="49538" rIns="99075" bIns="49538" numCol="1" anchor="b" anchorCtr="0" compatLnSpc="1">
            <a:prstTxWarp prst="textNoShape">
              <a:avLst/>
            </a:prstTxWarp>
          </a:bodyPr>
          <a:lstStyle>
            <a:lvl1pPr algn="l">
              <a:defRPr sz="13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3992" y="9721106"/>
            <a:ext cx="3078427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75" tIns="49538" rIns="99075" bIns="49538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A6401969-E9C6-483B-A5FF-64439E4DD3F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9913622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401969-E9C6-483B-A5FF-64439E4DD3FC}" type="slidenum">
              <a:rPr lang="en-US" altLang="ko-KR" smtClean="0"/>
              <a:pPr>
                <a:defRPr/>
              </a:pPr>
              <a:t>15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461921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401969-E9C6-483B-A5FF-64439E4DD3FC}" type="slidenum">
              <a:rPr lang="en-US" altLang="ko-KR" smtClean="0"/>
              <a:pPr>
                <a:defRPr/>
              </a:pPr>
              <a:t>22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0465281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401969-E9C6-483B-A5FF-64439E4DD3FC}" type="slidenum">
              <a:rPr lang="en-US" altLang="ko-KR" smtClean="0"/>
              <a:pPr>
                <a:defRPr/>
              </a:pPr>
              <a:t>31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096670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401969-E9C6-483B-A5FF-64439E4DD3FC}" type="slidenum">
              <a:rPr lang="en-US" altLang="ko-KR" smtClean="0"/>
              <a:pPr>
                <a:defRPr/>
              </a:pPr>
              <a:t>32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391828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401969-E9C6-483B-A5FF-64439E4DD3FC}" type="slidenum">
              <a:rPr lang="en-US" altLang="ko-KR" smtClean="0"/>
              <a:pPr>
                <a:defRPr/>
              </a:pPr>
              <a:t>35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0966706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401969-E9C6-483B-A5FF-64439E4DD3FC}" type="slidenum">
              <a:rPr lang="en-US" altLang="ko-KR" smtClean="0"/>
              <a:pPr>
                <a:defRPr/>
              </a:pPr>
              <a:t>36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042763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505575"/>
            <a:ext cx="9144000" cy="304800"/>
            <a:chOff x="0" y="4032"/>
            <a:chExt cx="4992" cy="144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2" y="4026"/>
              <a:ext cx="2477" cy="145"/>
              <a:chOff x="-5" y="3924"/>
              <a:chExt cx="5764" cy="403"/>
            </a:xfrm>
          </p:grpSpPr>
          <p:sp>
            <p:nvSpPr>
              <p:cNvPr id="29" name="AutoShape 4" descr="좁은 수평선"/>
              <p:cNvSpPr>
                <a:spLocks noChangeArrowheads="1"/>
              </p:cNvSpPr>
              <p:nvPr/>
            </p:nvSpPr>
            <p:spPr bwMode="auto">
              <a:xfrm>
                <a:off x="5373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0" name="AutoShape 5" descr="좁은 수평선"/>
              <p:cNvSpPr>
                <a:spLocks noChangeArrowheads="1"/>
              </p:cNvSpPr>
              <p:nvPr/>
            </p:nvSpPr>
            <p:spPr bwMode="auto">
              <a:xfrm>
                <a:off x="5373" y="3939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1" name="AutoShape 6" descr="좁은 수평선"/>
              <p:cNvSpPr>
                <a:spLocks noChangeArrowheads="1"/>
              </p:cNvSpPr>
              <p:nvPr/>
            </p:nvSpPr>
            <p:spPr bwMode="auto">
              <a:xfrm>
                <a:off x="4991" y="393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2" name="AutoShape 7" descr="좁은 수평선"/>
              <p:cNvSpPr>
                <a:spLocks noChangeArrowheads="1"/>
              </p:cNvSpPr>
              <p:nvPr/>
            </p:nvSpPr>
            <p:spPr bwMode="auto">
              <a:xfrm>
                <a:off x="4605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3" name="AutoShape 8" descr="좁은 수평선"/>
              <p:cNvSpPr>
                <a:spLocks noChangeArrowheads="1"/>
              </p:cNvSpPr>
              <p:nvPr/>
            </p:nvSpPr>
            <p:spPr bwMode="auto">
              <a:xfrm>
                <a:off x="4605" y="3939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4" name="AutoShape 9" descr="좁은 수평선"/>
              <p:cNvSpPr>
                <a:spLocks noChangeArrowheads="1"/>
              </p:cNvSpPr>
              <p:nvPr/>
            </p:nvSpPr>
            <p:spPr bwMode="auto">
              <a:xfrm>
                <a:off x="4223" y="393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5" name="AutoShape 10" descr="좁은 수평선"/>
              <p:cNvSpPr>
                <a:spLocks noChangeArrowheads="1"/>
              </p:cNvSpPr>
              <p:nvPr/>
            </p:nvSpPr>
            <p:spPr bwMode="auto">
              <a:xfrm>
                <a:off x="3837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6" name="AutoShape 11" descr="좁은 수평선"/>
              <p:cNvSpPr>
                <a:spLocks noChangeArrowheads="1"/>
              </p:cNvSpPr>
              <p:nvPr/>
            </p:nvSpPr>
            <p:spPr bwMode="auto">
              <a:xfrm>
                <a:off x="3837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7" name="AutoShape 12" descr="좁은 수평선"/>
              <p:cNvSpPr>
                <a:spLocks noChangeArrowheads="1"/>
              </p:cNvSpPr>
              <p:nvPr/>
            </p:nvSpPr>
            <p:spPr bwMode="auto">
              <a:xfrm>
                <a:off x="3453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8" name="AutoShape 13" descr="좁은 수평선"/>
              <p:cNvSpPr>
                <a:spLocks noChangeArrowheads="1"/>
              </p:cNvSpPr>
              <p:nvPr/>
            </p:nvSpPr>
            <p:spPr bwMode="auto">
              <a:xfrm>
                <a:off x="3069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9" name="AutoShape 14" descr="좁은 수평선"/>
              <p:cNvSpPr>
                <a:spLocks noChangeArrowheads="1"/>
              </p:cNvSpPr>
              <p:nvPr/>
            </p:nvSpPr>
            <p:spPr bwMode="auto">
              <a:xfrm>
                <a:off x="3069" y="393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0" name="AutoShape 15" descr="좁은 수평선"/>
              <p:cNvSpPr>
                <a:spLocks noChangeArrowheads="1"/>
              </p:cNvSpPr>
              <p:nvPr/>
            </p:nvSpPr>
            <p:spPr bwMode="auto">
              <a:xfrm>
                <a:off x="2685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" name="AutoShape 16" descr="좁은 수평선"/>
              <p:cNvSpPr>
                <a:spLocks noChangeArrowheads="1"/>
              </p:cNvSpPr>
              <p:nvPr/>
            </p:nvSpPr>
            <p:spPr bwMode="auto">
              <a:xfrm>
                <a:off x="1917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2" name="AutoShape 17" descr="좁은 수평선"/>
              <p:cNvSpPr>
                <a:spLocks noChangeArrowheads="1"/>
              </p:cNvSpPr>
              <p:nvPr/>
            </p:nvSpPr>
            <p:spPr bwMode="auto">
              <a:xfrm>
                <a:off x="1917" y="393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3" name="AutoShape 18" descr="좁은 수평선"/>
              <p:cNvSpPr>
                <a:spLocks noChangeArrowheads="1"/>
              </p:cNvSpPr>
              <p:nvPr/>
            </p:nvSpPr>
            <p:spPr bwMode="auto">
              <a:xfrm>
                <a:off x="1531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4" name="AutoShape 19" descr="좁은 수평선"/>
              <p:cNvSpPr>
                <a:spLocks noChangeArrowheads="1"/>
              </p:cNvSpPr>
              <p:nvPr/>
            </p:nvSpPr>
            <p:spPr bwMode="auto">
              <a:xfrm>
                <a:off x="1149" y="392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5" name="AutoShape 20" descr="좁은 수평선"/>
              <p:cNvSpPr>
                <a:spLocks noChangeArrowheads="1"/>
              </p:cNvSpPr>
              <p:nvPr/>
            </p:nvSpPr>
            <p:spPr bwMode="auto">
              <a:xfrm>
                <a:off x="1149" y="3928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6" name="AutoShape 21" descr="좁은 수평선"/>
              <p:cNvSpPr>
                <a:spLocks noChangeArrowheads="1"/>
              </p:cNvSpPr>
              <p:nvPr/>
            </p:nvSpPr>
            <p:spPr bwMode="auto">
              <a:xfrm>
                <a:off x="763" y="392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7" name="AutoShape 22" descr="좁은 수평선"/>
              <p:cNvSpPr>
                <a:spLocks noChangeArrowheads="1"/>
              </p:cNvSpPr>
              <p:nvPr/>
            </p:nvSpPr>
            <p:spPr bwMode="auto">
              <a:xfrm>
                <a:off x="381" y="392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8" name="AutoShape 23" descr="좁은 수평선"/>
              <p:cNvSpPr>
                <a:spLocks noChangeArrowheads="1"/>
              </p:cNvSpPr>
              <p:nvPr/>
            </p:nvSpPr>
            <p:spPr bwMode="auto">
              <a:xfrm>
                <a:off x="381" y="3928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9" name="AutoShape 24" descr="좁은 수평선"/>
              <p:cNvSpPr>
                <a:spLocks noChangeArrowheads="1"/>
              </p:cNvSpPr>
              <p:nvPr/>
            </p:nvSpPr>
            <p:spPr bwMode="auto">
              <a:xfrm>
                <a:off x="-5" y="392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50" name="AutoShape 25" descr="좁은 수평선"/>
              <p:cNvSpPr>
                <a:spLocks noChangeArrowheads="1"/>
              </p:cNvSpPr>
              <p:nvPr/>
            </p:nvSpPr>
            <p:spPr bwMode="auto">
              <a:xfrm>
                <a:off x="2301" y="393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6" name="Group 26"/>
            <p:cNvGrpSpPr>
              <a:grpSpLocks/>
            </p:cNvGrpSpPr>
            <p:nvPr/>
          </p:nvGrpSpPr>
          <p:grpSpPr bwMode="auto">
            <a:xfrm>
              <a:off x="2498" y="4026"/>
              <a:ext cx="2477" cy="145"/>
              <a:chOff x="-5" y="3924"/>
              <a:chExt cx="5764" cy="403"/>
            </a:xfrm>
          </p:grpSpPr>
          <p:sp>
            <p:nvSpPr>
              <p:cNvPr id="7" name="AutoShape 27" descr="좁은 수평선"/>
              <p:cNvSpPr>
                <a:spLocks noChangeArrowheads="1"/>
              </p:cNvSpPr>
              <p:nvPr/>
            </p:nvSpPr>
            <p:spPr bwMode="auto">
              <a:xfrm>
                <a:off x="5373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8" name="AutoShape 28" descr="좁은 수평선"/>
              <p:cNvSpPr>
                <a:spLocks noChangeArrowheads="1"/>
              </p:cNvSpPr>
              <p:nvPr/>
            </p:nvSpPr>
            <p:spPr bwMode="auto">
              <a:xfrm>
                <a:off x="5373" y="3939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9" name="AutoShape 29" descr="좁은 수평선"/>
              <p:cNvSpPr>
                <a:spLocks noChangeArrowheads="1"/>
              </p:cNvSpPr>
              <p:nvPr/>
            </p:nvSpPr>
            <p:spPr bwMode="auto">
              <a:xfrm>
                <a:off x="4991" y="393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0" name="AutoShape 30" descr="좁은 수평선"/>
              <p:cNvSpPr>
                <a:spLocks noChangeArrowheads="1"/>
              </p:cNvSpPr>
              <p:nvPr/>
            </p:nvSpPr>
            <p:spPr bwMode="auto">
              <a:xfrm>
                <a:off x="4605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1" name="AutoShape 31" descr="좁은 수평선"/>
              <p:cNvSpPr>
                <a:spLocks noChangeArrowheads="1"/>
              </p:cNvSpPr>
              <p:nvPr/>
            </p:nvSpPr>
            <p:spPr bwMode="auto">
              <a:xfrm>
                <a:off x="4605" y="3939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2" name="AutoShape 32" descr="좁은 수평선"/>
              <p:cNvSpPr>
                <a:spLocks noChangeArrowheads="1"/>
              </p:cNvSpPr>
              <p:nvPr/>
            </p:nvSpPr>
            <p:spPr bwMode="auto">
              <a:xfrm>
                <a:off x="4223" y="393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3" name="AutoShape 33" descr="좁은 수평선"/>
              <p:cNvSpPr>
                <a:spLocks noChangeArrowheads="1"/>
              </p:cNvSpPr>
              <p:nvPr/>
            </p:nvSpPr>
            <p:spPr bwMode="auto">
              <a:xfrm>
                <a:off x="3837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4" name="AutoShape 34" descr="좁은 수평선"/>
              <p:cNvSpPr>
                <a:spLocks noChangeArrowheads="1"/>
              </p:cNvSpPr>
              <p:nvPr/>
            </p:nvSpPr>
            <p:spPr bwMode="auto">
              <a:xfrm>
                <a:off x="3837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5" name="AutoShape 35" descr="좁은 수평선"/>
              <p:cNvSpPr>
                <a:spLocks noChangeArrowheads="1"/>
              </p:cNvSpPr>
              <p:nvPr/>
            </p:nvSpPr>
            <p:spPr bwMode="auto">
              <a:xfrm>
                <a:off x="3453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6" name="AutoShape 36" descr="좁은 수평선"/>
              <p:cNvSpPr>
                <a:spLocks noChangeArrowheads="1"/>
              </p:cNvSpPr>
              <p:nvPr/>
            </p:nvSpPr>
            <p:spPr bwMode="auto">
              <a:xfrm>
                <a:off x="3069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7" name="AutoShape 37" descr="좁은 수평선"/>
              <p:cNvSpPr>
                <a:spLocks noChangeArrowheads="1"/>
              </p:cNvSpPr>
              <p:nvPr/>
            </p:nvSpPr>
            <p:spPr bwMode="auto">
              <a:xfrm>
                <a:off x="3069" y="393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8" name="AutoShape 38" descr="좁은 수평선"/>
              <p:cNvSpPr>
                <a:spLocks noChangeArrowheads="1"/>
              </p:cNvSpPr>
              <p:nvPr/>
            </p:nvSpPr>
            <p:spPr bwMode="auto">
              <a:xfrm>
                <a:off x="2685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9" name="AutoShape 39" descr="좁은 수평선"/>
              <p:cNvSpPr>
                <a:spLocks noChangeArrowheads="1"/>
              </p:cNvSpPr>
              <p:nvPr/>
            </p:nvSpPr>
            <p:spPr bwMode="auto">
              <a:xfrm>
                <a:off x="1917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0" name="AutoShape 40" descr="좁은 수평선"/>
              <p:cNvSpPr>
                <a:spLocks noChangeArrowheads="1"/>
              </p:cNvSpPr>
              <p:nvPr/>
            </p:nvSpPr>
            <p:spPr bwMode="auto">
              <a:xfrm>
                <a:off x="1917" y="393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1" name="AutoShape 41" descr="좁은 수평선"/>
              <p:cNvSpPr>
                <a:spLocks noChangeArrowheads="1"/>
              </p:cNvSpPr>
              <p:nvPr/>
            </p:nvSpPr>
            <p:spPr bwMode="auto">
              <a:xfrm>
                <a:off x="1531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2" name="AutoShape 42" descr="좁은 수평선"/>
              <p:cNvSpPr>
                <a:spLocks noChangeArrowheads="1"/>
              </p:cNvSpPr>
              <p:nvPr/>
            </p:nvSpPr>
            <p:spPr bwMode="auto">
              <a:xfrm>
                <a:off x="1149" y="392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3" name="AutoShape 43" descr="좁은 수평선"/>
              <p:cNvSpPr>
                <a:spLocks noChangeArrowheads="1"/>
              </p:cNvSpPr>
              <p:nvPr/>
            </p:nvSpPr>
            <p:spPr bwMode="auto">
              <a:xfrm>
                <a:off x="1149" y="3928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4" name="AutoShape 44" descr="좁은 수평선"/>
              <p:cNvSpPr>
                <a:spLocks noChangeArrowheads="1"/>
              </p:cNvSpPr>
              <p:nvPr/>
            </p:nvSpPr>
            <p:spPr bwMode="auto">
              <a:xfrm>
                <a:off x="763" y="392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5" name="AutoShape 45" descr="좁은 수평선"/>
              <p:cNvSpPr>
                <a:spLocks noChangeArrowheads="1"/>
              </p:cNvSpPr>
              <p:nvPr/>
            </p:nvSpPr>
            <p:spPr bwMode="auto">
              <a:xfrm>
                <a:off x="381" y="392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6" name="AutoShape 46" descr="좁은 수평선"/>
              <p:cNvSpPr>
                <a:spLocks noChangeArrowheads="1"/>
              </p:cNvSpPr>
              <p:nvPr/>
            </p:nvSpPr>
            <p:spPr bwMode="auto">
              <a:xfrm>
                <a:off x="381" y="3928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7" name="AutoShape 47" descr="좁은 수평선"/>
              <p:cNvSpPr>
                <a:spLocks noChangeArrowheads="1"/>
              </p:cNvSpPr>
              <p:nvPr/>
            </p:nvSpPr>
            <p:spPr bwMode="auto">
              <a:xfrm>
                <a:off x="-5" y="392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8" name="AutoShape 48" descr="좁은 수평선"/>
              <p:cNvSpPr>
                <a:spLocks noChangeArrowheads="1"/>
              </p:cNvSpPr>
              <p:nvPr/>
            </p:nvSpPr>
            <p:spPr bwMode="auto">
              <a:xfrm>
                <a:off x="2301" y="393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</p:grpSp>
      <p:grpSp>
        <p:nvGrpSpPr>
          <p:cNvPr id="51" name="Group 49"/>
          <p:cNvGrpSpPr>
            <a:grpSpLocks/>
          </p:cNvGrpSpPr>
          <p:nvPr/>
        </p:nvGrpSpPr>
        <p:grpSpPr bwMode="auto">
          <a:xfrm>
            <a:off x="609600" y="2362200"/>
            <a:ext cx="7924800" cy="762000"/>
            <a:chOff x="384" y="1488"/>
            <a:chExt cx="4992" cy="480"/>
          </a:xfrm>
        </p:grpSpPr>
        <p:sp>
          <p:nvSpPr>
            <p:cNvPr id="52" name="Line 50"/>
            <p:cNvSpPr>
              <a:spLocks noChangeShapeType="1"/>
            </p:cNvSpPr>
            <p:nvPr/>
          </p:nvSpPr>
          <p:spPr bwMode="ltGray">
            <a:xfrm>
              <a:off x="483" y="1488"/>
              <a:ext cx="4787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53" name="Line 51"/>
            <p:cNvSpPr>
              <a:spLocks noChangeShapeType="1"/>
            </p:cNvSpPr>
            <p:nvPr/>
          </p:nvSpPr>
          <p:spPr bwMode="gray">
            <a:xfrm flipV="1">
              <a:off x="483" y="1968"/>
              <a:ext cx="4787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ko-KR" altLang="en-US"/>
            </a:p>
          </p:txBody>
        </p:sp>
        <p:grpSp>
          <p:nvGrpSpPr>
            <p:cNvPr id="54" name="Group 52"/>
            <p:cNvGrpSpPr>
              <a:grpSpLocks/>
            </p:cNvGrpSpPr>
            <p:nvPr userDrawn="1"/>
          </p:nvGrpSpPr>
          <p:grpSpPr bwMode="auto">
            <a:xfrm>
              <a:off x="384" y="1513"/>
              <a:ext cx="507" cy="426"/>
              <a:chOff x="384" y="1513"/>
              <a:chExt cx="507" cy="426"/>
            </a:xfrm>
          </p:grpSpPr>
          <p:sp>
            <p:nvSpPr>
              <p:cNvPr id="64" name="AutoShape 53"/>
              <p:cNvSpPr>
                <a:spLocks noChangeArrowheads="1"/>
              </p:cNvSpPr>
              <p:nvPr/>
            </p:nvSpPr>
            <p:spPr bwMode="auto">
              <a:xfrm>
                <a:off x="527" y="1518"/>
                <a:ext cx="242" cy="421"/>
              </a:xfrm>
              <a:prstGeom prst="diamond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5" name="Freeform 54"/>
              <p:cNvSpPr>
                <a:spLocks/>
              </p:cNvSpPr>
              <p:nvPr/>
            </p:nvSpPr>
            <p:spPr bwMode="auto">
              <a:xfrm>
                <a:off x="649" y="1513"/>
                <a:ext cx="242" cy="215"/>
              </a:xfrm>
              <a:custGeom>
                <a:avLst/>
                <a:gdLst/>
                <a:ahLst/>
                <a:cxnLst>
                  <a:cxn ang="0">
                    <a:pos x="74" y="157"/>
                  </a:cxn>
                  <a:cxn ang="0">
                    <a:pos x="196" y="158"/>
                  </a:cxn>
                  <a:cxn ang="0">
                    <a:pos x="116" y="1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74" y="157"/>
                    </a:moveTo>
                    <a:lnTo>
                      <a:pt x="196" y="158"/>
                    </a:lnTo>
                    <a:lnTo>
                      <a:pt x="116" y="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6" name="Freeform 55"/>
              <p:cNvSpPr>
                <a:spLocks/>
              </p:cNvSpPr>
              <p:nvPr/>
            </p:nvSpPr>
            <p:spPr bwMode="auto">
              <a:xfrm>
                <a:off x="649" y="1725"/>
                <a:ext cx="242" cy="211"/>
              </a:xfrm>
              <a:custGeom>
                <a:avLst/>
                <a:gdLst/>
                <a:ahLst/>
                <a:cxnLst>
                  <a:cxn ang="0">
                    <a:pos x="73" y="1"/>
                  </a:cxn>
                  <a:cxn ang="0">
                    <a:pos x="192" y="0"/>
                  </a:cxn>
                  <a:cxn ang="0">
                    <a:pos x="113" y="157"/>
                  </a:cxn>
                  <a:cxn ang="0">
                    <a:pos x="0" y="157"/>
                  </a:cxn>
                </a:cxnLst>
                <a:rect l="0" t="0" r="r" b="b"/>
                <a:pathLst>
                  <a:path w="192" h="157">
                    <a:moveTo>
                      <a:pt x="73" y="1"/>
                    </a:moveTo>
                    <a:lnTo>
                      <a:pt x="192" y="0"/>
                    </a:lnTo>
                    <a:lnTo>
                      <a:pt x="113" y="157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hlink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7" name="AutoShape 56"/>
              <p:cNvSpPr>
                <a:spLocks noChangeArrowheads="1"/>
              </p:cNvSpPr>
              <p:nvPr/>
            </p:nvSpPr>
            <p:spPr bwMode="auto">
              <a:xfrm>
                <a:off x="384" y="1513"/>
                <a:ext cx="172" cy="426"/>
              </a:xfrm>
              <a:prstGeom prst="diamond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8" name="Freeform 57"/>
              <p:cNvSpPr>
                <a:spLocks/>
              </p:cNvSpPr>
              <p:nvPr/>
            </p:nvSpPr>
            <p:spPr bwMode="auto">
              <a:xfrm>
                <a:off x="470" y="1517"/>
                <a:ext cx="242" cy="211"/>
              </a:xfrm>
              <a:custGeom>
                <a:avLst/>
                <a:gdLst/>
                <a:ahLst/>
                <a:cxnLst>
                  <a:cxn ang="0">
                    <a:pos x="69" y="158"/>
                  </a:cxn>
                  <a:cxn ang="0">
                    <a:pos x="196" y="158"/>
                  </a:cxn>
                  <a:cxn ang="0">
                    <a:pos x="122" y="0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69" y="158"/>
                    </a:moveTo>
                    <a:lnTo>
                      <a:pt x="196" y="158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9" name="Freeform 58"/>
              <p:cNvSpPr>
                <a:spLocks/>
              </p:cNvSpPr>
              <p:nvPr/>
            </p:nvSpPr>
            <p:spPr bwMode="auto">
              <a:xfrm>
                <a:off x="467" y="1725"/>
                <a:ext cx="245" cy="211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194" y="0"/>
                  </a:cxn>
                  <a:cxn ang="0">
                    <a:pos x="120" y="158"/>
                  </a:cxn>
                  <a:cxn ang="0">
                    <a:pos x="0" y="157"/>
                  </a:cxn>
                </a:cxnLst>
                <a:rect l="0" t="0" r="r" b="b"/>
                <a:pathLst>
                  <a:path w="194" h="158">
                    <a:moveTo>
                      <a:pt x="67" y="0"/>
                    </a:moveTo>
                    <a:lnTo>
                      <a:pt x="194" y="0"/>
                    </a:lnTo>
                    <a:lnTo>
                      <a:pt x="120" y="158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70" name="Freeform 59"/>
              <p:cNvSpPr>
                <a:spLocks/>
              </p:cNvSpPr>
              <p:nvPr/>
            </p:nvSpPr>
            <p:spPr bwMode="auto">
              <a:xfrm>
                <a:off x="414" y="1589"/>
                <a:ext cx="109" cy="136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0" y="102"/>
                  </a:cxn>
                  <a:cxn ang="0">
                    <a:pos x="86" y="102"/>
                  </a:cxn>
                  <a:cxn ang="0">
                    <a:pos x="44" y="0"/>
                  </a:cxn>
                </a:cxnLst>
                <a:rect l="0" t="0" r="r" b="b"/>
                <a:pathLst>
                  <a:path w="86" h="102">
                    <a:moveTo>
                      <a:pt x="44" y="0"/>
                    </a:moveTo>
                    <a:lnTo>
                      <a:pt x="0" y="102"/>
                    </a:lnTo>
                    <a:lnTo>
                      <a:pt x="86" y="10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71" name="Freeform 60"/>
              <p:cNvSpPr>
                <a:spLocks/>
              </p:cNvSpPr>
              <p:nvPr/>
            </p:nvSpPr>
            <p:spPr bwMode="auto">
              <a:xfrm>
                <a:off x="414" y="1725"/>
                <a:ext cx="109" cy="137"/>
              </a:xfrm>
              <a:custGeom>
                <a:avLst/>
                <a:gdLst/>
                <a:ahLst/>
                <a:cxnLst>
                  <a:cxn ang="0">
                    <a:pos x="42" y="10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42" y="102"/>
                  </a:cxn>
                </a:cxnLst>
                <a:rect l="0" t="0" r="r" b="b"/>
                <a:pathLst>
                  <a:path w="86" h="102">
                    <a:moveTo>
                      <a:pt x="42" y="102"/>
                    </a:moveTo>
                    <a:lnTo>
                      <a:pt x="0" y="0"/>
                    </a:lnTo>
                    <a:lnTo>
                      <a:pt x="86" y="0"/>
                    </a:lnTo>
                    <a:lnTo>
                      <a:pt x="42" y="102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55" name="Group 61"/>
            <p:cNvGrpSpPr>
              <a:grpSpLocks/>
            </p:cNvGrpSpPr>
            <p:nvPr userDrawn="1"/>
          </p:nvGrpSpPr>
          <p:grpSpPr bwMode="auto">
            <a:xfrm>
              <a:off x="4895" y="1513"/>
              <a:ext cx="481" cy="426"/>
              <a:chOff x="4895" y="1513"/>
              <a:chExt cx="481" cy="426"/>
            </a:xfrm>
          </p:grpSpPr>
          <p:sp>
            <p:nvSpPr>
              <p:cNvPr id="56" name="AutoShape 62"/>
              <p:cNvSpPr>
                <a:spLocks noChangeArrowheads="1"/>
              </p:cNvSpPr>
              <p:nvPr/>
            </p:nvSpPr>
            <p:spPr bwMode="auto">
              <a:xfrm>
                <a:off x="5030" y="1518"/>
                <a:ext cx="230" cy="421"/>
              </a:xfrm>
              <a:prstGeom prst="diamond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57" name="Freeform 63"/>
              <p:cNvSpPr>
                <a:spLocks/>
              </p:cNvSpPr>
              <p:nvPr/>
            </p:nvSpPr>
            <p:spPr bwMode="auto">
              <a:xfrm>
                <a:off x="5146" y="1518"/>
                <a:ext cx="230" cy="210"/>
              </a:xfrm>
              <a:custGeom>
                <a:avLst/>
                <a:gdLst/>
                <a:ahLst/>
                <a:cxnLst>
                  <a:cxn ang="0">
                    <a:pos x="74" y="157"/>
                  </a:cxn>
                  <a:cxn ang="0">
                    <a:pos x="196" y="158"/>
                  </a:cxn>
                  <a:cxn ang="0">
                    <a:pos x="116" y="1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74" y="157"/>
                    </a:moveTo>
                    <a:lnTo>
                      <a:pt x="196" y="158"/>
                    </a:lnTo>
                    <a:lnTo>
                      <a:pt x="116" y="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58" name="Freeform 64"/>
              <p:cNvSpPr>
                <a:spLocks/>
              </p:cNvSpPr>
              <p:nvPr/>
            </p:nvSpPr>
            <p:spPr bwMode="auto">
              <a:xfrm>
                <a:off x="5146" y="1725"/>
                <a:ext cx="230" cy="211"/>
              </a:xfrm>
              <a:custGeom>
                <a:avLst/>
                <a:gdLst/>
                <a:ahLst/>
                <a:cxnLst>
                  <a:cxn ang="0">
                    <a:pos x="73" y="1"/>
                  </a:cxn>
                  <a:cxn ang="0">
                    <a:pos x="192" y="0"/>
                  </a:cxn>
                  <a:cxn ang="0">
                    <a:pos x="113" y="157"/>
                  </a:cxn>
                  <a:cxn ang="0">
                    <a:pos x="0" y="157"/>
                  </a:cxn>
                </a:cxnLst>
                <a:rect l="0" t="0" r="r" b="b"/>
                <a:pathLst>
                  <a:path w="192" h="157">
                    <a:moveTo>
                      <a:pt x="73" y="1"/>
                    </a:moveTo>
                    <a:lnTo>
                      <a:pt x="192" y="0"/>
                    </a:lnTo>
                    <a:lnTo>
                      <a:pt x="113" y="157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hlink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59" name="AutoShape 65"/>
              <p:cNvSpPr>
                <a:spLocks noChangeArrowheads="1"/>
              </p:cNvSpPr>
              <p:nvPr/>
            </p:nvSpPr>
            <p:spPr bwMode="auto">
              <a:xfrm>
                <a:off x="4895" y="1513"/>
                <a:ext cx="163" cy="426"/>
              </a:xfrm>
              <a:prstGeom prst="diamond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0" name="Freeform 66"/>
              <p:cNvSpPr>
                <a:spLocks/>
              </p:cNvSpPr>
              <p:nvPr/>
            </p:nvSpPr>
            <p:spPr bwMode="auto">
              <a:xfrm>
                <a:off x="4976" y="1517"/>
                <a:ext cx="230" cy="211"/>
              </a:xfrm>
              <a:custGeom>
                <a:avLst/>
                <a:gdLst/>
                <a:ahLst/>
                <a:cxnLst>
                  <a:cxn ang="0">
                    <a:pos x="69" y="158"/>
                  </a:cxn>
                  <a:cxn ang="0">
                    <a:pos x="196" y="158"/>
                  </a:cxn>
                  <a:cxn ang="0">
                    <a:pos x="122" y="0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69" y="158"/>
                    </a:moveTo>
                    <a:lnTo>
                      <a:pt x="196" y="158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1" name="Freeform 67"/>
              <p:cNvSpPr>
                <a:spLocks/>
              </p:cNvSpPr>
              <p:nvPr/>
            </p:nvSpPr>
            <p:spPr bwMode="auto">
              <a:xfrm>
                <a:off x="4974" y="1725"/>
                <a:ext cx="232" cy="211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194" y="0"/>
                  </a:cxn>
                  <a:cxn ang="0">
                    <a:pos x="120" y="158"/>
                  </a:cxn>
                  <a:cxn ang="0">
                    <a:pos x="0" y="157"/>
                  </a:cxn>
                </a:cxnLst>
                <a:rect l="0" t="0" r="r" b="b"/>
                <a:pathLst>
                  <a:path w="194" h="158">
                    <a:moveTo>
                      <a:pt x="67" y="0"/>
                    </a:moveTo>
                    <a:lnTo>
                      <a:pt x="194" y="0"/>
                    </a:lnTo>
                    <a:lnTo>
                      <a:pt x="120" y="158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2" name="Freeform 68"/>
              <p:cNvSpPr>
                <a:spLocks/>
              </p:cNvSpPr>
              <p:nvPr/>
            </p:nvSpPr>
            <p:spPr bwMode="auto">
              <a:xfrm>
                <a:off x="4924" y="1589"/>
                <a:ext cx="103" cy="136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0" y="102"/>
                  </a:cxn>
                  <a:cxn ang="0">
                    <a:pos x="86" y="102"/>
                  </a:cxn>
                  <a:cxn ang="0">
                    <a:pos x="44" y="0"/>
                  </a:cxn>
                </a:cxnLst>
                <a:rect l="0" t="0" r="r" b="b"/>
                <a:pathLst>
                  <a:path w="86" h="102">
                    <a:moveTo>
                      <a:pt x="44" y="0"/>
                    </a:moveTo>
                    <a:lnTo>
                      <a:pt x="0" y="102"/>
                    </a:lnTo>
                    <a:lnTo>
                      <a:pt x="86" y="10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3" name="Freeform 69"/>
              <p:cNvSpPr>
                <a:spLocks/>
              </p:cNvSpPr>
              <p:nvPr/>
            </p:nvSpPr>
            <p:spPr bwMode="auto">
              <a:xfrm>
                <a:off x="4924" y="1725"/>
                <a:ext cx="103" cy="137"/>
              </a:xfrm>
              <a:custGeom>
                <a:avLst/>
                <a:gdLst/>
                <a:ahLst/>
                <a:cxnLst>
                  <a:cxn ang="0">
                    <a:pos x="42" y="10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42" y="102"/>
                  </a:cxn>
                </a:cxnLst>
                <a:rect l="0" t="0" r="r" b="b"/>
                <a:pathLst>
                  <a:path w="86" h="102">
                    <a:moveTo>
                      <a:pt x="42" y="102"/>
                    </a:moveTo>
                    <a:lnTo>
                      <a:pt x="0" y="0"/>
                    </a:lnTo>
                    <a:lnTo>
                      <a:pt x="86" y="0"/>
                    </a:lnTo>
                    <a:lnTo>
                      <a:pt x="42" y="102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</p:grpSp>
      <p:sp>
        <p:nvSpPr>
          <p:cNvPr id="72" name="Text Box 75"/>
          <p:cNvSpPr txBox="1">
            <a:spLocks noChangeArrowheads="1"/>
          </p:cNvSpPr>
          <p:nvPr/>
        </p:nvSpPr>
        <p:spPr bwMode="auto">
          <a:xfrm>
            <a:off x="3870325" y="10588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latinLnBrk="0" hangingPunct="0">
              <a:defRPr/>
            </a:pPr>
            <a:endParaRPr kumimoji="0" lang="ko-KR" altLang="ko-KR">
              <a:latin typeface="Arial" charset="0"/>
            </a:endParaRPr>
          </a:p>
        </p:txBody>
      </p:sp>
      <p:sp>
        <p:nvSpPr>
          <p:cNvPr id="5190" name="Rectangle 7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8382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5191" name="Rectangle 7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600"/>
            </a:lvl1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73" name="Rectangle 72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4" name="Rectangle 7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5" name="Rectangle 7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443663" y="333375"/>
            <a:ext cx="2133600" cy="2698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4E1989-8D42-4885-8C8D-F1F7E21FF6B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C1B8F-C5A1-4ABC-9746-19472D4B946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84DA34-74FA-46A7-878E-BC6155047C1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제목, 텍스트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05DE23-FAC3-4562-B6A1-538AC1C973C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50D1E0-7D85-469C-BA1D-A6A1AD33A3A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CB0451-D4C4-4274-9A1F-645EB5EC555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40B3EC-D712-43E9-AAD2-43721D15ADA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D30F34-EE8F-4894-A080-E024AD0D7E47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C37BEE-C830-4CEE-840B-CA4F0F03A4C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082434-6EA9-4E81-A585-909743E22AA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3B2569-B9F2-478B-BC20-80C53472CE6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A55A4B-280A-4E18-8EFA-9F1FA9D4AEA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535738"/>
            <a:ext cx="9144000" cy="304800"/>
            <a:chOff x="0" y="4032"/>
            <a:chExt cx="4992" cy="144"/>
          </a:xfrm>
        </p:grpSpPr>
        <p:grpSp>
          <p:nvGrpSpPr>
            <p:cNvPr id="1052" name="Group 3" descr="좁은 수평선"/>
            <p:cNvGrpSpPr>
              <a:grpSpLocks/>
            </p:cNvGrpSpPr>
            <p:nvPr/>
          </p:nvGrpSpPr>
          <p:grpSpPr bwMode="auto">
            <a:xfrm>
              <a:off x="0" y="4032"/>
              <a:ext cx="2496" cy="144"/>
              <a:chOff x="0" y="3926"/>
              <a:chExt cx="5760" cy="399"/>
            </a:xfrm>
          </p:grpSpPr>
          <p:sp>
            <p:nvSpPr>
              <p:cNvPr id="4100" name="AutoShape 4" descr="좁은 수평선"/>
              <p:cNvSpPr>
                <a:spLocks noChangeArrowheads="1"/>
              </p:cNvSpPr>
              <p:nvPr/>
            </p:nvSpPr>
            <p:spPr bwMode="auto">
              <a:xfrm>
                <a:off x="5376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1" name="AutoShape 5" descr="좁은 수평선"/>
              <p:cNvSpPr>
                <a:spLocks noChangeArrowheads="1"/>
              </p:cNvSpPr>
              <p:nvPr/>
            </p:nvSpPr>
            <p:spPr bwMode="auto">
              <a:xfrm>
                <a:off x="5376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2" name="AutoShape 6" descr="좁은 수평선"/>
              <p:cNvSpPr>
                <a:spLocks noChangeArrowheads="1"/>
              </p:cNvSpPr>
              <p:nvPr/>
            </p:nvSpPr>
            <p:spPr bwMode="auto">
              <a:xfrm>
                <a:off x="499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3" name="AutoShape 7" descr="좁은 수평선"/>
              <p:cNvSpPr>
                <a:spLocks noChangeArrowheads="1"/>
              </p:cNvSpPr>
              <p:nvPr/>
            </p:nvSpPr>
            <p:spPr bwMode="auto">
              <a:xfrm>
                <a:off x="4608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4" name="AutoShape 8" descr="좁은 수평선"/>
              <p:cNvSpPr>
                <a:spLocks noChangeArrowheads="1"/>
              </p:cNvSpPr>
              <p:nvPr/>
            </p:nvSpPr>
            <p:spPr bwMode="auto">
              <a:xfrm>
                <a:off x="4608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5" name="AutoShape 9" descr="좁은 수평선"/>
              <p:cNvSpPr>
                <a:spLocks noChangeArrowheads="1"/>
              </p:cNvSpPr>
              <p:nvPr/>
            </p:nvSpPr>
            <p:spPr bwMode="auto">
              <a:xfrm>
                <a:off x="422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6" name="AutoShape 10" descr="좁은 수평선"/>
              <p:cNvSpPr>
                <a:spLocks noChangeArrowheads="1"/>
              </p:cNvSpPr>
              <p:nvPr/>
            </p:nvSpPr>
            <p:spPr bwMode="auto">
              <a:xfrm>
                <a:off x="3840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7" name="AutoShape 11" descr="좁은 수평선"/>
              <p:cNvSpPr>
                <a:spLocks noChangeArrowheads="1"/>
              </p:cNvSpPr>
              <p:nvPr/>
            </p:nvSpPr>
            <p:spPr bwMode="auto">
              <a:xfrm>
                <a:off x="384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8" name="AutoShape 12" descr="좁은 수평선"/>
              <p:cNvSpPr>
                <a:spLocks noChangeArrowheads="1"/>
              </p:cNvSpPr>
              <p:nvPr/>
            </p:nvSpPr>
            <p:spPr bwMode="auto">
              <a:xfrm>
                <a:off x="3456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9" name="AutoShape 13" descr="좁은 수평선"/>
              <p:cNvSpPr>
                <a:spLocks noChangeArrowheads="1"/>
              </p:cNvSpPr>
              <p:nvPr/>
            </p:nvSpPr>
            <p:spPr bwMode="auto">
              <a:xfrm>
                <a:off x="3072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0" name="AutoShape 14" descr="좁은 수평선"/>
              <p:cNvSpPr>
                <a:spLocks noChangeArrowheads="1"/>
              </p:cNvSpPr>
              <p:nvPr/>
            </p:nvSpPr>
            <p:spPr bwMode="auto">
              <a:xfrm>
                <a:off x="307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1" name="AutoShape 15" descr="좁은 수평선"/>
              <p:cNvSpPr>
                <a:spLocks noChangeArrowheads="1"/>
              </p:cNvSpPr>
              <p:nvPr/>
            </p:nvSpPr>
            <p:spPr bwMode="auto">
              <a:xfrm>
                <a:off x="2688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2" name="AutoShape 16" descr="좁은 수평선"/>
              <p:cNvSpPr>
                <a:spLocks noChangeArrowheads="1"/>
              </p:cNvSpPr>
              <p:nvPr/>
            </p:nvSpPr>
            <p:spPr bwMode="auto">
              <a:xfrm>
                <a:off x="1920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3" name="AutoShape 17" descr="좁은 수평선"/>
              <p:cNvSpPr>
                <a:spLocks noChangeArrowheads="1"/>
              </p:cNvSpPr>
              <p:nvPr/>
            </p:nvSpPr>
            <p:spPr bwMode="auto">
              <a:xfrm>
                <a:off x="192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4" name="AutoShape 18" descr="좁은 수평선"/>
              <p:cNvSpPr>
                <a:spLocks noChangeArrowheads="1"/>
              </p:cNvSpPr>
              <p:nvPr/>
            </p:nvSpPr>
            <p:spPr bwMode="auto">
              <a:xfrm>
                <a:off x="1536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5" name="AutoShape 19" descr="좁은 수평선"/>
              <p:cNvSpPr>
                <a:spLocks noChangeArrowheads="1"/>
              </p:cNvSpPr>
              <p:nvPr/>
            </p:nvSpPr>
            <p:spPr bwMode="auto">
              <a:xfrm>
                <a:off x="1152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6" name="AutoShape 20" descr="좁은 수평선"/>
              <p:cNvSpPr>
                <a:spLocks noChangeArrowheads="1"/>
              </p:cNvSpPr>
              <p:nvPr/>
            </p:nvSpPr>
            <p:spPr bwMode="auto">
              <a:xfrm>
                <a:off x="1152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7" name="AutoShape 21" descr="좁은 수평선"/>
              <p:cNvSpPr>
                <a:spLocks noChangeArrowheads="1"/>
              </p:cNvSpPr>
              <p:nvPr/>
            </p:nvSpPr>
            <p:spPr bwMode="auto">
              <a:xfrm>
                <a:off x="768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8" name="AutoShape 22" descr="좁은 수평선"/>
              <p:cNvSpPr>
                <a:spLocks noChangeArrowheads="1"/>
              </p:cNvSpPr>
              <p:nvPr/>
            </p:nvSpPr>
            <p:spPr bwMode="auto">
              <a:xfrm>
                <a:off x="384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9" name="AutoShape 23" descr="좁은 수평선"/>
              <p:cNvSpPr>
                <a:spLocks noChangeArrowheads="1"/>
              </p:cNvSpPr>
              <p:nvPr/>
            </p:nvSpPr>
            <p:spPr bwMode="auto">
              <a:xfrm>
                <a:off x="384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0" name="AutoShape 24" descr="좁은 수평선"/>
              <p:cNvSpPr>
                <a:spLocks noChangeArrowheads="1"/>
              </p:cNvSpPr>
              <p:nvPr/>
            </p:nvSpPr>
            <p:spPr bwMode="auto">
              <a:xfrm>
                <a:off x="0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1" name="AutoShape 25" descr="좁은 수평선"/>
              <p:cNvSpPr>
                <a:spLocks noChangeArrowheads="1"/>
              </p:cNvSpPr>
              <p:nvPr/>
            </p:nvSpPr>
            <p:spPr bwMode="auto">
              <a:xfrm>
                <a:off x="230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1053" name="Group 26" descr="좁은 수평선"/>
            <p:cNvGrpSpPr>
              <a:grpSpLocks/>
            </p:cNvGrpSpPr>
            <p:nvPr/>
          </p:nvGrpSpPr>
          <p:grpSpPr bwMode="auto">
            <a:xfrm>
              <a:off x="2496" y="4032"/>
              <a:ext cx="2496" cy="144"/>
              <a:chOff x="0" y="3926"/>
              <a:chExt cx="5760" cy="399"/>
            </a:xfrm>
          </p:grpSpPr>
          <p:sp>
            <p:nvSpPr>
              <p:cNvPr id="4123" name="AutoShape 27" descr="좁은 수평선"/>
              <p:cNvSpPr>
                <a:spLocks noChangeArrowheads="1"/>
              </p:cNvSpPr>
              <p:nvPr/>
            </p:nvSpPr>
            <p:spPr bwMode="auto">
              <a:xfrm>
                <a:off x="5376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4" name="AutoShape 28" descr="좁은 수평선"/>
              <p:cNvSpPr>
                <a:spLocks noChangeArrowheads="1"/>
              </p:cNvSpPr>
              <p:nvPr/>
            </p:nvSpPr>
            <p:spPr bwMode="auto">
              <a:xfrm>
                <a:off x="5376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5" name="AutoShape 29" descr="좁은 수평선"/>
              <p:cNvSpPr>
                <a:spLocks noChangeArrowheads="1"/>
              </p:cNvSpPr>
              <p:nvPr/>
            </p:nvSpPr>
            <p:spPr bwMode="auto">
              <a:xfrm>
                <a:off x="499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6" name="AutoShape 30" descr="좁은 수평선"/>
              <p:cNvSpPr>
                <a:spLocks noChangeArrowheads="1"/>
              </p:cNvSpPr>
              <p:nvPr/>
            </p:nvSpPr>
            <p:spPr bwMode="auto">
              <a:xfrm>
                <a:off x="4608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7" name="AutoShape 31" descr="좁은 수평선"/>
              <p:cNvSpPr>
                <a:spLocks noChangeArrowheads="1"/>
              </p:cNvSpPr>
              <p:nvPr/>
            </p:nvSpPr>
            <p:spPr bwMode="auto">
              <a:xfrm>
                <a:off x="4608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8" name="AutoShape 32" descr="좁은 수평선"/>
              <p:cNvSpPr>
                <a:spLocks noChangeArrowheads="1"/>
              </p:cNvSpPr>
              <p:nvPr/>
            </p:nvSpPr>
            <p:spPr bwMode="auto">
              <a:xfrm>
                <a:off x="422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9" name="AutoShape 33" descr="좁은 수평선"/>
              <p:cNvSpPr>
                <a:spLocks noChangeArrowheads="1"/>
              </p:cNvSpPr>
              <p:nvPr/>
            </p:nvSpPr>
            <p:spPr bwMode="auto">
              <a:xfrm>
                <a:off x="3840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0" name="AutoShape 34" descr="좁은 수평선"/>
              <p:cNvSpPr>
                <a:spLocks noChangeArrowheads="1"/>
              </p:cNvSpPr>
              <p:nvPr/>
            </p:nvSpPr>
            <p:spPr bwMode="auto">
              <a:xfrm>
                <a:off x="384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1" name="AutoShape 35" descr="좁은 수평선"/>
              <p:cNvSpPr>
                <a:spLocks noChangeArrowheads="1"/>
              </p:cNvSpPr>
              <p:nvPr/>
            </p:nvSpPr>
            <p:spPr bwMode="auto">
              <a:xfrm>
                <a:off x="3456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2" name="AutoShape 36" descr="좁은 수평선"/>
              <p:cNvSpPr>
                <a:spLocks noChangeArrowheads="1"/>
              </p:cNvSpPr>
              <p:nvPr/>
            </p:nvSpPr>
            <p:spPr bwMode="auto">
              <a:xfrm>
                <a:off x="3072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3" name="AutoShape 37" descr="좁은 수평선"/>
              <p:cNvSpPr>
                <a:spLocks noChangeArrowheads="1"/>
              </p:cNvSpPr>
              <p:nvPr/>
            </p:nvSpPr>
            <p:spPr bwMode="auto">
              <a:xfrm>
                <a:off x="307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4" name="AutoShape 38" descr="좁은 수평선"/>
              <p:cNvSpPr>
                <a:spLocks noChangeArrowheads="1"/>
              </p:cNvSpPr>
              <p:nvPr/>
            </p:nvSpPr>
            <p:spPr bwMode="auto">
              <a:xfrm>
                <a:off x="2688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5" name="AutoShape 39" descr="좁은 수평선"/>
              <p:cNvSpPr>
                <a:spLocks noChangeArrowheads="1"/>
              </p:cNvSpPr>
              <p:nvPr/>
            </p:nvSpPr>
            <p:spPr bwMode="auto">
              <a:xfrm>
                <a:off x="1920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6" name="AutoShape 40" descr="좁은 수평선"/>
              <p:cNvSpPr>
                <a:spLocks noChangeArrowheads="1"/>
              </p:cNvSpPr>
              <p:nvPr/>
            </p:nvSpPr>
            <p:spPr bwMode="auto">
              <a:xfrm>
                <a:off x="192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7" name="AutoShape 41" descr="좁은 수평선"/>
              <p:cNvSpPr>
                <a:spLocks noChangeArrowheads="1"/>
              </p:cNvSpPr>
              <p:nvPr/>
            </p:nvSpPr>
            <p:spPr bwMode="auto">
              <a:xfrm>
                <a:off x="1536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8" name="AutoShape 42" descr="좁은 수평선"/>
              <p:cNvSpPr>
                <a:spLocks noChangeArrowheads="1"/>
              </p:cNvSpPr>
              <p:nvPr/>
            </p:nvSpPr>
            <p:spPr bwMode="auto">
              <a:xfrm>
                <a:off x="1152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9" name="AutoShape 43" descr="좁은 수평선"/>
              <p:cNvSpPr>
                <a:spLocks noChangeArrowheads="1"/>
              </p:cNvSpPr>
              <p:nvPr/>
            </p:nvSpPr>
            <p:spPr bwMode="auto">
              <a:xfrm>
                <a:off x="1152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40" name="AutoShape 44" descr="좁은 수평선"/>
              <p:cNvSpPr>
                <a:spLocks noChangeArrowheads="1"/>
              </p:cNvSpPr>
              <p:nvPr/>
            </p:nvSpPr>
            <p:spPr bwMode="auto">
              <a:xfrm>
                <a:off x="768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41" name="AutoShape 45" descr="좁은 수평선"/>
              <p:cNvSpPr>
                <a:spLocks noChangeArrowheads="1"/>
              </p:cNvSpPr>
              <p:nvPr/>
            </p:nvSpPr>
            <p:spPr bwMode="auto">
              <a:xfrm>
                <a:off x="384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42" name="AutoShape 46" descr="좁은 수평선"/>
              <p:cNvSpPr>
                <a:spLocks noChangeArrowheads="1"/>
              </p:cNvSpPr>
              <p:nvPr/>
            </p:nvSpPr>
            <p:spPr bwMode="auto">
              <a:xfrm>
                <a:off x="384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43" name="AutoShape 47" descr="좁은 수평선"/>
              <p:cNvSpPr>
                <a:spLocks noChangeArrowheads="1"/>
              </p:cNvSpPr>
              <p:nvPr/>
            </p:nvSpPr>
            <p:spPr bwMode="auto">
              <a:xfrm>
                <a:off x="0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44" name="AutoShape 48" descr="좁은 수평선"/>
              <p:cNvSpPr>
                <a:spLocks noChangeArrowheads="1"/>
              </p:cNvSpPr>
              <p:nvPr/>
            </p:nvSpPr>
            <p:spPr bwMode="auto">
              <a:xfrm>
                <a:off x="230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</p:grpSp>
      <p:grpSp>
        <p:nvGrpSpPr>
          <p:cNvPr id="1027" name="Group 49"/>
          <p:cNvGrpSpPr>
            <a:grpSpLocks/>
          </p:cNvGrpSpPr>
          <p:nvPr/>
        </p:nvGrpSpPr>
        <p:grpSpPr bwMode="auto">
          <a:xfrm>
            <a:off x="609600" y="533400"/>
            <a:ext cx="7900988" cy="609600"/>
            <a:chOff x="384" y="336"/>
            <a:chExt cx="4977" cy="384"/>
          </a:xfrm>
        </p:grpSpPr>
        <p:sp>
          <p:nvSpPr>
            <p:cNvPr id="4146" name="Line 50"/>
            <p:cNvSpPr>
              <a:spLocks noChangeShapeType="1"/>
            </p:cNvSpPr>
            <p:nvPr/>
          </p:nvSpPr>
          <p:spPr bwMode="gray">
            <a:xfrm flipV="1">
              <a:off x="480" y="720"/>
              <a:ext cx="48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ko-KR" altLang="en-US"/>
            </a:p>
          </p:txBody>
        </p:sp>
        <p:grpSp>
          <p:nvGrpSpPr>
            <p:cNvPr id="1034" name="Group 51"/>
            <p:cNvGrpSpPr>
              <a:grpSpLocks/>
            </p:cNvGrpSpPr>
            <p:nvPr userDrawn="1"/>
          </p:nvGrpSpPr>
          <p:grpSpPr bwMode="auto">
            <a:xfrm>
              <a:off x="384" y="336"/>
              <a:ext cx="402" cy="319"/>
              <a:chOff x="384" y="336"/>
              <a:chExt cx="402" cy="319"/>
            </a:xfrm>
          </p:grpSpPr>
          <p:sp>
            <p:nvSpPr>
              <p:cNvPr id="4148" name="AutoShape 52"/>
              <p:cNvSpPr>
                <a:spLocks noChangeArrowheads="1"/>
              </p:cNvSpPr>
              <p:nvPr/>
            </p:nvSpPr>
            <p:spPr bwMode="auto">
              <a:xfrm>
                <a:off x="497" y="340"/>
                <a:ext cx="192" cy="315"/>
              </a:xfrm>
              <a:prstGeom prst="diamond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49" name="Freeform 53"/>
              <p:cNvSpPr>
                <a:spLocks/>
              </p:cNvSpPr>
              <p:nvPr/>
            </p:nvSpPr>
            <p:spPr bwMode="auto">
              <a:xfrm>
                <a:off x="594" y="339"/>
                <a:ext cx="190" cy="158"/>
              </a:xfrm>
              <a:custGeom>
                <a:avLst/>
                <a:gdLst/>
                <a:ahLst/>
                <a:cxnLst>
                  <a:cxn ang="0">
                    <a:pos x="74" y="157"/>
                  </a:cxn>
                  <a:cxn ang="0">
                    <a:pos x="196" y="158"/>
                  </a:cxn>
                  <a:cxn ang="0">
                    <a:pos x="116" y="1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74" y="157"/>
                    </a:moveTo>
                    <a:lnTo>
                      <a:pt x="196" y="158"/>
                    </a:lnTo>
                    <a:lnTo>
                      <a:pt x="116" y="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0" name="Freeform 54"/>
              <p:cNvSpPr>
                <a:spLocks/>
              </p:cNvSpPr>
              <p:nvPr/>
            </p:nvSpPr>
            <p:spPr bwMode="auto">
              <a:xfrm>
                <a:off x="594" y="495"/>
                <a:ext cx="192" cy="158"/>
              </a:xfrm>
              <a:custGeom>
                <a:avLst/>
                <a:gdLst/>
                <a:ahLst/>
                <a:cxnLst>
                  <a:cxn ang="0">
                    <a:pos x="73" y="1"/>
                  </a:cxn>
                  <a:cxn ang="0">
                    <a:pos x="192" y="0"/>
                  </a:cxn>
                  <a:cxn ang="0">
                    <a:pos x="113" y="157"/>
                  </a:cxn>
                  <a:cxn ang="0">
                    <a:pos x="0" y="157"/>
                  </a:cxn>
                </a:cxnLst>
                <a:rect l="0" t="0" r="r" b="b"/>
                <a:pathLst>
                  <a:path w="192" h="157">
                    <a:moveTo>
                      <a:pt x="73" y="1"/>
                    </a:moveTo>
                    <a:lnTo>
                      <a:pt x="192" y="0"/>
                    </a:lnTo>
                    <a:lnTo>
                      <a:pt x="113" y="157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hlink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1" name="AutoShape 55"/>
              <p:cNvSpPr>
                <a:spLocks noChangeArrowheads="1"/>
              </p:cNvSpPr>
              <p:nvPr/>
            </p:nvSpPr>
            <p:spPr bwMode="auto">
              <a:xfrm>
                <a:off x="384" y="336"/>
                <a:ext cx="136" cy="319"/>
              </a:xfrm>
              <a:prstGeom prst="diamond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2" name="Freeform 56"/>
              <p:cNvSpPr>
                <a:spLocks/>
              </p:cNvSpPr>
              <p:nvPr/>
            </p:nvSpPr>
            <p:spPr bwMode="auto">
              <a:xfrm>
                <a:off x="452" y="339"/>
                <a:ext cx="192" cy="158"/>
              </a:xfrm>
              <a:custGeom>
                <a:avLst/>
                <a:gdLst/>
                <a:ahLst/>
                <a:cxnLst>
                  <a:cxn ang="0">
                    <a:pos x="69" y="158"/>
                  </a:cxn>
                  <a:cxn ang="0">
                    <a:pos x="196" y="158"/>
                  </a:cxn>
                  <a:cxn ang="0">
                    <a:pos x="122" y="0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69" y="158"/>
                    </a:moveTo>
                    <a:lnTo>
                      <a:pt x="196" y="158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3" name="Freeform 57"/>
              <p:cNvSpPr>
                <a:spLocks/>
              </p:cNvSpPr>
              <p:nvPr/>
            </p:nvSpPr>
            <p:spPr bwMode="auto">
              <a:xfrm>
                <a:off x="450" y="495"/>
                <a:ext cx="194" cy="160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194" y="0"/>
                  </a:cxn>
                  <a:cxn ang="0">
                    <a:pos x="120" y="158"/>
                  </a:cxn>
                  <a:cxn ang="0">
                    <a:pos x="0" y="157"/>
                  </a:cxn>
                </a:cxnLst>
                <a:rect l="0" t="0" r="r" b="b"/>
                <a:pathLst>
                  <a:path w="194" h="158">
                    <a:moveTo>
                      <a:pt x="67" y="0"/>
                    </a:moveTo>
                    <a:lnTo>
                      <a:pt x="194" y="0"/>
                    </a:lnTo>
                    <a:lnTo>
                      <a:pt x="120" y="158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4" name="Freeform 58"/>
              <p:cNvSpPr>
                <a:spLocks/>
              </p:cNvSpPr>
              <p:nvPr/>
            </p:nvSpPr>
            <p:spPr bwMode="auto">
              <a:xfrm>
                <a:off x="408" y="393"/>
                <a:ext cx="86" cy="102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0" y="102"/>
                  </a:cxn>
                  <a:cxn ang="0">
                    <a:pos x="86" y="102"/>
                  </a:cxn>
                  <a:cxn ang="0">
                    <a:pos x="44" y="0"/>
                  </a:cxn>
                </a:cxnLst>
                <a:rect l="0" t="0" r="r" b="b"/>
                <a:pathLst>
                  <a:path w="86" h="102">
                    <a:moveTo>
                      <a:pt x="44" y="0"/>
                    </a:moveTo>
                    <a:lnTo>
                      <a:pt x="0" y="102"/>
                    </a:lnTo>
                    <a:lnTo>
                      <a:pt x="86" y="10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5" name="Freeform 59"/>
              <p:cNvSpPr>
                <a:spLocks/>
              </p:cNvSpPr>
              <p:nvPr/>
            </p:nvSpPr>
            <p:spPr bwMode="auto">
              <a:xfrm>
                <a:off x="408" y="495"/>
                <a:ext cx="86" cy="102"/>
              </a:xfrm>
              <a:custGeom>
                <a:avLst/>
                <a:gdLst/>
                <a:ahLst/>
                <a:cxnLst>
                  <a:cxn ang="0">
                    <a:pos x="42" y="10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42" y="102"/>
                  </a:cxn>
                </a:cxnLst>
                <a:rect l="0" t="0" r="r" b="b"/>
                <a:pathLst>
                  <a:path w="86" h="102">
                    <a:moveTo>
                      <a:pt x="42" y="102"/>
                    </a:moveTo>
                    <a:lnTo>
                      <a:pt x="0" y="0"/>
                    </a:lnTo>
                    <a:lnTo>
                      <a:pt x="86" y="0"/>
                    </a:lnTo>
                    <a:lnTo>
                      <a:pt x="42" y="102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1035" name="Group 60"/>
            <p:cNvGrpSpPr>
              <a:grpSpLocks/>
            </p:cNvGrpSpPr>
            <p:nvPr userDrawn="1"/>
          </p:nvGrpSpPr>
          <p:grpSpPr bwMode="auto">
            <a:xfrm>
              <a:off x="4959" y="336"/>
              <a:ext cx="402" cy="319"/>
              <a:chOff x="384" y="336"/>
              <a:chExt cx="402" cy="319"/>
            </a:xfrm>
          </p:grpSpPr>
          <p:sp>
            <p:nvSpPr>
              <p:cNvPr id="4157" name="AutoShape 61"/>
              <p:cNvSpPr>
                <a:spLocks noChangeArrowheads="1"/>
              </p:cNvSpPr>
              <p:nvPr/>
            </p:nvSpPr>
            <p:spPr bwMode="auto">
              <a:xfrm>
                <a:off x="497" y="340"/>
                <a:ext cx="192" cy="315"/>
              </a:xfrm>
              <a:prstGeom prst="diamond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8" name="Freeform 62"/>
              <p:cNvSpPr>
                <a:spLocks/>
              </p:cNvSpPr>
              <p:nvPr/>
            </p:nvSpPr>
            <p:spPr bwMode="auto">
              <a:xfrm>
                <a:off x="594" y="339"/>
                <a:ext cx="190" cy="158"/>
              </a:xfrm>
              <a:custGeom>
                <a:avLst/>
                <a:gdLst/>
                <a:ahLst/>
                <a:cxnLst>
                  <a:cxn ang="0">
                    <a:pos x="74" y="157"/>
                  </a:cxn>
                  <a:cxn ang="0">
                    <a:pos x="196" y="158"/>
                  </a:cxn>
                  <a:cxn ang="0">
                    <a:pos x="116" y="1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74" y="157"/>
                    </a:moveTo>
                    <a:lnTo>
                      <a:pt x="196" y="158"/>
                    </a:lnTo>
                    <a:lnTo>
                      <a:pt x="116" y="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9" name="Freeform 63"/>
              <p:cNvSpPr>
                <a:spLocks/>
              </p:cNvSpPr>
              <p:nvPr/>
            </p:nvSpPr>
            <p:spPr bwMode="auto">
              <a:xfrm>
                <a:off x="594" y="495"/>
                <a:ext cx="192" cy="158"/>
              </a:xfrm>
              <a:custGeom>
                <a:avLst/>
                <a:gdLst/>
                <a:ahLst/>
                <a:cxnLst>
                  <a:cxn ang="0">
                    <a:pos x="73" y="1"/>
                  </a:cxn>
                  <a:cxn ang="0">
                    <a:pos x="192" y="0"/>
                  </a:cxn>
                  <a:cxn ang="0">
                    <a:pos x="113" y="157"/>
                  </a:cxn>
                  <a:cxn ang="0">
                    <a:pos x="0" y="157"/>
                  </a:cxn>
                </a:cxnLst>
                <a:rect l="0" t="0" r="r" b="b"/>
                <a:pathLst>
                  <a:path w="192" h="157">
                    <a:moveTo>
                      <a:pt x="73" y="1"/>
                    </a:moveTo>
                    <a:lnTo>
                      <a:pt x="192" y="0"/>
                    </a:lnTo>
                    <a:lnTo>
                      <a:pt x="113" y="157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hlink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60" name="AutoShape 64"/>
              <p:cNvSpPr>
                <a:spLocks noChangeArrowheads="1"/>
              </p:cNvSpPr>
              <p:nvPr/>
            </p:nvSpPr>
            <p:spPr bwMode="auto">
              <a:xfrm>
                <a:off x="384" y="336"/>
                <a:ext cx="136" cy="319"/>
              </a:xfrm>
              <a:prstGeom prst="diamond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61" name="Freeform 65"/>
              <p:cNvSpPr>
                <a:spLocks/>
              </p:cNvSpPr>
              <p:nvPr/>
            </p:nvSpPr>
            <p:spPr bwMode="auto">
              <a:xfrm>
                <a:off x="452" y="339"/>
                <a:ext cx="192" cy="158"/>
              </a:xfrm>
              <a:custGeom>
                <a:avLst/>
                <a:gdLst/>
                <a:ahLst/>
                <a:cxnLst>
                  <a:cxn ang="0">
                    <a:pos x="69" y="158"/>
                  </a:cxn>
                  <a:cxn ang="0">
                    <a:pos x="196" y="158"/>
                  </a:cxn>
                  <a:cxn ang="0">
                    <a:pos x="122" y="0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69" y="158"/>
                    </a:moveTo>
                    <a:lnTo>
                      <a:pt x="196" y="158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62" name="Freeform 66"/>
              <p:cNvSpPr>
                <a:spLocks/>
              </p:cNvSpPr>
              <p:nvPr/>
            </p:nvSpPr>
            <p:spPr bwMode="auto">
              <a:xfrm>
                <a:off x="450" y="495"/>
                <a:ext cx="194" cy="160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194" y="0"/>
                  </a:cxn>
                  <a:cxn ang="0">
                    <a:pos x="120" y="158"/>
                  </a:cxn>
                  <a:cxn ang="0">
                    <a:pos x="0" y="157"/>
                  </a:cxn>
                </a:cxnLst>
                <a:rect l="0" t="0" r="r" b="b"/>
                <a:pathLst>
                  <a:path w="194" h="158">
                    <a:moveTo>
                      <a:pt x="67" y="0"/>
                    </a:moveTo>
                    <a:lnTo>
                      <a:pt x="194" y="0"/>
                    </a:lnTo>
                    <a:lnTo>
                      <a:pt x="120" y="158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63" name="Freeform 67"/>
              <p:cNvSpPr>
                <a:spLocks/>
              </p:cNvSpPr>
              <p:nvPr/>
            </p:nvSpPr>
            <p:spPr bwMode="auto">
              <a:xfrm>
                <a:off x="408" y="393"/>
                <a:ext cx="86" cy="102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0" y="102"/>
                  </a:cxn>
                  <a:cxn ang="0">
                    <a:pos x="86" y="102"/>
                  </a:cxn>
                  <a:cxn ang="0">
                    <a:pos x="44" y="0"/>
                  </a:cxn>
                </a:cxnLst>
                <a:rect l="0" t="0" r="r" b="b"/>
                <a:pathLst>
                  <a:path w="86" h="102">
                    <a:moveTo>
                      <a:pt x="44" y="0"/>
                    </a:moveTo>
                    <a:lnTo>
                      <a:pt x="0" y="102"/>
                    </a:lnTo>
                    <a:lnTo>
                      <a:pt x="86" y="10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64" name="Freeform 68"/>
              <p:cNvSpPr>
                <a:spLocks/>
              </p:cNvSpPr>
              <p:nvPr/>
            </p:nvSpPr>
            <p:spPr bwMode="auto">
              <a:xfrm>
                <a:off x="408" y="495"/>
                <a:ext cx="86" cy="102"/>
              </a:xfrm>
              <a:custGeom>
                <a:avLst/>
                <a:gdLst/>
                <a:ahLst/>
                <a:cxnLst>
                  <a:cxn ang="0">
                    <a:pos x="42" y="10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42" y="102"/>
                  </a:cxn>
                </a:cxnLst>
                <a:rect l="0" t="0" r="r" b="b"/>
                <a:pathLst>
                  <a:path w="86" h="102">
                    <a:moveTo>
                      <a:pt x="42" y="102"/>
                    </a:moveTo>
                    <a:lnTo>
                      <a:pt x="0" y="0"/>
                    </a:lnTo>
                    <a:lnTo>
                      <a:pt x="86" y="0"/>
                    </a:lnTo>
                    <a:lnTo>
                      <a:pt x="42" y="102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</p:grpSp>
      <p:sp>
        <p:nvSpPr>
          <p:cNvPr id="1028" name="Rectangle 6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9" name="Rectangle 70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167" name="Rectangle 71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457200" y="6245225"/>
            <a:ext cx="2133600" cy="2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kumimoji="0"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168" name="Rectangle 7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2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169" name="Rectangle 7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260350"/>
            <a:ext cx="2133600" cy="2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2000">
                <a:solidFill>
                  <a:srgbClr val="0000FF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A0E051B2-8FE8-4326-BB5E-D54360D6F40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9pPr>
    </p:titleStyle>
    <p:bodyStyle>
      <a:lvl1pPr marL="447675" indent="-447675" algn="l" rtl="0" eaLnBrk="0" fontAlgn="base" latinLnBrk="1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v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889000" indent="-439738" algn="l" rtl="0" eaLnBrk="0" fontAlgn="base" latinLnBrk="1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kumimoji="1" sz="2600">
          <a:solidFill>
            <a:schemeClr val="tx1"/>
          </a:solidFill>
          <a:latin typeface="+mn-lt"/>
          <a:ea typeface="+mn-ea"/>
          <a:cs typeface="+mn-cs"/>
        </a:defRPr>
      </a:lvl2pPr>
      <a:lvl3pPr marL="1293813" indent="-403225" algn="l" rtl="0" eaLnBrk="0" fontAlgn="base" latinLnBrk="1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 sz="2200">
          <a:solidFill>
            <a:schemeClr val="tx1"/>
          </a:solidFill>
          <a:latin typeface="+mn-lt"/>
          <a:ea typeface="+mn-ea"/>
          <a:cs typeface="+mn-cs"/>
        </a:defRPr>
      </a:lvl3pPr>
      <a:lvl4pPr marL="1681163" indent="-385763" algn="l" rtl="0" eaLnBrk="0" fontAlgn="base" latinLnBrk="1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kumimoji="1" sz="2000">
          <a:solidFill>
            <a:schemeClr val="tx1"/>
          </a:solidFill>
          <a:latin typeface="+mn-lt"/>
          <a:ea typeface="+mn-ea"/>
          <a:cs typeface="+mn-cs"/>
        </a:defRPr>
      </a:lvl4pPr>
      <a:lvl5pPr marL="2070100" indent="-387350" algn="l" rtl="0" eaLnBrk="0" fontAlgn="base" latinLnBrk="1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5pPr>
      <a:lvl6pPr marL="25273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6pPr>
      <a:lvl7pPr marL="29845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7pPr>
      <a:lvl8pPr marL="34417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8pPr>
      <a:lvl9pPr marL="38989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.vs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1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2420887"/>
            <a:ext cx="7772400" cy="693787"/>
          </a:xfrm>
        </p:spPr>
        <p:txBody>
          <a:bodyPr/>
          <a:lstStyle/>
          <a:p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[9</a:t>
            </a:r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주차 </a:t>
            </a:r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C++ </a:t>
            </a:r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언어프로그래밍</a:t>
            </a:r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]</a:t>
            </a:r>
            <a:br>
              <a:rPr lang="en-US" altLang="ko-KR" sz="2000" dirty="0"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가상 베이스 클래스</a:t>
            </a:r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가상 함수와 함수 재정의</a:t>
            </a:r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, </a:t>
            </a:r>
            <a:br>
              <a:rPr lang="en-US" altLang="ko-KR" sz="2000" dirty="0"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순수 가상 함수</a:t>
            </a:r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가상 </a:t>
            </a:r>
            <a:r>
              <a:rPr lang="ko-KR" altLang="en-US" sz="2000" dirty="0" err="1">
                <a:latin typeface="맑은 고딕" pitchFamily="50" charset="-127"/>
                <a:ea typeface="맑은 고딕" pitchFamily="50" charset="-127"/>
              </a:rPr>
              <a:t>소멸자</a:t>
            </a:r>
            <a:endParaRPr lang="ko-KR" altLang="en-US" sz="2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982960"/>
          </a:xfrm>
        </p:spPr>
        <p:txBody>
          <a:bodyPr/>
          <a:lstStyle/>
          <a:p>
            <a:r>
              <a:rPr lang="ko-KR" altLang="en-US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한밭대학교 전자공학과</a:t>
            </a:r>
          </a:p>
          <a:p>
            <a:r>
              <a:rPr lang="ko-KR" altLang="en-US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이승호 교수</a:t>
            </a:r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5320130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객체 포인터를 사용한 베이스 클래스와 파생 클래스 표현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8C0AF0F3-07D9-80B9-36A5-F034C0EFC815}"/>
              </a:ext>
            </a:extLst>
          </p:cNvPr>
          <p:cNvSpPr/>
          <p:nvPr/>
        </p:nvSpPr>
        <p:spPr>
          <a:xfrm>
            <a:off x="734888" y="1196752"/>
            <a:ext cx="7636627" cy="53866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1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1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1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Parent{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P_function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</a:t>
            </a:r>
            <a:r>
              <a:rPr lang="en-US" altLang="ko-KR" sz="11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1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"Parent class \n"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</a:t>
            </a:r>
            <a:r>
              <a:rPr lang="ko-KR" altLang="en-US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Parent class</a:t>
            </a:r>
            <a:endParaRPr lang="en-US" altLang="ko-KR" sz="11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1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Son: 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Parent{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public:</a:t>
            </a:r>
          </a:p>
          <a:p>
            <a:pPr marR="0" algn="l" rtl="0"/>
            <a:endParaRPr lang="en-US" altLang="ko-KR" sz="11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S_function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</a:t>
            </a:r>
            <a:r>
              <a:rPr lang="en-US" altLang="ko-KR" sz="11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1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"Son class \n"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1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Son class</a:t>
            </a:r>
            <a:endParaRPr lang="en-US" altLang="ko-KR" sz="11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1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Parent *p = 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new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Son;</a:t>
            </a:r>
            <a:endParaRPr lang="ko-KR" altLang="en-US" sz="11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ko-KR" altLang="en-US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Son *s1 = (Son *)p;</a:t>
            </a:r>
            <a:endParaRPr lang="ko-KR" altLang="en-US" sz="11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Son *s2 = 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new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Son;</a:t>
            </a:r>
          </a:p>
          <a:p>
            <a:pPr marR="0" algn="l" rtl="0"/>
            <a:endParaRPr lang="en-US" altLang="ko-KR" sz="11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p-&gt;</a:t>
            </a:r>
            <a:r>
              <a:rPr lang="en-US" altLang="ko-KR" sz="11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P_function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();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s1-&gt;</a:t>
            </a:r>
            <a:r>
              <a:rPr lang="en-US" altLang="ko-KR" sz="11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P_function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();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s1-&gt;</a:t>
            </a:r>
            <a:r>
              <a:rPr lang="en-US" altLang="ko-KR" sz="11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S_function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();</a:t>
            </a:r>
            <a:endParaRPr lang="ko-KR" altLang="en-US" sz="11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s2-&gt;</a:t>
            </a:r>
            <a:r>
              <a:rPr lang="en-US" altLang="ko-KR" sz="11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P_function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();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s2-&gt;</a:t>
            </a:r>
            <a:r>
              <a:rPr lang="en-US" altLang="ko-KR" sz="11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S_function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();	</a:t>
            </a:r>
            <a:endParaRPr lang="ko-KR" altLang="en-US" sz="11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delete 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p;</a:t>
            </a:r>
            <a:endParaRPr lang="ko-KR" altLang="en-US" sz="11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delete 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s2;</a:t>
            </a:r>
            <a:endParaRPr lang="ko-KR" altLang="en-US" sz="11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ko-KR" altLang="en-US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 </a:t>
            </a:r>
            <a:endParaRPr lang="ko-KR" altLang="en-US" sz="11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pPr marR="0" algn="l" rtl="0"/>
            <a:endParaRPr lang="en-US" altLang="ko-KR" sz="11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1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1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DCA0A912-81E1-F496-A619-9E36DC330C66}"/>
              </a:ext>
            </a:extLst>
          </p:cNvPr>
          <p:cNvSpPr/>
          <p:nvPr/>
        </p:nvSpPr>
        <p:spPr bwMode="auto">
          <a:xfrm>
            <a:off x="1685838" y="3943052"/>
            <a:ext cx="1590018" cy="20602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1D69C4BD-EFF7-0E68-3193-98A39BE71898}"/>
              </a:ext>
            </a:extLst>
          </p:cNvPr>
          <p:cNvSpPr/>
          <p:nvPr/>
        </p:nvSpPr>
        <p:spPr bwMode="auto">
          <a:xfrm>
            <a:off x="1706996" y="2129206"/>
            <a:ext cx="3564378" cy="171087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84481EFB-9F7A-AE07-7661-B0CCF9FC0842}"/>
              </a:ext>
            </a:extLst>
          </p:cNvPr>
          <p:cNvSpPr/>
          <p:nvPr/>
        </p:nvSpPr>
        <p:spPr bwMode="auto">
          <a:xfrm>
            <a:off x="1706996" y="3133094"/>
            <a:ext cx="3441059" cy="21272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6661F9D5-DEDB-7301-1706-400861E574FC}"/>
              </a:ext>
            </a:extLst>
          </p:cNvPr>
          <p:cNvSpPr/>
          <p:nvPr/>
        </p:nvSpPr>
        <p:spPr bwMode="auto">
          <a:xfrm>
            <a:off x="1685838" y="4154394"/>
            <a:ext cx="1479438" cy="16645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218C98BE-0CE2-10FA-E555-C8C39F426FA3}"/>
              </a:ext>
            </a:extLst>
          </p:cNvPr>
          <p:cNvSpPr/>
          <p:nvPr/>
        </p:nvSpPr>
        <p:spPr bwMode="auto">
          <a:xfrm>
            <a:off x="1685838" y="4317120"/>
            <a:ext cx="1479438" cy="19389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0D664C1D-8EC5-451B-A22A-3BD4552B1A8A}"/>
              </a:ext>
            </a:extLst>
          </p:cNvPr>
          <p:cNvSpPr/>
          <p:nvPr/>
        </p:nvSpPr>
        <p:spPr bwMode="auto">
          <a:xfrm>
            <a:off x="1685838" y="4636661"/>
            <a:ext cx="1281298" cy="16519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EA35C9D7-6118-4F96-CEAB-57FEDA1D1438}"/>
              </a:ext>
            </a:extLst>
          </p:cNvPr>
          <p:cNvSpPr/>
          <p:nvPr/>
        </p:nvSpPr>
        <p:spPr bwMode="auto">
          <a:xfrm>
            <a:off x="1685838" y="4832684"/>
            <a:ext cx="1281298" cy="63568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CC5A2FF1-81EA-5F88-937E-EF1087D2DA95}"/>
              </a:ext>
            </a:extLst>
          </p:cNvPr>
          <p:cNvSpPr/>
          <p:nvPr/>
        </p:nvSpPr>
        <p:spPr bwMode="auto">
          <a:xfrm>
            <a:off x="4331512" y="3645543"/>
            <a:ext cx="3708412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클래스의 객체를 베이스 클래스의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포인터로 가리킴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en-US" altLang="ko-KR" sz="11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up</a:t>
            </a: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cast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6F8567BE-D271-7F48-AD28-9EA15F76947F}"/>
              </a:ext>
            </a:extLst>
          </p:cNvPr>
          <p:cNvSpPr/>
          <p:nvPr/>
        </p:nvSpPr>
        <p:spPr bwMode="auto">
          <a:xfrm>
            <a:off x="4335288" y="4149080"/>
            <a:ext cx="3909120" cy="4161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클래스의 객체를 파생 클래스의</a:t>
            </a:r>
            <a:r>
              <a:rPr kumimoji="0" lang="en-US" altLang="ko-KR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포인터로 강제로 형 변환</a:t>
            </a:r>
            <a:endParaRPr kumimoji="0" lang="en-US" altLang="ko-KR" sz="105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05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: downcast</a:t>
            </a:r>
            <a:endParaRPr kumimoji="0" lang="ko-KR" altLang="en-US" sz="105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C9502FCA-C2D1-9C48-22B4-0BCD59A9F65D}"/>
              </a:ext>
            </a:extLst>
          </p:cNvPr>
          <p:cNvSpPr/>
          <p:nvPr/>
        </p:nvSpPr>
        <p:spPr bwMode="auto">
          <a:xfrm>
            <a:off x="4331511" y="4665668"/>
            <a:ext cx="3590079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클래스의 객체를 파생 클래스의 포인터로 가리킴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2693EB98-94CC-AF7E-BEEF-C7D875A5D6EB}"/>
              </a:ext>
            </a:extLst>
          </p:cNvPr>
          <p:cNvSpPr/>
          <p:nvPr/>
        </p:nvSpPr>
        <p:spPr bwMode="auto">
          <a:xfrm>
            <a:off x="4331511" y="5013923"/>
            <a:ext cx="2925923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클래스에서 상속된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Son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클래스내의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멤버만 참조 가능함</a:t>
            </a:r>
            <a:endParaRPr kumimoji="0" lang="en-US" altLang="ko-KR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 -&gt; </a:t>
            </a: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S_function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은 에러가 발생함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82A4FE23-981F-64DF-7B6A-43E28CAFDD8D}"/>
              </a:ext>
            </a:extLst>
          </p:cNvPr>
          <p:cNvSpPr/>
          <p:nvPr/>
        </p:nvSpPr>
        <p:spPr bwMode="auto">
          <a:xfrm>
            <a:off x="4331511" y="6047068"/>
            <a:ext cx="3108627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Son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클래스내의 모든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참조 가능함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" name="직선 화살표 연결선 2">
            <a:extLst>
              <a:ext uri="{FF2B5EF4-FFF2-40B4-BE49-F238E27FC236}">
                <a16:creationId xmlns:a16="http://schemas.microsoft.com/office/drawing/2014/main" id="{7A17A866-4C0E-7137-A5ED-7CA5422500C6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2065186" y="2874138"/>
            <a:ext cx="130550" cy="149096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6" name="직선 화살표 연결선 5">
            <a:extLst>
              <a:ext uri="{FF2B5EF4-FFF2-40B4-BE49-F238E27FC236}">
                <a16:creationId xmlns:a16="http://schemas.microsoft.com/office/drawing/2014/main" id="{234B0692-353E-538E-C523-0F3685D4A32F}"/>
              </a:ext>
            </a:extLst>
          </p:cNvPr>
          <p:cNvCxnSpPr>
            <a:cxnSpLocks/>
          </p:cNvCxnSpPr>
          <p:nvPr/>
        </p:nvCxnSpPr>
        <p:spPr bwMode="auto">
          <a:xfrm flipV="1">
            <a:off x="2195736" y="3345818"/>
            <a:ext cx="144016" cy="101928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8" name="직선 화살표 연결선 7">
            <a:extLst>
              <a:ext uri="{FF2B5EF4-FFF2-40B4-BE49-F238E27FC236}">
                <a16:creationId xmlns:a16="http://schemas.microsoft.com/office/drawing/2014/main" id="{CCCC4CA5-2EC5-1EE7-66E2-3DB4E9D4C2E2}"/>
              </a:ext>
            </a:extLst>
          </p:cNvPr>
          <p:cNvCxnSpPr>
            <a:cxnSpLocks/>
          </p:cNvCxnSpPr>
          <p:nvPr/>
        </p:nvCxnSpPr>
        <p:spPr bwMode="auto">
          <a:xfrm flipV="1">
            <a:off x="2335062" y="2874138"/>
            <a:ext cx="500911" cy="115716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10" name="직선 화살표 연결선 9">
            <a:extLst>
              <a:ext uri="{FF2B5EF4-FFF2-40B4-BE49-F238E27FC236}">
                <a16:creationId xmlns:a16="http://schemas.microsoft.com/office/drawing/2014/main" id="{61595576-80FF-C228-EA0B-CC9B9555F148}"/>
              </a:ext>
            </a:extLst>
          </p:cNvPr>
          <p:cNvCxnSpPr>
            <a:cxnSpLocks/>
          </p:cNvCxnSpPr>
          <p:nvPr/>
        </p:nvCxnSpPr>
        <p:spPr bwMode="auto">
          <a:xfrm flipV="1">
            <a:off x="2339752" y="3233541"/>
            <a:ext cx="720080" cy="7977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11" name="타원 10">
            <a:extLst>
              <a:ext uri="{FF2B5EF4-FFF2-40B4-BE49-F238E27FC236}">
                <a16:creationId xmlns:a16="http://schemas.microsoft.com/office/drawing/2014/main" id="{F4F820BF-1438-23D9-7E87-9B8C963BBCA9}"/>
              </a:ext>
            </a:extLst>
          </p:cNvPr>
          <p:cNvSpPr/>
          <p:nvPr/>
        </p:nvSpPr>
        <p:spPr bwMode="auto">
          <a:xfrm>
            <a:off x="1990992" y="3372880"/>
            <a:ext cx="245923" cy="245923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03493148-89BE-A0CB-4BBA-6FD11FD30D41}"/>
              </a:ext>
            </a:extLst>
          </p:cNvPr>
          <p:cNvSpPr/>
          <p:nvPr/>
        </p:nvSpPr>
        <p:spPr bwMode="auto">
          <a:xfrm>
            <a:off x="2165837" y="3610116"/>
            <a:ext cx="245923" cy="245923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6D630210-07C0-78B2-1E3D-298B610B05DF}"/>
              </a:ext>
            </a:extLst>
          </p:cNvPr>
          <p:cNvSpPr/>
          <p:nvPr/>
        </p:nvSpPr>
        <p:spPr bwMode="auto">
          <a:xfrm>
            <a:off x="2441659" y="3372879"/>
            <a:ext cx="245923" cy="245923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E9C9D277-0BB6-593A-20E6-B5861EB53E99}"/>
              </a:ext>
            </a:extLst>
          </p:cNvPr>
          <p:cNvGrpSpPr/>
          <p:nvPr/>
        </p:nvGrpSpPr>
        <p:grpSpPr>
          <a:xfrm>
            <a:off x="2769841" y="3407729"/>
            <a:ext cx="143409" cy="140441"/>
            <a:chOff x="2699034" y="3373475"/>
            <a:chExt cx="264176" cy="251159"/>
          </a:xfrm>
        </p:grpSpPr>
        <p:cxnSp>
          <p:nvCxnSpPr>
            <p:cNvPr id="29" name="직선 연결선 28">
              <a:extLst>
                <a:ext uri="{FF2B5EF4-FFF2-40B4-BE49-F238E27FC236}">
                  <a16:creationId xmlns:a16="http://schemas.microsoft.com/office/drawing/2014/main" id="{A6375931-0A1D-CE1A-5F8F-3C3A53F2D234}"/>
                </a:ext>
              </a:extLst>
            </p:cNvPr>
            <p:cNvCxnSpPr>
              <a:cxnSpLocks/>
            </p:cNvCxnSpPr>
            <p:nvPr/>
          </p:nvCxnSpPr>
          <p:spPr bwMode="auto">
            <a:xfrm rot="2040000" flipV="1">
              <a:off x="2699034" y="3373475"/>
              <a:ext cx="247805" cy="24780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1" name="직선 연결선 30">
              <a:extLst>
                <a:ext uri="{FF2B5EF4-FFF2-40B4-BE49-F238E27FC236}">
                  <a16:creationId xmlns:a16="http://schemas.microsoft.com/office/drawing/2014/main" id="{6B5EA341-D75E-EC58-6105-05A9CE362FEF}"/>
                </a:ext>
              </a:extLst>
            </p:cNvPr>
            <p:cNvCxnSpPr>
              <a:cxnSpLocks/>
            </p:cNvCxnSpPr>
            <p:nvPr/>
          </p:nvCxnSpPr>
          <p:spPr bwMode="auto">
            <a:xfrm rot="2040000" flipH="1" flipV="1">
              <a:off x="2699034" y="3373475"/>
              <a:ext cx="264176" cy="25115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cxnSp>
        <p:nvCxnSpPr>
          <p:cNvPr id="43" name="직선 연결선 42">
            <a:extLst>
              <a:ext uri="{FF2B5EF4-FFF2-40B4-BE49-F238E27FC236}">
                <a16:creationId xmlns:a16="http://schemas.microsoft.com/office/drawing/2014/main" id="{CFB15A9D-78CD-F0C0-DCF7-EF7D234BFBDF}"/>
              </a:ext>
            </a:extLst>
          </p:cNvPr>
          <p:cNvCxnSpPr/>
          <p:nvPr/>
        </p:nvCxnSpPr>
        <p:spPr bwMode="auto">
          <a:xfrm>
            <a:off x="1736801" y="2300294"/>
            <a:ext cx="0" cy="17861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cxnSp>
        <p:nvCxnSpPr>
          <p:cNvPr id="45" name="직선 연결선 44">
            <a:extLst>
              <a:ext uri="{FF2B5EF4-FFF2-40B4-BE49-F238E27FC236}">
                <a16:creationId xmlns:a16="http://schemas.microsoft.com/office/drawing/2014/main" id="{2E3B79EF-4369-43F6-ED25-B7A40A79C0FB}"/>
              </a:ext>
            </a:extLst>
          </p:cNvPr>
          <p:cNvCxnSpPr/>
          <p:nvPr/>
        </p:nvCxnSpPr>
        <p:spPr bwMode="auto">
          <a:xfrm>
            <a:off x="1736801" y="2478906"/>
            <a:ext cx="400734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cxnSp>
        <p:nvCxnSpPr>
          <p:cNvPr id="47" name="직선 화살표 연결선 46">
            <a:extLst>
              <a:ext uri="{FF2B5EF4-FFF2-40B4-BE49-F238E27FC236}">
                <a16:creationId xmlns:a16="http://schemas.microsoft.com/office/drawing/2014/main" id="{F2D2D93C-86E5-D4A5-8639-2D98275CD720}"/>
              </a:ext>
            </a:extLst>
          </p:cNvPr>
          <p:cNvCxnSpPr>
            <a:cxnSpLocks/>
          </p:cNvCxnSpPr>
          <p:nvPr/>
        </p:nvCxnSpPr>
        <p:spPr bwMode="auto">
          <a:xfrm>
            <a:off x="2137535" y="2478906"/>
            <a:ext cx="0" cy="47819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37" name="연결선: 꺾임 36">
            <a:extLst>
              <a:ext uri="{FF2B5EF4-FFF2-40B4-BE49-F238E27FC236}">
                <a16:creationId xmlns:a16="http://schemas.microsoft.com/office/drawing/2014/main" id="{6DA55666-722C-8A8C-1DCD-4A28FFD74CA4}"/>
              </a:ext>
            </a:extLst>
          </p:cNvPr>
          <p:cNvCxnSpPr>
            <a:cxnSpLocks/>
            <a:stCxn id="23" idx="1"/>
            <a:endCxn id="13" idx="3"/>
          </p:cNvCxnSpPr>
          <p:nvPr/>
        </p:nvCxnSpPr>
        <p:spPr bwMode="auto">
          <a:xfrm rot="10800000" flipV="1">
            <a:off x="3275856" y="3861308"/>
            <a:ext cx="1055656" cy="18475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6" name="연결선: 꺾임 45">
            <a:extLst>
              <a:ext uri="{FF2B5EF4-FFF2-40B4-BE49-F238E27FC236}">
                <a16:creationId xmlns:a16="http://schemas.microsoft.com/office/drawing/2014/main" id="{AB1CBB62-34BF-EC61-72BE-E14960FC2709}"/>
              </a:ext>
            </a:extLst>
          </p:cNvPr>
          <p:cNvCxnSpPr>
            <a:cxnSpLocks/>
            <a:stCxn id="25" idx="1"/>
            <a:endCxn id="18" idx="3"/>
          </p:cNvCxnSpPr>
          <p:nvPr/>
        </p:nvCxnSpPr>
        <p:spPr bwMode="auto">
          <a:xfrm rot="10800000">
            <a:off x="3165276" y="4237621"/>
            <a:ext cx="1170012" cy="119531"/>
          </a:xfrm>
          <a:prstGeom prst="bentConnector3">
            <a:avLst>
              <a:gd name="adj1" fmla="val 36974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9" name="연결선: 꺾임 48">
            <a:extLst>
              <a:ext uri="{FF2B5EF4-FFF2-40B4-BE49-F238E27FC236}">
                <a16:creationId xmlns:a16="http://schemas.microsoft.com/office/drawing/2014/main" id="{6D2D57DF-C5DC-0582-D0B0-325A90A315A2}"/>
              </a:ext>
            </a:extLst>
          </p:cNvPr>
          <p:cNvCxnSpPr>
            <a:cxnSpLocks/>
            <a:stCxn id="28" idx="1"/>
            <a:endCxn id="19" idx="3"/>
          </p:cNvCxnSpPr>
          <p:nvPr/>
        </p:nvCxnSpPr>
        <p:spPr bwMode="auto">
          <a:xfrm rot="10800000">
            <a:off x="3165277" y="4414068"/>
            <a:ext cx="1166235" cy="38272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53" name="연결선: 꺾임 52">
            <a:extLst>
              <a:ext uri="{FF2B5EF4-FFF2-40B4-BE49-F238E27FC236}">
                <a16:creationId xmlns:a16="http://schemas.microsoft.com/office/drawing/2014/main" id="{5AE7138E-D6A8-41DA-DE5A-0F9B463A480E}"/>
              </a:ext>
            </a:extLst>
          </p:cNvPr>
          <p:cNvCxnSpPr>
            <a:cxnSpLocks/>
            <a:stCxn id="33" idx="1"/>
            <a:endCxn id="20" idx="3"/>
          </p:cNvCxnSpPr>
          <p:nvPr/>
        </p:nvCxnSpPr>
        <p:spPr bwMode="auto">
          <a:xfrm rot="10800000">
            <a:off x="2967137" y="4719261"/>
            <a:ext cx="1364375" cy="59506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57" name="연결선: 꺾임 56">
            <a:extLst>
              <a:ext uri="{FF2B5EF4-FFF2-40B4-BE49-F238E27FC236}">
                <a16:creationId xmlns:a16="http://schemas.microsoft.com/office/drawing/2014/main" id="{90F2224C-A633-2953-8E61-E8D2901B7FBD}"/>
              </a:ext>
            </a:extLst>
          </p:cNvPr>
          <p:cNvCxnSpPr>
            <a:cxnSpLocks/>
          </p:cNvCxnSpPr>
          <p:nvPr/>
        </p:nvCxnSpPr>
        <p:spPr bwMode="auto">
          <a:xfrm rot="10800000">
            <a:off x="2967137" y="5427500"/>
            <a:ext cx="1364375" cy="737803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11B575DE-25DD-476D-97C7-1A835C319958}"/>
              </a:ext>
            </a:extLst>
          </p:cNvPr>
          <p:cNvSpPr/>
          <p:nvPr/>
        </p:nvSpPr>
        <p:spPr bwMode="auto">
          <a:xfrm>
            <a:off x="7092280" y="1817515"/>
            <a:ext cx="1140880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B2E17E5E-0249-4DA7-B3A0-E37C718B959D}"/>
              </a:ext>
            </a:extLst>
          </p:cNvPr>
          <p:cNvSpPr/>
          <p:nvPr/>
        </p:nvSpPr>
        <p:spPr bwMode="auto">
          <a:xfrm>
            <a:off x="810540" y="1766883"/>
            <a:ext cx="4697564" cy="81026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40" name="연결선: 꺾임 39">
            <a:extLst>
              <a:ext uri="{FF2B5EF4-FFF2-40B4-BE49-F238E27FC236}">
                <a16:creationId xmlns:a16="http://schemas.microsoft.com/office/drawing/2014/main" id="{FB3B973A-1390-483C-AA7E-E0E043D2DEFE}"/>
              </a:ext>
            </a:extLst>
          </p:cNvPr>
          <p:cNvCxnSpPr>
            <a:cxnSpLocks/>
          </p:cNvCxnSpPr>
          <p:nvPr/>
        </p:nvCxnSpPr>
        <p:spPr bwMode="auto">
          <a:xfrm rot="10800000" flipV="1">
            <a:off x="5499866" y="1956878"/>
            <a:ext cx="1584176" cy="181427"/>
          </a:xfrm>
          <a:prstGeom prst="bentConnector3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EA9ACC5D-5122-4D6C-9256-C3FA5468FCF2}"/>
              </a:ext>
            </a:extLst>
          </p:cNvPr>
          <p:cNvSpPr/>
          <p:nvPr/>
        </p:nvSpPr>
        <p:spPr bwMode="auto">
          <a:xfrm>
            <a:off x="7087052" y="2694845"/>
            <a:ext cx="952872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클래스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E08344D2-4754-425C-8357-258928A8FC24}"/>
              </a:ext>
            </a:extLst>
          </p:cNvPr>
          <p:cNvSpPr/>
          <p:nvPr/>
        </p:nvSpPr>
        <p:spPr bwMode="auto">
          <a:xfrm>
            <a:off x="805312" y="2644213"/>
            <a:ext cx="4697564" cy="83024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44" name="연결선: 꺾임 43">
            <a:extLst>
              <a:ext uri="{FF2B5EF4-FFF2-40B4-BE49-F238E27FC236}">
                <a16:creationId xmlns:a16="http://schemas.microsoft.com/office/drawing/2014/main" id="{98ECCFAE-9C64-4CFF-BB76-DEE8B33DD93C}"/>
              </a:ext>
            </a:extLst>
          </p:cNvPr>
          <p:cNvCxnSpPr>
            <a:cxnSpLocks/>
          </p:cNvCxnSpPr>
          <p:nvPr/>
        </p:nvCxnSpPr>
        <p:spPr bwMode="auto">
          <a:xfrm rot="10800000" flipV="1">
            <a:off x="5494638" y="2834207"/>
            <a:ext cx="1584176" cy="181427"/>
          </a:xfrm>
          <a:prstGeom prst="bentConnector3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1809F32F-73C3-4861-88C6-363963167706}"/>
              </a:ext>
            </a:extLst>
          </p:cNvPr>
          <p:cNvSpPr/>
          <p:nvPr/>
        </p:nvSpPr>
        <p:spPr bwMode="auto">
          <a:xfrm>
            <a:off x="1475657" y="2608193"/>
            <a:ext cx="515336" cy="195813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54" name="직선 화살표 연결선 53">
            <a:extLst>
              <a:ext uri="{FF2B5EF4-FFF2-40B4-BE49-F238E27FC236}">
                <a16:creationId xmlns:a16="http://schemas.microsoft.com/office/drawing/2014/main" id="{8C4544D9-5BA4-479E-BEBB-586495E8A2DF}"/>
              </a:ext>
            </a:extLst>
          </p:cNvPr>
          <p:cNvCxnSpPr>
            <a:cxnSpLocks/>
            <a:stCxn id="55" idx="1"/>
          </p:cNvCxnSpPr>
          <p:nvPr/>
        </p:nvCxnSpPr>
        <p:spPr>
          <a:xfrm flipH="1">
            <a:off x="1990993" y="2480006"/>
            <a:ext cx="3683800" cy="1428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B758FDBC-048D-48FB-96CB-B9EB90E4C848}"/>
              </a:ext>
            </a:extLst>
          </p:cNvPr>
          <p:cNvSpPr/>
          <p:nvPr/>
        </p:nvSpPr>
        <p:spPr bwMode="auto">
          <a:xfrm>
            <a:off x="5674793" y="2348880"/>
            <a:ext cx="1633511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상속 접근 제어 지정자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5" grpId="0" animBg="1"/>
      <p:bldP spid="28" grpId="0" animBg="1"/>
      <p:bldP spid="33" grpId="0" animBg="1"/>
      <p:bldP spid="39" grpId="0" animBg="1"/>
      <p:bldP spid="11" grpId="0" animBg="1"/>
      <p:bldP spid="34" grpId="0" animBg="1"/>
      <p:bldP spid="35" grpId="0" animBg="1"/>
      <p:bldP spid="36" grpId="0" animBg="1"/>
      <p:bldP spid="38" grpId="0" animBg="1"/>
      <p:bldP spid="41" grpId="0" animBg="1"/>
      <p:bldP spid="42" grpId="0" animBg="1"/>
      <p:bldP spid="52" grpId="0" animBg="1"/>
      <p:bldP spid="5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객체 포인터를 사용한 베이스 클래스와 파생 클래스 표현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29791" y="1773784"/>
            <a:ext cx="18950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43116"/>
            <a:ext cx="7992888" cy="2714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2400" dirty="0" err="1">
                <a:latin typeface="맑은 고딕" pitchFamily="50" charset="-127"/>
                <a:ea typeface="맑은 고딕" pitchFamily="50" charset="-127"/>
              </a:rPr>
              <a:t>upcast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, downcast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 bwMode="auto">
          <a:xfrm>
            <a:off x="730250" y="1142500"/>
            <a:ext cx="7920038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endParaRPr lang="en-US" altLang="ko-KR" sz="13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eaLnBrk="0" latinLnBrk="0" hangingPunct="0"/>
            <a:r>
              <a:rPr lang="en-US" altLang="ko-KR" sz="14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TV *p, tv;                   </a:t>
            </a:r>
            <a:r>
              <a:rPr lang="en-US" altLang="ko-KR" sz="14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ko-KR" altLang="en-US" sz="14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베이스 클래스</a:t>
            </a:r>
            <a:endParaRPr lang="en-US" altLang="ko-KR" sz="1400" b="1" dirty="0">
              <a:solidFill>
                <a:srgbClr val="00B050"/>
              </a:solidFill>
              <a:latin typeface="맑은 고딕" pitchFamily="50" charset="-127"/>
              <a:ea typeface="맑은 고딕" pitchFamily="50" charset="-127"/>
            </a:endParaRPr>
          </a:p>
          <a:p>
            <a:pPr eaLnBrk="0" latinLnBrk="0" hangingPunct="0"/>
            <a:r>
              <a:rPr lang="en-US" altLang="ko-KR" sz="14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ColorTV</a:t>
            </a:r>
            <a:r>
              <a:rPr lang="en-US" altLang="ko-KR" sz="14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*q, </a:t>
            </a:r>
            <a:r>
              <a:rPr lang="en-US" altLang="ko-KR" sz="14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ctv</a:t>
            </a:r>
            <a:r>
              <a:rPr lang="en-US" altLang="ko-KR" sz="14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;          </a:t>
            </a:r>
            <a:r>
              <a:rPr lang="en-US" altLang="ko-KR" sz="14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ko-KR" altLang="en-US" sz="14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파생 클래스</a:t>
            </a:r>
            <a:endParaRPr lang="en-US" altLang="ko-KR" sz="1400" b="1" dirty="0">
              <a:solidFill>
                <a:srgbClr val="00B050"/>
              </a:solidFill>
              <a:latin typeface="맑은 고딕" pitchFamily="50" charset="-127"/>
              <a:ea typeface="맑은 고딕" pitchFamily="50" charset="-127"/>
            </a:endParaRPr>
          </a:p>
          <a:p>
            <a:pPr lvl="0" eaLnBrk="0" latinLnBrk="0" hangingPunct="0"/>
            <a:endParaRPr lang="ko-KR" altLang="ko-KR" sz="14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lvl="0" eaLnBrk="0" latinLnBrk="0" hangingPunct="0"/>
            <a:r>
              <a:rPr lang="en-US" altLang="ko-KR" sz="14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p = &amp;tv;</a:t>
            </a:r>
          </a:p>
          <a:p>
            <a:pPr lvl="0" eaLnBrk="0" latinLnBrk="0" hangingPunct="0"/>
            <a:r>
              <a:rPr lang="en-US" altLang="ko-KR" sz="14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p = &amp;</a:t>
            </a:r>
            <a:r>
              <a:rPr lang="en-US" altLang="ko-KR" sz="14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ctv</a:t>
            </a:r>
            <a:r>
              <a:rPr lang="en-US" altLang="ko-KR" sz="14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;                    </a:t>
            </a:r>
            <a:r>
              <a:rPr lang="en-US" altLang="ko-KR" sz="14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400" b="1" dirty="0" err="1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upcast</a:t>
            </a:r>
            <a:r>
              <a:rPr lang="en-US" altLang="ko-KR" sz="14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sz="14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lvl="0" eaLnBrk="0" latinLnBrk="0" hangingPunct="0"/>
            <a:r>
              <a:rPr lang="en-US" altLang="ko-KR" sz="14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q = (</a:t>
            </a:r>
            <a:r>
              <a:rPr lang="en-US" altLang="ko-KR" sz="14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ColorTV</a:t>
            </a:r>
            <a:r>
              <a:rPr lang="en-US" altLang="ko-KR" sz="14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*)&amp;tv;       </a:t>
            </a:r>
            <a:r>
              <a:rPr lang="en-US" altLang="ko-KR" sz="14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// downcast</a:t>
            </a:r>
            <a:endParaRPr lang="en-US" altLang="ko-KR" sz="14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lvl="0" eaLnBrk="0" latinLnBrk="0" hangingPunct="0"/>
            <a:r>
              <a:rPr lang="en-US" altLang="ko-KR" sz="14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q = &amp;</a:t>
            </a:r>
            <a:r>
              <a:rPr lang="en-US" altLang="ko-KR" sz="14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ctv</a:t>
            </a:r>
            <a:r>
              <a:rPr lang="en-US" altLang="ko-KR" sz="14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; </a:t>
            </a:r>
          </a:p>
          <a:p>
            <a:endParaRPr lang="en-US" altLang="ko-KR" sz="14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endParaRPr lang="en-US" altLang="ko-KR" sz="14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4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class A {                       </a:t>
            </a:r>
            <a:r>
              <a:rPr lang="en-US" altLang="ko-KR" sz="14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ko-KR" altLang="en-US" sz="14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베이스 클래스</a:t>
            </a:r>
            <a:endParaRPr lang="en-US" altLang="ko-KR" sz="14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4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	public : int x;</a:t>
            </a:r>
          </a:p>
          <a:p>
            <a:r>
              <a:rPr lang="en-US" altLang="ko-KR" sz="14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};</a:t>
            </a:r>
          </a:p>
          <a:p>
            <a:endParaRPr lang="en-US" altLang="ko-KR" sz="14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4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class B : public A {         </a:t>
            </a:r>
            <a:r>
              <a:rPr lang="en-US" altLang="ko-KR" sz="14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ko-KR" altLang="en-US" sz="14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파생 클래스</a:t>
            </a:r>
            <a:endParaRPr lang="en-US" altLang="ko-KR" sz="14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4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	public : int y;</a:t>
            </a:r>
          </a:p>
          <a:p>
            <a:r>
              <a:rPr lang="en-US" altLang="ko-KR" sz="14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};</a:t>
            </a:r>
          </a:p>
          <a:p>
            <a:r>
              <a:rPr lang="en-US" altLang="ko-KR" sz="14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A </a:t>
            </a:r>
            <a:r>
              <a:rPr lang="en-US" altLang="ko-KR" sz="14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a</a:t>
            </a:r>
            <a:r>
              <a:rPr lang="en-US" altLang="ko-KR" sz="14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*p;</a:t>
            </a:r>
          </a:p>
          <a:p>
            <a:r>
              <a:rPr lang="en-US" altLang="ko-KR" sz="14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B </a:t>
            </a:r>
            <a:r>
              <a:rPr lang="en-US" altLang="ko-KR" sz="14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b</a:t>
            </a:r>
            <a:r>
              <a:rPr lang="en-US" altLang="ko-KR" sz="14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*q, *p1;</a:t>
            </a:r>
          </a:p>
          <a:p>
            <a:endParaRPr lang="en-US" altLang="ko-KR" sz="14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4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p = &amp;a; 	</a:t>
            </a:r>
          </a:p>
          <a:p>
            <a:r>
              <a:rPr lang="en-US" altLang="ko-KR" sz="14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p = &amp;b;	</a:t>
            </a:r>
            <a:r>
              <a:rPr lang="en-US" altLang="ko-KR" sz="14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                   // </a:t>
            </a:r>
            <a:r>
              <a:rPr lang="en-US" altLang="ko-KR" sz="1400" b="1" dirty="0" err="1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upcast</a:t>
            </a:r>
            <a:r>
              <a:rPr lang="en-US" altLang="ko-KR" sz="14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sz="14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4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q = (B*)&amp;a;	</a:t>
            </a:r>
            <a:r>
              <a:rPr lang="en-US" altLang="ko-KR" sz="14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    // downcast </a:t>
            </a:r>
            <a:r>
              <a:rPr lang="en-US" altLang="ko-KR" sz="14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	</a:t>
            </a:r>
          </a:p>
          <a:p>
            <a:r>
              <a:rPr lang="en-US" altLang="ko-KR" sz="14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q = &amp;b;</a:t>
            </a:r>
          </a:p>
          <a:p>
            <a:endParaRPr lang="en-US" altLang="ko-KR" sz="13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endParaRPr lang="ko-KR" altLang="en-US" sz="13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83810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2400" dirty="0" err="1">
                <a:latin typeface="맑은 고딕" pitchFamily="50" charset="-127"/>
                <a:ea typeface="맑은 고딕" pitchFamily="50" charset="-127"/>
              </a:rPr>
              <a:t>upcast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, downcast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 bwMode="auto">
          <a:xfrm>
            <a:off x="730250" y="1110402"/>
            <a:ext cx="8018214" cy="5630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#include &lt;iostream&gt;</a:t>
            </a: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using namespace std;</a:t>
            </a:r>
          </a:p>
          <a:p>
            <a:endParaRPr lang="en-US" altLang="ko-KR" sz="13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class A {                 </a:t>
            </a:r>
            <a:r>
              <a:rPr lang="en-US" altLang="ko-KR" sz="12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ko-KR" altLang="en-US" sz="12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베이스 클래스</a:t>
            </a:r>
            <a:endParaRPr lang="en-US" altLang="ko-KR" sz="13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public: int x;</a:t>
            </a: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};</a:t>
            </a:r>
          </a:p>
          <a:p>
            <a:endParaRPr lang="en-US" altLang="ko-KR" sz="13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class B : public A {   </a:t>
            </a:r>
            <a:r>
              <a:rPr lang="en-US" altLang="ko-KR" sz="12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ko-KR" altLang="en-US" sz="12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파생 클래스</a:t>
            </a:r>
            <a:endParaRPr lang="en-US" altLang="ko-KR" sz="13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public: int y;</a:t>
            </a: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};</a:t>
            </a:r>
          </a:p>
          <a:p>
            <a:endParaRPr lang="en-US" altLang="ko-KR" sz="13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int main(void)</a:t>
            </a: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{	</a:t>
            </a: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A </a:t>
            </a:r>
            <a:r>
              <a:rPr lang="en-US" altLang="ko-KR" sz="13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a</a:t>
            </a:r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*p;</a:t>
            </a: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B </a:t>
            </a:r>
            <a:r>
              <a:rPr lang="en-US" altLang="ko-KR" sz="13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b</a:t>
            </a:r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*q, *p1;</a:t>
            </a: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</a:t>
            </a: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p = &amp;a;           </a:t>
            </a:r>
            <a:r>
              <a:rPr lang="en-US" altLang="ko-KR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ko-KR" altLang="en-US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포인터 </a:t>
            </a:r>
            <a:r>
              <a:rPr lang="en-US" altLang="ko-KR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p</a:t>
            </a:r>
            <a:r>
              <a:rPr lang="ko-KR" altLang="en-US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는 객체 </a:t>
            </a:r>
            <a:r>
              <a:rPr lang="en-US" altLang="ko-KR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A</a:t>
            </a:r>
            <a:r>
              <a:rPr lang="ko-KR" altLang="en-US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의 주소</a:t>
            </a:r>
            <a:endParaRPr lang="en-US" altLang="ko-KR" sz="1300" b="1" dirty="0">
              <a:solidFill>
                <a:srgbClr val="00B050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q = (B*)p;        </a:t>
            </a:r>
            <a:r>
              <a:rPr lang="en-US" altLang="ko-KR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// downcast</a:t>
            </a: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p1 = &amp;b;</a:t>
            </a:r>
          </a:p>
          <a:p>
            <a:endParaRPr lang="en-US" altLang="ko-KR" sz="13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q-&gt;y = 100;     </a:t>
            </a:r>
            <a:r>
              <a:rPr lang="en-US" altLang="ko-KR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// q</a:t>
            </a:r>
            <a:r>
              <a:rPr lang="ko-KR" altLang="en-US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는 포인터 </a:t>
            </a:r>
            <a:r>
              <a:rPr lang="en-US" altLang="ko-KR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p</a:t>
            </a:r>
            <a:r>
              <a:rPr lang="ko-KR" altLang="en-US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를 </a:t>
            </a:r>
            <a:r>
              <a:rPr lang="en-US" altLang="ko-KR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downcast </a:t>
            </a:r>
            <a:r>
              <a:rPr lang="ko-KR" altLang="en-US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하였지만</a:t>
            </a:r>
            <a:r>
              <a:rPr lang="en-US" altLang="ko-KR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포인터 </a:t>
            </a:r>
            <a:r>
              <a:rPr lang="en-US" altLang="ko-KR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q</a:t>
            </a:r>
            <a:r>
              <a:rPr lang="ko-KR" altLang="en-US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가 가리키는 것은 객체 </a:t>
            </a:r>
            <a:r>
              <a:rPr lang="en-US" altLang="ko-KR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A</a:t>
            </a:r>
            <a:r>
              <a:rPr lang="ko-KR" altLang="en-US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이므로</a:t>
            </a:r>
            <a:r>
              <a:rPr lang="en-US" altLang="ko-KR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br>
              <a:rPr lang="en-US" altLang="ko-KR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                           // q</a:t>
            </a:r>
            <a:r>
              <a:rPr lang="ko-KR" altLang="en-US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가 가리키는 객체 </a:t>
            </a:r>
            <a:r>
              <a:rPr lang="en-US" altLang="ko-KR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A</a:t>
            </a:r>
            <a:r>
              <a:rPr lang="ko-KR" altLang="en-US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에는 멤버 </a:t>
            </a:r>
            <a:r>
              <a:rPr lang="en-US" altLang="ko-KR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y</a:t>
            </a:r>
            <a:r>
              <a:rPr lang="ko-KR" altLang="en-US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가 존재하지 않아서 실행 시간 에러</a:t>
            </a:r>
            <a:r>
              <a:rPr lang="en-US" altLang="ko-KR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발생함                                   </a:t>
            </a:r>
            <a:br>
              <a:rPr lang="en-US" altLang="ko-KR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                               </a:t>
            </a:r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p1-&gt;y = 100;    </a:t>
            </a:r>
            <a:r>
              <a:rPr lang="en-US" altLang="ko-KR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ko-KR" altLang="en-US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실행 시간 에러</a:t>
            </a:r>
            <a:r>
              <a:rPr lang="en-US" altLang="ko-KR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발생하지 않음</a:t>
            </a:r>
            <a:endParaRPr lang="en-US" altLang="ko-KR" sz="1300" b="1" dirty="0">
              <a:solidFill>
                <a:srgbClr val="00B050"/>
              </a:solidFill>
              <a:latin typeface="맑은 고딕" pitchFamily="50" charset="-127"/>
              <a:ea typeface="맑은 고딕" pitchFamily="50" charset="-127"/>
            </a:endParaRPr>
          </a:p>
          <a:p>
            <a:endParaRPr lang="en-US" altLang="ko-KR" sz="13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return 0;</a:t>
            </a:r>
            <a:endParaRPr lang="ko-KR" altLang="en-US" sz="13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}</a:t>
            </a:r>
            <a:endParaRPr lang="ko-KR" altLang="en-US" sz="13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247798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2400" dirty="0" err="1">
                <a:latin typeface="맑은 고딕" pitchFamily="50" charset="-127"/>
                <a:ea typeface="맑은 고딕" pitchFamily="50" charset="-127"/>
              </a:rPr>
              <a:t>upcast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, downcast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 bwMode="auto">
          <a:xfrm>
            <a:off x="730250" y="1110402"/>
            <a:ext cx="8229600" cy="5630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#include &lt;iostream&gt;</a:t>
            </a: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using namespace std;</a:t>
            </a:r>
          </a:p>
          <a:p>
            <a:endParaRPr lang="en-US" altLang="ko-KR" sz="13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class A {                 </a:t>
            </a:r>
            <a:r>
              <a:rPr lang="en-US" altLang="ko-KR" sz="12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ko-KR" altLang="en-US" sz="12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베이스 클래스</a:t>
            </a:r>
            <a:endParaRPr lang="en-US" altLang="ko-KR" sz="1200" b="1" dirty="0">
              <a:solidFill>
                <a:srgbClr val="00B050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public: int x;</a:t>
            </a: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};</a:t>
            </a:r>
          </a:p>
          <a:p>
            <a:endParaRPr lang="en-US" altLang="ko-KR" sz="13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class B : public A {    </a:t>
            </a:r>
            <a:r>
              <a:rPr lang="en-US" altLang="ko-KR" sz="12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ko-KR" altLang="en-US" sz="12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파생 클래스</a:t>
            </a:r>
            <a:endParaRPr lang="en-US" altLang="ko-KR" sz="1200" b="1" dirty="0">
              <a:solidFill>
                <a:srgbClr val="00B050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public: int y;</a:t>
            </a: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};</a:t>
            </a:r>
          </a:p>
          <a:p>
            <a:endParaRPr lang="en-US" altLang="ko-KR" sz="13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int main(void)</a:t>
            </a: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{	</a:t>
            </a: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A </a:t>
            </a:r>
            <a:r>
              <a:rPr lang="en-US" altLang="ko-KR" sz="13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a</a:t>
            </a:r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*p;</a:t>
            </a: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B </a:t>
            </a:r>
            <a:r>
              <a:rPr lang="en-US" altLang="ko-KR" sz="13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b</a:t>
            </a:r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*q, *p1;</a:t>
            </a: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</a:t>
            </a: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p = new</a:t>
            </a:r>
            <a:r>
              <a:rPr lang="ko-KR" altLang="en-US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B;       </a:t>
            </a:r>
            <a:r>
              <a:rPr lang="en-US" altLang="ko-KR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en-US" altLang="ko-KR" sz="1300" b="1" dirty="0" err="1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upcast</a:t>
            </a:r>
            <a:endParaRPr lang="en-US" altLang="ko-KR" sz="1300" b="1" dirty="0">
              <a:solidFill>
                <a:srgbClr val="00B050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q = (B*)p;        </a:t>
            </a:r>
            <a:r>
              <a:rPr lang="en-US" altLang="ko-KR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// downcast</a:t>
            </a: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p1 = &amp;b;</a:t>
            </a:r>
          </a:p>
          <a:p>
            <a:endParaRPr lang="en-US" altLang="ko-KR" sz="13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q-&gt;y = 100;     </a:t>
            </a:r>
            <a:r>
              <a:rPr lang="en-US" altLang="ko-KR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ko-KR" altLang="en-US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포인터 </a:t>
            </a:r>
            <a:r>
              <a:rPr lang="en-US" altLang="ko-KR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p</a:t>
            </a:r>
            <a:r>
              <a:rPr lang="ko-KR" altLang="en-US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가 </a:t>
            </a:r>
            <a:r>
              <a:rPr lang="en-US" altLang="ko-KR" sz="1300" b="1" dirty="0" err="1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upcast</a:t>
            </a:r>
            <a:r>
              <a:rPr lang="en-US" altLang="ko-KR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되어 동적 메모리 할당된 객체 </a:t>
            </a:r>
            <a:r>
              <a:rPr lang="en-US" altLang="ko-KR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B</a:t>
            </a:r>
            <a:r>
              <a:rPr lang="ko-KR" altLang="en-US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를</a:t>
            </a:r>
            <a:r>
              <a:rPr lang="en-US" altLang="ko-KR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가리키므로 </a:t>
            </a:r>
            <a:r>
              <a:rPr lang="en-US" altLang="ko-KR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p</a:t>
            </a:r>
            <a:r>
              <a:rPr lang="ko-KR" altLang="en-US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를 </a:t>
            </a:r>
            <a:r>
              <a:rPr lang="en-US" altLang="ko-KR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downcast</a:t>
            </a:r>
            <a:r>
              <a:rPr lang="ko-KR" altLang="en-US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한</a:t>
            </a:r>
            <a:br>
              <a:rPr lang="en-US" altLang="ko-KR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                           // q</a:t>
            </a:r>
            <a:r>
              <a:rPr lang="ko-KR" altLang="en-US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가 가리키는 객체 </a:t>
            </a:r>
            <a:r>
              <a:rPr lang="en-US" altLang="ko-KR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B</a:t>
            </a:r>
            <a:r>
              <a:rPr lang="ko-KR" altLang="en-US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에는 멤버 </a:t>
            </a:r>
            <a:r>
              <a:rPr lang="en-US" altLang="ko-KR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y</a:t>
            </a:r>
            <a:r>
              <a:rPr lang="ko-KR" altLang="en-US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가 존재하여서 실행 시간 에러</a:t>
            </a:r>
            <a:r>
              <a:rPr lang="en-US" altLang="ko-KR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발생하지 않음</a:t>
            </a:r>
            <a:br>
              <a:rPr lang="en-US" altLang="ko-KR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                               </a:t>
            </a:r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p1-&gt;y = 100;    </a:t>
            </a:r>
            <a:r>
              <a:rPr lang="en-US" altLang="ko-KR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ko-KR" altLang="en-US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실행 시간 에러</a:t>
            </a:r>
            <a:r>
              <a:rPr lang="en-US" altLang="ko-KR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발생하지 않음</a:t>
            </a:r>
            <a:endParaRPr lang="en-US" altLang="ko-KR" sz="1300" b="1" dirty="0">
              <a:solidFill>
                <a:srgbClr val="00B050"/>
              </a:solidFill>
              <a:latin typeface="맑은 고딕" pitchFamily="50" charset="-127"/>
              <a:ea typeface="맑은 고딕" pitchFamily="50" charset="-127"/>
            </a:endParaRPr>
          </a:p>
          <a:p>
            <a:endParaRPr lang="en-US" altLang="ko-KR" sz="13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return 0;</a:t>
            </a:r>
            <a:endParaRPr lang="ko-KR" altLang="en-US" sz="13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}</a:t>
            </a:r>
            <a:endParaRPr lang="ko-KR" altLang="en-US" sz="13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403499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객체 포인터를 사용한 베이스 클래스와 파생 클래스 표현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714348" y="1142984"/>
            <a:ext cx="11213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022" y="1449977"/>
            <a:ext cx="6177298" cy="5162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57433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객체 포인터를 사용한 베이스 클래스와 파생 클래스 표현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9D1F176-A6A9-D1A5-18F4-3061E9E03674}"/>
              </a:ext>
            </a:extLst>
          </p:cNvPr>
          <p:cNvSpPr/>
          <p:nvPr/>
        </p:nvSpPr>
        <p:spPr>
          <a:xfrm>
            <a:off x="806896" y="1189854"/>
            <a:ext cx="7577177" cy="539350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05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0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0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0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Animal{</a:t>
            </a:r>
          </a:p>
          <a:p>
            <a:pPr marR="0" algn="l" rtl="0"/>
            <a:r>
              <a:rPr lang="en-US" altLang="ko-KR" sz="10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R="0" algn="l" rtl="0"/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Cry(</a:t>
            </a:r>
            <a:r>
              <a:rPr lang="en-US" altLang="ko-KR" sz="10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</a:t>
            </a:r>
            <a:r>
              <a:rPr lang="en-US" altLang="ko-KR" sz="10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0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10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울음소리</a:t>
            </a:r>
            <a:r>
              <a:rPr lang="en-US" altLang="ko-KR" sz="10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\n"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</a:t>
            </a:r>
          </a:p>
          <a:p>
            <a:pPr marR="0" algn="l" rtl="0"/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05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Animal class</a:t>
            </a:r>
            <a:endParaRPr lang="en-US" altLang="ko-KR" sz="10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0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Tiger: </a:t>
            </a:r>
            <a:r>
              <a:rPr lang="en-US" altLang="ko-KR" sz="10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Animal{</a:t>
            </a:r>
          </a:p>
          <a:p>
            <a:pPr marR="0" algn="l" rtl="0"/>
            <a:r>
              <a:rPr lang="en-US" altLang="ko-KR" sz="10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public:</a:t>
            </a:r>
          </a:p>
          <a:p>
            <a:pPr marR="0" algn="l" rtl="0"/>
            <a:endParaRPr lang="en-US" altLang="ko-KR" sz="10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Cry(</a:t>
            </a:r>
            <a:r>
              <a:rPr lang="en-US" altLang="ko-KR" sz="10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</a:t>
            </a:r>
            <a:r>
              <a:rPr lang="en-US" altLang="ko-KR" sz="10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0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10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으르렁</a:t>
            </a:r>
            <a:r>
              <a:rPr lang="en-US" altLang="ko-KR" sz="10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0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으르렁</a:t>
            </a:r>
            <a:r>
              <a:rPr lang="en-US" altLang="ko-KR" sz="10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\n"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</a:t>
            </a:r>
          </a:p>
          <a:p>
            <a:pPr marR="0" algn="l" rtl="0"/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05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Tiger class</a:t>
            </a:r>
            <a:endParaRPr lang="en-US" altLang="ko-KR" sz="10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0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Cat: </a:t>
            </a:r>
            <a:r>
              <a:rPr lang="en-US" altLang="ko-KR" sz="10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Animal{</a:t>
            </a:r>
          </a:p>
          <a:p>
            <a:pPr marR="0" algn="l" rtl="0"/>
            <a:r>
              <a:rPr lang="en-US" altLang="ko-KR" sz="10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public:</a:t>
            </a:r>
          </a:p>
          <a:p>
            <a:pPr marR="0" algn="l" rtl="0"/>
            <a:endParaRPr lang="en-US" altLang="ko-KR" sz="10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Cry(</a:t>
            </a:r>
            <a:r>
              <a:rPr lang="en-US" altLang="ko-KR" sz="10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</a:t>
            </a:r>
            <a:r>
              <a:rPr lang="en-US" altLang="ko-KR" sz="10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0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10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야옹</a:t>
            </a:r>
            <a:r>
              <a:rPr lang="en-US" altLang="ko-KR" sz="10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0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야옹</a:t>
            </a:r>
            <a:r>
              <a:rPr lang="en-US" altLang="ko-KR" sz="10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\n"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</a:t>
            </a:r>
          </a:p>
          <a:p>
            <a:pPr marR="0" algn="l" rtl="0"/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05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Cat class</a:t>
            </a:r>
            <a:endParaRPr lang="en-US" altLang="ko-KR" sz="10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0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0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Animal *p = </a:t>
            </a:r>
            <a:r>
              <a:rPr lang="en-US" altLang="ko-KR" sz="10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new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Tiger;	</a:t>
            </a:r>
          </a:p>
          <a:p>
            <a:pPr marR="0" algn="l" rtl="0"/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p-&gt;Cry();</a:t>
            </a:r>
          </a:p>
          <a:p>
            <a:pPr marR="0" algn="l" rtl="0"/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delete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p;</a:t>
            </a:r>
          </a:p>
          <a:p>
            <a:pPr marR="0" algn="l" rtl="0"/>
            <a:endParaRPr lang="en-US" altLang="ko-KR" sz="10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p = </a:t>
            </a:r>
            <a:r>
              <a:rPr lang="en-US" altLang="ko-KR" sz="10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new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Cat;</a:t>
            </a:r>
          </a:p>
          <a:p>
            <a:pPr marR="0" algn="l" rtl="0"/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p-&gt;Cry();	</a:t>
            </a:r>
          </a:p>
          <a:p>
            <a:pPr marR="0" algn="l" rtl="0"/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delete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p;</a:t>
            </a:r>
          </a:p>
          <a:p>
            <a:pPr marR="0" algn="l" rtl="0"/>
            <a:endParaRPr lang="en-US" altLang="ko-KR" sz="10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pPr marR="0" algn="l" rtl="0"/>
            <a:endParaRPr lang="en-US" altLang="ko-KR" sz="10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05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0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6C2EA7CF-8C56-E359-E0AB-C6674A10CD35}"/>
              </a:ext>
            </a:extLst>
          </p:cNvPr>
          <p:cNvSpPr/>
          <p:nvPr/>
        </p:nvSpPr>
        <p:spPr bwMode="auto">
          <a:xfrm>
            <a:off x="1780220" y="2023436"/>
            <a:ext cx="2700300" cy="181428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E3E11F6B-F7C4-7EE0-780E-0AF528372EAA}"/>
              </a:ext>
            </a:extLst>
          </p:cNvPr>
          <p:cNvSpPr/>
          <p:nvPr/>
        </p:nvSpPr>
        <p:spPr bwMode="auto">
          <a:xfrm>
            <a:off x="864975" y="1715341"/>
            <a:ext cx="3707025" cy="69275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561AC502-FE29-B159-3756-547C77C169B4}"/>
              </a:ext>
            </a:extLst>
          </p:cNvPr>
          <p:cNvSpPr/>
          <p:nvPr/>
        </p:nvSpPr>
        <p:spPr bwMode="auto">
          <a:xfrm>
            <a:off x="1779483" y="3969571"/>
            <a:ext cx="2700300" cy="181428"/>
          </a:xfrm>
          <a:prstGeom prst="rect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C0A243FF-A3C4-743D-8E31-2CE1958C4C5C}"/>
              </a:ext>
            </a:extLst>
          </p:cNvPr>
          <p:cNvSpPr/>
          <p:nvPr/>
        </p:nvSpPr>
        <p:spPr bwMode="auto">
          <a:xfrm>
            <a:off x="1788112" y="2983907"/>
            <a:ext cx="2980439" cy="181428"/>
          </a:xfrm>
          <a:prstGeom prst="rect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C6745623-B4EB-AB80-8550-A071B83AD687}"/>
              </a:ext>
            </a:extLst>
          </p:cNvPr>
          <p:cNvSpPr/>
          <p:nvPr/>
        </p:nvSpPr>
        <p:spPr bwMode="auto">
          <a:xfrm>
            <a:off x="878202" y="3415243"/>
            <a:ext cx="3961753" cy="94393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C34838DF-99CB-0B4D-5288-8728F0A86AAC}"/>
              </a:ext>
            </a:extLst>
          </p:cNvPr>
          <p:cNvSpPr/>
          <p:nvPr/>
        </p:nvSpPr>
        <p:spPr bwMode="auto">
          <a:xfrm>
            <a:off x="875762" y="2467117"/>
            <a:ext cx="3972431" cy="90127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EB122921-3D2B-D971-474B-7303186A337C}"/>
              </a:ext>
            </a:extLst>
          </p:cNvPr>
          <p:cNvSpPr/>
          <p:nvPr/>
        </p:nvSpPr>
        <p:spPr bwMode="auto">
          <a:xfrm>
            <a:off x="1783560" y="4940378"/>
            <a:ext cx="671790" cy="17934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2D6210E5-E67E-9B9F-D148-E6BC1A65EBB1}"/>
              </a:ext>
            </a:extLst>
          </p:cNvPr>
          <p:cNvSpPr/>
          <p:nvPr/>
        </p:nvSpPr>
        <p:spPr bwMode="auto">
          <a:xfrm>
            <a:off x="1788113" y="4732200"/>
            <a:ext cx="1573650" cy="19835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32EA871E-514F-8161-9C73-BDFC36B4F834}"/>
              </a:ext>
            </a:extLst>
          </p:cNvPr>
          <p:cNvSpPr/>
          <p:nvPr/>
        </p:nvSpPr>
        <p:spPr bwMode="auto">
          <a:xfrm>
            <a:off x="1792506" y="5572702"/>
            <a:ext cx="671790" cy="17934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35AA5B04-C901-55EB-8745-5B2947D4D119}"/>
              </a:ext>
            </a:extLst>
          </p:cNvPr>
          <p:cNvSpPr/>
          <p:nvPr/>
        </p:nvSpPr>
        <p:spPr bwMode="auto">
          <a:xfrm>
            <a:off x="1792506" y="5393359"/>
            <a:ext cx="887814" cy="17934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32" name="직선 화살표 연결선 31">
            <a:extLst>
              <a:ext uri="{FF2B5EF4-FFF2-40B4-BE49-F238E27FC236}">
                <a16:creationId xmlns:a16="http://schemas.microsoft.com/office/drawing/2014/main" id="{C9A59871-2D0C-BFEF-0F54-142E1CE3CB47}"/>
              </a:ext>
            </a:extLst>
          </p:cNvPr>
          <p:cNvCxnSpPr>
            <a:cxnSpLocks/>
          </p:cNvCxnSpPr>
          <p:nvPr/>
        </p:nvCxnSpPr>
        <p:spPr>
          <a:xfrm flipH="1" flipV="1">
            <a:off x="4562163" y="1854160"/>
            <a:ext cx="1562149" cy="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E362A2FB-405C-FC54-0A9E-C4CC0D9576E8}"/>
              </a:ext>
            </a:extLst>
          </p:cNvPr>
          <p:cNvSpPr/>
          <p:nvPr/>
        </p:nvSpPr>
        <p:spPr bwMode="auto">
          <a:xfrm>
            <a:off x="5567311" y="1695685"/>
            <a:ext cx="1850067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베이스 클래스 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: Animal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4" name="직선 화살표 연결선 33">
            <a:extLst>
              <a:ext uri="{FF2B5EF4-FFF2-40B4-BE49-F238E27FC236}">
                <a16:creationId xmlns:a16="http://schemas.microsoft.com/office/drawing/2014/main" id="{B530BB4C-85D7-955F-A751-0C07C4670264}"/>
              </a:ext>
            </a:extLst>
          </p:cNvPr>
          <p:cNvCxnSpPr>
            <a:cxnSpLocks/>
          </p:cNvCxnSpPr>
          <p:nvPr/>
        </p:nvCxnSpPr>
        <p:spPr>
          <a:xfrm flipH="1">
            <a:off x="4839955" y="2686358"/>
            <a:ext cx="712441" cy="235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E80B6D2E-68D3-89CC-6C38-C7F5E777D509}"/>
              </a:ext>
            </a:extLst>
          </p:cNvPr>
          <p:cNvSpPr/>
          <p:nvPr/>
        </p:nvSpPr>
        <p:spPr bwMode="auto">
          <a:xfrm>
            <a:off x="5544452" y="2524348"/>
            <a:ext cx="1568909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 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: Tiger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8" name="직선 화살표 연결선 37">
            <a:extLst>
              <a:ext uri="{FF2B5EF4-FFF2-40B4-BE49-F238E27FC236}">
                <a16:creationId xmlns:a16="http://schemas.microsoft.com/office/drawing/2014/main" id="{61355659-05B4-9D1E-4F0C-B5571BC346D3}"/>
              </a:ext>
            </a:extLst>
          </p:cNvPr>
          <p:cNvCxnSpPr>
            <a:cxnSpLocks/>
            <a:stCxn id="39" idx="1"/>
          </p:cNvCxnSpPr>
          <p:nvPr/>
        </p:nvCxnSpPr>
        <p:spPr>
          <a:xfrm flipH="1">
            <a:off x="4839956" y="3700300"/>
            <a:ext cx="70520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CF3E070D-DC3E-8169-528B-2A958E706812}"/>
              </a:ext>
            </a:extLst>
          </p:cNvPr>
          <p:cNvSpPr/>
          <p:nvPr/>
        </p:nvSpPr>
        <p:spPr bwMode="auto">
          <a:xfrm>
            <a:off x="5545160" y="3561479"/>
            <a:ext cx="1399631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 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: Cat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1" name="직선 화살표 연결선 40">
            <a:extLst>
              <a:ext uri="{FF2B5EF4-FFF2-40B4-BE49-F238E27FC236}">
                <a16:creationId xmlns:a16="http://schemas.microsoft.com/office/drawing/2014/main" id="{6221CB4A-27CF-682E-4F41-C53B8EED0342}"/>
              </a:ext>
            </a:extLst>
          </p:cNvPr>
          <p:cNvCxnSpPr>
            <a:cxnSpLocks/>
            <a:stCxn id="42" idx="1"/>
            <a:endCxn id="29" idx="3"/>
          </p:cNvCxnSpPr>
          <p:nvPr/>
        </p:nvCxnSpPr>
        <p:spPr>
          <a:xfrm flipH="1" flipV="1">
            <a:off x="3361763" y="4831377"/>
            <a:ext cx="906771" cy="950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ED1F430C-BA97-422F-69F1-48541C53C08F}"/>
              </a:ext>
            </a:extLst>
          </p:cNvPr>
          <p:cNvSpPr/>
          <p:nvPr/>
        </p:nvSpPr>
        <p:spPr bwMode="auto">
          <a:xfrm>
            <a:off x="4268534" y="4609727"/>
            <a:ext cx="4036354" cy="4623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클래스의 객체를 베이스 클래스의 포인터로 가리킴</a:t>
            </a:r>
            <a:endParaRPr kumimoji="0" lang="en-US" altLang="ko-KR" sz="12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:upcast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46C4DC3A-99DF-0E50-F64A-629A6A56F332}"/>
              </a:ext>
            </a:extLst>
          </p:cNvPr>
          <p:cNvSpPr/>
          <p:nvPr/>
        </p:nvSpPr>
        <p:spPr bwMode="auto">
          <a:xfrm>
            <a:off x="4347719" y="5233202"/>
            <a:ext cx="3388423" cy="4623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Animal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클래스에서 상속된 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함수가</a:t>
            </a:r>
            <a:endParaRPr kumimoji="0" lang="en-US" altLang="ko-KR" sz="12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호출됨</a:t>
            </a:r>
          </a:p>
        </p:txBody>
      </p:sp>
      <p:cxnSp>
        <p:nvCxnSpPr>
          <p:cNvPr id="52" name="직선 화살표 연결선 51">
            <a:extLst>
              <a:ext uri="{FF2B5EF4-FFF2-40B4-BE49-F238E27FC236}">
                <a16:creationId xmlns:a16="http://schemas.microsoft.com/office/drawing/2014/main" id="{F9166B7E-A535-1EF2-EF54-8CFB87606101}"/>
              </a:ext>
            </a:extLst>
          </p:cNvPr>
          <p:cNvCxnSpPr>
            <a:cxnSpLocks/>
          </p:cNvCxnSpPr>
          <p:nvPr/>
        </p:nvCxnSpPr>
        <p:spPr bwMode="auto">
          <a:xfrm flipV="1">
            <a:off x="2812248" y="3165335"/>
            <a:ext cx="654110" cy="18647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54" name="직선 화살표 연결선 53">
            <a:extLst>
              <a:ext uri="{FF2B5EF4-FFF2-40B4-BE49-F238E27FC236}">
                <a16:creationId xmlns:a16="http://schemas.microsoft.com/office/drawing/2014/main" id="{7F468FEE-9232-BD35-B827-34C9EF9400AC}"/>
              </a:ext>
            </a:extLst>
          </p:cNvPr>
          <p:cNvCxnSpPr>
            <a:cxnSpLocks/>
          </p:cNvCxnSpPr>
          <p:nvPr/>
        </p:nvCxnSpPr>
        <p:spPr bwMode="auto">
          <a:xfrm flipV="1">
            <a:off x="3160555" y="4150999"/>
            <a:ext cx="568406" cy="148929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57" name="직선 화살표 연결선 56">
            <a:extLst>
              <a:ext uri="{FF2B5EF4-FFF2-40B4-BE49-F238E27FC236}">
                <a16:creationId xmlns:a16="http://schemas.microsoft.com/office/drawing/2014/main" id="{A521E3B8-6FC4-BB7B-9A26-5F5925873BFC}"/>
              </a:ext>
            </a:extLst>
          </p:cNvPr>
          <p:cNvCxnSpPr>
            <a:cxnSpLocks/>
          </p:cNvCxnSpPr>
          <p:nvPr/>
        </p:nvCxnSpPr>
        <p:spPr bwMode="auto">
          <a:xfrm flipV="1">
            <a:off x="2803862" y="2708920"/>
            <a:ext cx="20474" cy="232112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58" name="직선 화살표 연결선 57">
            <a:extLst>
              <a:ext uri="{FF2B5EF4-FFF2-40B4-BE49-F238E27FC236}">
                <a16:creationId xmlns:a16="http://schemas.microsoft.com/office/drawing/2014/main" id="{945561A6-0FC9-BADF-C19C-ECF956109B33}"/>
              </a:ext>
            </a:extLst>
          </p:cNvPr>
          <p:cNvCxnSpPr>
            <a:cxnSpLocks/>
          </p:cNvCxnSpPr>
          <p:nvPr/>
        </p:nvCxnSpPr>
        <p:spPr bwMode="auto">
          <a:xfrm flipV="1">
            <a:off x="3160555" y="3627516"/>
            <a:ext cx="356555" cy="203485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grpSp>
        <p:nvGrpSpPr>
          <p:cNvPr id="4" name="그룹 3">
            <a:extLst>
              <a:ext uri="{FF2B5EF4-FFF2-40B4-BE49-F238E27FC236}">
                <a16:creationId xmlns:a16="http://schemas.microsoft.com/office/drawing/2014/main" id="{12288EEB-B5F8-8015-31E1-CB3494B2132F}"/>
              </a:ext>
            </a:extLst>
          </p:cNvPr>
          <p:cNvGrpSpPr/>
          <p:nvPr/>
        </p:nvGrpSpPr>
        <p:grpSpPr>
          <a:xfrm>
            <a:off x="2352498" y="2204864"/>
            <a:ext cx="471837" cy="504056"/>
            <a:chOff x="2352498" y="2204864"/>
            <a:chExt cx="471837" cy="504056"/>
          </a:xfrm>
        </p:grpSpPr>
        <p:cxnSp>
          <p:nvCxnSpPr>
            <p:cNvPr id="4106" name="직선 연결선 4105">
              <a:extLst>
                <a:ext uri="{FF2B5EF4-FFF2-40B4-BE49-F238E27FC236}">
                  <a16:creationId xmlns:a16="http://schemas.microsoft.com/office/drawing/2014/main" id="{89E222FC-A5E3-0BCD-71EE-235E025DADC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352498" y="2204864"/>
              <a:ext cx="0" cy="22641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  <p:cxnSp>
          <p:nvCxnSpPr>
            <p:cNvPr id="4108" name="직선 연결선 4107">
              <a:extLst>
                <a:ext uri="{FF2B5EF4-FFF2-40B4-BE49-F238E27FC236}">
                  <a16:creationId xmlns:a16="http://schemas.microsoft.com/office/drawing/2014/main" id="{E879C4F8-2D8B-27EB-0611-71A223B3E61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352498" y="2431279"/>
              <a:ext cx="471837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  <p:cxnSp>
          <p:nvCxnSpPr>
            <p:cNvPr id="4110" name="직선 화살표 연결선 4109">
              <a:extLst>
                <a:ext uri="{FF2B5EF4-FFF2-40B4-BE49-F238E27FC236}">
                  <a16:creationId xmlns:a16="http://schemas.microsoft.com/office/drawing/2014/main" id="{E595E69A-BB77-0481-DA6D-EB1372F41775}"/>
                </a:ext>
              </a:extLst>
            </p:cNvPr>
            <p:cNvCxnSpPr/>
            <p:nvPr/>
          </p:nvCxnSpPr>
          <p:spPr bwMode="auto">
            <a:xfrm>
              <a:off x="2824335" y="2431279"/>
              <a:ext cx="0" cy="277641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2AA0E336-99C2-E533-C821-AFB849FF6C97}"/>
              </a:ext>
            </a:extLst>
          </p:cNvPr>
          <p:cNvGrpSpPr/>
          <p:nvPr/>
        </p:nvGrpSpPr>
        <p:grpSpPr>
          <a:xfrm>
            <a:off x="3060592" y="2204864"/>
            <a:ext cx="471837" cy="1422652"/>
            <a:chOff x="3060592" y="2204864"/>
            <a:chExt cx="471837" cy="1422652"/>
          </a:xfrm>
        </p:grpSpPr>
        <p:cxnSp>
          <p:nvCxnSpPr>
            <p:cNvPr id="81" name="직선 연결선 80">
              <a:extLst>
                <a:ext uri="{FF2B5EF4-FFF2-40B4-BE49-F238E27FC236}">
                  <a16:creationId xmlns:a16="http://schemas.microsoft.com/office/drawing/2014/main" id="{7D4C7A9B-0A1C-09D1-6D17-98CAF3E03C3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060592" y="2204864"/>
              <a:ext cx="0" cy="26476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  <p:cxnSp>
          <p:nvCxnSpPr>
            <p:cNvPr id="82" name="직선 연결선 81">
              <a:extLst>
                <a:ext uri="{FF2B5EF4-FFF2-40B4-BE49-F238E27FC236}">
                  <a16:creationId xmlns:a16="http://schemas.microsoft.com/office/drawing/2014/main" id="{3320B104-C73E-B832-6199-39AC42340686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060592" y="2469625"/>
              <a:ext cx="471837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  <p:cxnSp>
          <p:nvCxnSpPr>
            <p:cNvPr id="83" name="직선 화살표 연결선 82">
              <a:extLst>
                <a:ext uri="{FF2B5EF4-FFF2-40B4-BE49-F238E27FC236}">
                  <a16:creationId xmlns:a16="http://schemas.microsoft.com/office/drawing/2014/main" id="{18832C3E-12D8-E645-C636-967DCAC79759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3520595" y="2469625"/>
              <a:ext cx="11834" cy="1157891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</p:grpSp>
      <p:sp>
        <p:nvSpPr>
          <p:cNvPr id="4116" name="타원 4115">
            <a:extLst>
              <a:ext uri="{FF2B5EF4-FFF2-40B4-BE49-F238E27FC236}">
                <a16:creationId xmlns:a16="http://schemas.microsoft.com/office/drawing/2014/main" id="{BA0EE984-C9DE-250C-C532-B0350649B674}"/>
              </a:ext>
            </a:extLst>
          </p:cNvPr>
          <p:cNvSpPr/>
          <p:nvPr/>
        </p:nvSpPr>
        <p:spPr bwMode="auto">
          <a:xfrm>
            <a:off x="2694339" y="4216782"/>
            <a:ext cx="217165" cy="217165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8" name="타원 87">
            <a:extLst>
              <a:ext uri="{FF2B5EF4-FFF2-40B4-BE49-F238E27FC236}">
                <a16:creationId xmlns:a16="http://schemas.microsoft.com/office/drawing/2014/main" id="{C94C4E8F-D573-1D26-F932-7BA3DA374910}"/>
              </a:ext>
            </a:extLst>
          </p:cNvPr>
          <p:cNvSpPr/>
          <p:nvPr/>
        </p:nvSpPr>
        <p:spPr bwMode="auto">
          <a:xfrm>
            <a:off x="3266028" y="4369004"/>
            <a:ext cx="211267" cy="211267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CBEB8DD5-49E3-13A6-610E-BBF5C8D9E5D5}"/>
              </a:ext>
            </a:extLst>
          </p:cNvPr>
          <p:cNvGrpSpPr/>
          <p:nvPr/>
        </p:nvGrpSpPr>
        <p:grpSpPr>
          <a:xfrm>
            <a:off x="2984004" y="4189661"/>
            <a:ext cx="191218" cy="179343"/>
            <a:chOff x="2981425" y="4216782"/>
            <a:chExt cx="144016" cy="144016"/>
          </a:xfrm>
        </p:grpSpPr>
        <p:cxnSp>
          <p:nvCxnSpPr>
            <p:cNvPr id="4118" name="직선 연결선 4117">
              <a:extLst>
                <a:ext uri="{FF2B5EF4-FFF2-40B4-BE49-F238E27FC236}">
                  <a16:creationId xmlns:a16="http://schemas.microsoft.com/office/drawing/2014/main" id="{3537CBFA-CCB9-D19A-1B4B-34A8BEE9DF37}"/>
                </a:ext>
              </a:extLst>
            </p:cNvPr>
            <p:cNvCxnSpPr/>
            <p:nvPr/>
          </p:nvCxnSpPr>
          <p:spPr bwMode="auto">
            <a:xfrm flipV="1">
              <a:off x="2981425" y="4216782"/>
              <a:ext cx="144016" cy="14401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122" name="직선 연결선 4121">
              <a:extLst>
                <a:ext uri="{FF2B5EF4-FFF2-40B4-BE49-F238E27FC236}">
                  <a16:creationId xmlns:a16="http://schemas.microsoft.com/office/drawing/2014/main" id="{EAFE7E1C-DE96-F6ED-44E1-F25D7C495EE0}"/>
                </a:ext>
              </a:extLst>
            </p:cNvPr>
            <p:cNvCxnSpPr/>
            <p:nvPr/>
          </p:nvCxnSpPr>
          <p:spPr bwMode="auto">
            <a:xfrm flipH="1" flipV="1">
              <a:off x="2981425" y="4216782"/>
              <a:ext cx="144016" cy="14401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7296FEDD-3C07-D3D0-CCF5-9178A9B3DF38}"/>
              </a:ext>
            </a:extLst>
          </p:cNvPr>
          <p:cNvGrpSpPr/>
          <p:nvPr/>
        </p:nvGrpSpPr>
        <p:grpSpPr>
          <a:xfrm>
            <a:off x="3510380" y="4369004"/>
            <a:ext cx="203091" cy="181428"/>
            <a:chOff x="3563070" y="4309508"/>
            <a:chExt cx="144016" cy="144016"/>
          </a:xfrm>
        </p:grpSpPr>
        <p:cxnSp>
          <p:nvCxnSpPr>
            <p:cNvPr id="96" name="직선 연결선 95">
              <a:extLst>
                <a:ext uri="{FF2B5EF4-FFF2-40B4-BE49-F238E27FC236}">
                  <a16:creationId xmlns:a16="http://schemas.microsoft.com/office/drawing/2014/main" id="{611ED3D8-DE0E-E72E-1DB0-F1E47D228FCB}"/>
                </a:ext>
              </a:extLst>
            </p:cNvPr>
            <p:cNvCxnSpPr/>
            <p:nvPr/>
          </p:nvCxnSpPr>
          <p:spPr bwMode="auto">
            <a:xfrm flipV="1">
              <a:off x="3563070" y="4309508"/>
              <a:ext cx="144016" cy="14401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7" name="직선 연결선 96">
              <a:extLst>
                <a:ext uri="{FF2B5EF4-FFF2-40B4-BE49-F238E27FC236}">
                  <a16:creationId xmlns:a16="http://schemas.microsoft.com/office/drawing/2014/main" id="{4E74C2D3-7417-67CF-CB9F-7895816DCFC3}"/>
                </a:ext>
              </a:extLst>
            </p:cNvPr>
            <p:cNvCxnSpPr/>
            <p:nvPr/>
          </p:nvCxnSpPr>
          <p:spPr bwMode="auto">
            <a:xfrm flipH="1" flipV="1">
              <a:off x="3563070" y="4309508"/>
              <a:ext cx="144016" cy="14401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cxnSp>
        <p:nvCxnSpPr>
          <p:cNvPr id="43" name="연결선: 꺾임 42">
            <a:extLst>
              <a:ext uri="{FF2B5EF4-FFF2-40B4-BE49-F238E27FC236}">
                <a16:creationId xmlns:a16="http://schemas.microsoft.com/office/drawing/2014/main" id="{0E8E844E-48B6-3862-6543-41490896651E}"/>
              </a:ext>
            </a:extLst>
          </p:cNvPr>
          <p:cNvCxnSpPr>
            <a:cxnSpLocks/>
            <a:stCxn id="46" idx="1"/>
            <a:endCxn id="28" idx="3"/>
          </p:cNvCxnSpPr>
          <p:nvPr/>
        </p:nvCxnSpPr>
        <p:spPr bwMode="auto">
          <a:xfrm rot="10800000">
            <a:off x="2455351" y="5030050"/>
            <a:ext cx="1892369" cy="434306"/>
          </a:xfrm>
          <a:prstGeom prst="bentConnector3">
            <a:avLst>
              <a:gd name="adj1" fmla="val 48825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53" name="연결선: 꺾임 52">
            <a:extLst>
              <a:ext uri="{FF2B5EF4-FFF2-40B4-BE49-F238E27FC236}">
                <a16:creationId xmlns:a16="http://schemas.microsoft.com/office/drawing/2014/main" id="{1AD9A996-5203-A3E1-7F1A-FA9D09912635}"/>
              </a:ext>
            </a:extLst>
          </p:cNvPr>
          <p:cNvCxnSpPr>
            <a:cxnSpLocks/>
            <a:stCxn id="46" idx="2"/>
            <a:endCxn id="30" idx="3"/>
          </p:cNvCxnSpPr>
          <p:nvPr/>
        </p:nvCxnSpPr>
        <p:spPr bwMode="auto">
          <a:xfrm rot="5400000" flipH="1">
            <a:off x="4236546" y="3890125"/>
            <a:ext cx="33135" cy="3577635"/>
          </a:xfrm>
          <a:prstGeom prst="bentConnector4">
            <a:avLst>
              <a:gd name="adj1" fmla="val -689905"/>
              <a:gd name="adj2" fmla="val 73678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4878F651-1DBF-4A51-8040-6052E46041B5}"/>
              </a:ext>
            </a:extLst>
          </p:cNvPr>
          <p:cNvSpPr/>
          <p:nvPr/>
        </p:nvSpPr>
        <p:spPr bwMode="auto">
          <a:xfrm>
            <a:off x="1608393" y="2530926"/>
            <a:ext cx="505724" cy="157783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3FB6DC76-6F4E-4238-964D-B2E68597EFE1}"/>
              </a:ext>
            </a:extLst>
          </p:cNvPr>
          <p:cNvSpPr/>
          <p:nvPr/>
        </p:nvSpPr>
        <p:spPr bwMode="auto">
          <a:xfrm>
            <a:off x="1501099" y="3476733"/>
            <a:ext cx="472153" cy="171701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59" name="직선 화살표 연결선 58">
            <a:extLst>
              <a:ext uri="{FF2B5EF4-FFF2-40B4-BE49-F238E27FC236}">
                <a16:creationId xmlns:a16="http://schemas.microsoft.com/office/drawing/2014/main" id="{763AD986-4BD5-4272-B6C3-FF9F985469E1}"/>
              </a:ext>
            </a:extLst>
          </p:cNvPr>
          <p:cNvCxnSpPr>
            <a:cxnSpLocks/>
            <a:stCxn id="60" idx="1"/>
            <a:endCxn id="55" idx="3"/>
          </p:cNvCxnSpPr>
          <p:nvPr/>
        </p:nvCxnSpPr>
        <p:spPr>
          <a:xfrm flipH="1">
            <a:off x="2114117" y="2343685"/>
            <a:ext cx="3430093" cy="26613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9B93B3AE-C409-481D-8E2A-10A4F7274BB6}"/>
              </a:ext>
            </a:extLst>
          </p:cNvPr>
          <p:cNvSpPr/>
          <p:nvPr/>
        </p:nvSpPr>
        <p:spPr bwMode="auto">
          <a:xfrm>
            <a:off x="5544210" y="2204864"/>
            <a:ext cx="1760400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상속 접근 제어 지정자</a:t>
            </a:r>
          </a:p>
        </p:txBody>
      </p:sp>
      <p:cxnSp>
        <p:nvCxnSpPr>
          <p:cNvPr id="61" name="직선 화살표 연결선 60">
            <a:extLst>
              <a:ext uri="{FF2B5EF4-FFF2-40B4-BE49-F238E27FC236}">
                <a16:creationId xmlns:a16="http://schemas.microsoft.com/office/drawing/2014/main" id="{C4060739-9482-4344-9211-3198752FF514}"/>
              </a:ext>
            </a:extLst>
          </p:cNvPr>
          <p:cNvCxnSpPr>
            <a:cxnSpLocks/>
            <a:stCxn id="62" idx="1"/>
          </p:cNvCxnSpPr>
          <p:nvPr/>
        </p:nvCxnSpPr>
        <p:spPr>
          <a:xfrm flipH="1">
            <a:off x="1852172" y="3351797"/>
            <a:ext cx="3683800" cy="13513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A95FE54B-1DF8-45EE-B434-5816EA479F4C}"/>
              </a:ext>
            </a:extLst>
          </p:cNvPr>
          <p:cNvSpPr/>
          <p:nvPr/>
        </p:nvSpPr>
        <p:spPr bwMode="auto">
          <a:xfrm>
            <a:off x="5535972" y="3212976"/>
            <a:ext cx="1760400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상속 접근 제어 지정자</a:t>
            </a:r>
          </a:p>
        </p:txBody>
      </p:sp>
      <p:cxnSp>
        <p:nvCxnSpPr>
          <p:cNvPr id="68" name="직선 화살표 연결선 67">
            <a:extLst>
              <a:ext uri="{FF2B5EF4-FFF2-40B4-BE49-F238E27FC236}">
                <a16:creationId xmlns:a16="http://schemas.microsoft.com/office/drawing/2014/main" id="{B6BEF4D9-5FB2-4F00-92E3-B316824409BC}"/>
              </a:ext>
            </a:extLst>
          </p:cNvPr>
          <p:cNvCxnSpPr>
            <a:cxnSpLocks/>
            <a:stCxn id="42" idx="1"/>
            <a:endCxn id="31" idx="3"/>
          </p:cNvCxnSpPr>
          <p:nvPr/>
        </p:nvCxnSpPr>
        <p:spPr>
          <a:xfrm flipH="1">
            <a:off x="2680320" y="4840881"/>
            <a:ext cx="1588214" cy="64215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</p:spTree>
    <p:extLst>
      <p:ext uri="{BB962C8B-B14F-4D97-AF65-F5344CB8AC3E}">
        <p14:creationId xmlns:p14="http://schemas.microsoft.com/office/powerpoint/2010/main" val="320793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1" grpId="0" animBg="1"/>
      <p:bldP spid="23" grpId="0" animBg="1"/>
      <p:bldP spid="25" grpId="0" animBg="1"/>
      <p:bldP spid="26" grpId="0" animBg="1"/>
      <p:bldP spid="28" grpId="0" animBg="1"/>
      <p:bldP spid="29" grpId="0" animBg="1"/>
      <p:bldP spid="30" grpId="0" animBg="1"/>
      <p:bldP spid="31" grpId="0" animBg="1"/>
      <p:bldP spid="33" grpId="0" animBg="1"/>
      <p:bldP spid="35" grpId="0" animBg="1"/>
      <p:bldP spid="39" grpId="0" animBg="1"/>
      <p:bldP spid="42" grpId="0" animBg="1"/>
      <p:bldP spid="46" grpId="0" animBg="1"/>
      <p:bldP spid="4116" grpId="0" animBg="1"/>
      <p:bldP spid="88" grpId="0" animBg="1"/>
      <p:bldP spid="55" grpId="0" animBg="1"/>
      <p:bldP spid="56" grpId="0" animBg="1"/>
      <p:bldP spid="60" grpId="0" animBg="1"/>
      <p:bldP spid="6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객체 포인터를 사용한 베이스 클래스와 파생 클래스 표현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29791" y="1773784"/>
            <a:ext cx="18950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276872"/>
            <a:ext cx="7632848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36299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가상 함수와 함수 재정의</a:t>
            </a:r>
            <a:r>
              <a:rPr lang="en-US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642910" y="1571612"/>
            <a:ext cx="77867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ko-KR" dirty="0"/>
              <a:t> 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642910" y="2078846"/>
            <a:ext cx="817756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arenR"/>
            </a:pP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베이스 클래스 멤버 함수가 파생 클래스에 상속 되었을 경우에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b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베이스 클래스의 멤버 함수를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가상 함수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(virtual function)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로 선언한 후에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파생 클래스에 가상 함수와 똑같은 멤버를 재정의 하는 것을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함수 재정의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(function overriding)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라고 함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2)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클래스에서 상속된 가상 함수는 무시되고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재정의된 함수가 실행됨</a:t>
            </a:r>
            <a:endParaRPr lang="en-US" altLang="ko-KR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/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3)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가상 함수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(virtual function)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는 클래스에서 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virtual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키워드를 사용하여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/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선언됨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/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4)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함수 재정의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(function overriding)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는 파생 클래스에서 베이스 클래스의 </a:t>
            </a:r>
            <a:b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가상 함수와 </a:t>
            </a:r>
            <a:r>
              <a:rPr lang="ko-KR" altLang="en-US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함수명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반환형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매개변수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개수와 자료형 </a:t>
            </a:r>
            <a:r>
              <a:rPr lang="ko-KR" altLang="en-US" b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등이 동일하게 </a:t>
            </a:r>
            <a:b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가상 함수를 재정의 함</a:t>
            </a:r>
            <a:r>
              <a:rPr lang="en-US" altLang="ko-KR" dirty="0"/>
              <a:t> </a:t>
            </a:r>
            <a:r>
              <a:rPr lang="en-US" altLang="ko-KR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=&gt; </a:t>
            </a:r>
            <a:r>
              <a:rPr lang="ko-KR" altLang="en-US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다형성</a:t>
            </a:r>
            <a:endParaRPr lang="en-US" altLang="ko-KR" dirty="0"/>
          </a:p>
          <a:p>
            <a:pPr marL="342900" indent="-342900"/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5)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함수 중복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(function overloading)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은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매개변수의 개수</a:t>
            </a:r>
            <a:r>
              <a:rPr lang="en-US" altLang="ko-KR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매개변수의 </a:t>
            </a:r>
            <a:r>
              <a:rPr lang="ko-KR" altLang="en-US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자료형등이</a:t>
            </a:r>
            <a:r>
              <a:rPr lang="ko-KR" altLang="en-US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다른</a:t>
            </a:r>
            <a:r>
              <a:rPr lang="en-US" altLang="ko-KR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같은 이름의 함수를 중복 정의함 </a:t>
            </a:r>
            <a:r>
              <a:rPr lang="en-US" altLang="ko-KR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=&gt; </a:t>
            </a:r>
            <a:r>
              <a:rPr lang="ko-KR" altLang="en-US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다형성</a:t>
            </a:r>
            <a:endParaRPr lang="ko-KR" altLang="en-US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/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395536" y="1404065"/>
            <a:ext cx="80010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가상 함수와 함수 재정의</a:t>
            </a:r>
            <a:endParaRPr lang="en-US" altLang="ko-KR" sz="20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eaLnBrk="1" hangingPunct="1">
              <a:lnSpc>
                <a:spcPct val="80000"/>
              </a:lnSpc>
              <a:buNone/>
              <a:defRPr/>
            </a:pPr>
            <a:endParaRPr lang="en-US" altLang="ko-KR" sz="20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가상 함수와 함수 재정의</a:t>
            </a:r>
            <a:r>
              <a:rPr lang="en-US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BD6C8371-AEE7-9717-DB84-E1EDCA5E0112}"/>
              </a:ext>
            </a:extLst>
          </p:cNvPr>
          <p:cNvSpPr/>
          <p:nvPr/>
        </p:nvSpPr>
        <p:spPr>
          <a:xfrm>
            <a:off x="852010" y="2276872"/>
            <a:ext cx="7536414" cy="30155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Animal{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R="0" algn="l" rtl="0"/>
            <a:r>
              <a:rPr lang="ko-KR" altLang="en-US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virtual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Cry(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){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울음소리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\n"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;}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</a:t>
            </a:r>
            <a:endParaRPr lang="ko-KR" altLang="en-US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Tiger:</a:t>
            </a:r>
            <a:r>
              <a:rPr lang="en-US" altLang="ko-KR" sz="1600" b="1" i="0" u="none" strike="noStrike" baseline="0" dirty="0" err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Animal{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R="0" algn="l" rtl="0"/>
            <a:r>
              <a:rPr lang="ko-KR" altLang="en-US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virtual void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Cry(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으르렁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으르렁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\n"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02F87AA-8CF0-67DA-906B-2809409C3AE7}"/>
              </a:ext>
            </a:extLst>
          </p:cNvPr>
          <p:cNvSpPr/>
          <p:nvPr/>
        </p:nvSpPr>
        <p:spPr bwMode="auto">
          <a:xfrm>
            <a:off x="1547664" y="3282166"/>
            <a:ext cx="4536504" cy="29085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B542503F-0B3F-298B-0B52-3213355AFB90}"/>
              </a:ext>
            </a:extLst>
          </p:cNvPr>
          <p:cNvSpPr/>
          <p:nvPr/>
        </p:nvSpPr>
        <p:spPr bwMode="auto">
          <a:xfrm>
            <a:off x="1547663" y="4122245"/>
            <a:ext cx="720081" cy="584643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CB6471BE-F19D-6FA0-CB08-EE83553D74BB}"/>
              </a:ext>
            </a:extLst>
          </p:cNvPr>
          <p:cNvSpPr/>
          <p:nvPr/>
        </p:nvSpPr>
        <p:spPr bwMode="auto">
          <a:xfrm>
            <a:off x="1547664" y="4236692"/>
            <a:ext cx="5256584" cy="36975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0B967E5A-A651-7029-FB61-9998B9DD59BE}"/>
              </a:ext>
            </a:extLst>
          </p:cNvPr>
          <p:cNvSpPr/>
          <p:nvPr/>
        </p:nvSpPr>
        <p:spPr bwMode="auto">
          <a:xfrm>
            <a:off x="5508105" y="3707098"/>
            <a:ext cx="1152128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가상 함수 선언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E7E97062-1487-4047-7A87-77266640030F}"/>
              </a:ext>
            </a:extLst>
          </p:cNvPr>
          <p:cNvSpPr/>
          <p:nvPr/>
        </p:nvSpPr>
        <p:spPr bwMode="auto">
          <a:xfrm>
            <a:off x="5580112" y="4787218"/>
            <a:ext cx="1309987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가상 함수 재정의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14BA8CE0-3B45-0E54-5D89-E68DA8D06C66}"/>
              </a:ext>
            </a:extLst>
          </p:cNvPr>
          <p:cNvSpPr/>
          <p:nvPr/>
        </p:nvSpPr>
        <p:spPr bwMode="auto">
          <a:xfrm>
            <a:off x="2915816" y="4797152"/>
            <a:ext cx="864096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생략 가능</a:t>
            </a:r>
          </a:p>
        </p:txBody>
      </p:sp>
      <p:cxnSp>
        <p:nvCxnSpPr>
          <p:cNvPr id="22" name="연결선: 꺾임 21">
            <a:extLst>
              <a:ext uri="{FF2B5EF4-FFF2-40B4-BE49-F238E27FC236}">
                <a16:creationId xmlns:a16="http://schemas.microsoft.com/office/drawing/2014/main" id="{8021A69E-444B-74C4-85C6-4ECAD8503AD9}"/>
              </a:ext>
            </a:extLst>
          </p:cNvPr>
          <p:cNvCxnSpPr>
            <a:cxnSpLocks/>
            <a:stCxn id="14" idx="1"/>
            <a:endCxn id="10" idx="2"/>
          </p:cNvCxnSpPr>
          <p:nvPr/>
        </p:nvCxnSpPr>
        <p:spPr bwMode="auto">
          <a:xfrm rot="10800000">
            <a:off x="3815917" y="3573016"/>
            <a:ext cx="1692189" cy="265208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23" name="연결선: 꺾임 22">
            <a:extLst>
              <a:ext uri="{FF2B5EF4-FFF2-40B4-BE49-F238E27FC236}">
                <a16:creationId xmlns:a16="http://schemas.microsoft.com/office/drawing/2014/main" id="{E7F91D2B-AD35-069D-5252-F99EDEDD347A}"/>
              </a:ext>
            </a:extLst>
          </p:cNvPr>
          <p:cNvCxnSpPr>
            <a:cxnSpLocks/>
            <a:stCxn id="17" idx="1"/>
            <a:endCxn id="12" idx="2"/>
          </p:cNvCxnSpPr>
          <p:nvPr/>
        </p:nvCxnSpPr>
        <p:spPr bwMode="auto">
          <a:xfrm rot="10800000">
            <a:off x="4175956" y="4606448"/>
            <a:ext cx="1404156" cy="31189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27" name="연결선: 꺾임 26">
            <a:extLst>
              <a:ext uri="{FF2B5EF4-FFF2-40B4-BE49-F238E27FC236}">
                <a16:creationId xmlns:a16="http://schemas.microsoft.com/office/drawing/2014/main" id="{E2EDCAA2-6F01-7329-8143-B9A41CD5F46E}"/>
              </a:ext>
            </a:extLst>
          </p:cNvPr>
          <p:cNvCxnSpPr>
            <a:cxnSpLocks/>
            <a:stCxn id="21" idx="1"/>
            <a:endCxn id="11" idx="4"/>
          </p:cNvCxnSpPr>
          <p:nvPr/>
        </p:nvCxnSpPr>
        <p:spPr bwMode="auto">
          <a:xfrm rot="10800000">
            <a:off x="1907704" y="4706888"/>
            <a:ext cx="1008112" cy="22139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4" grpId="0" animBg="1"/>
      <p:bldP spid="17" grpId="0" animBg="1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가상 베이스 클래스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altLang="en-US" sz="2800" dirty="0">
                <a:latin typeface="맑은 고딕" pitchFamily="50" charset="-127"/>
                <a:ea typeface="맑은 고딕" pitchFamily="50" charset="-127"/>
              </a:rPr>
              <a:t>Virtual Base Class) 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642910" y="1571612"/>
            <a:ext cx="77867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ko-KR" dirty="0"/>
              <a:t> 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428596" y="1236432"/>
            <a:ext cx="55721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1.</a:t>
            </a:r>
            <a:r>
              <a:rPr lang="ko-KR" altLang="en-US" sz="2000" dirty="0"/>
              <a:t> </a:t>
            </a:r>
            <a:r>
              <a:rPr lang="ko-KR" altLang="en-US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가상 베이스 클래스</a:t>
            </a: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altLang="en-US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Virtual Base Class)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714348" y="1556792"/>
            <a:ext cx="778674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arenR"/>
            </a:pP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PA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베이스 클래스의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멤버가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DB1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파생 클래스와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DB2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파생 클래스에 </a:t>
            </a:r>
            <a:b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각각 상속되고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이 멤버를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DC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파생 클래스가 호출할 때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b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DB1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파생 클래스와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DB2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파생 클래스로부터 각각 상속되어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DC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클래스에 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PA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클래스의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멤버가 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번 상속되므로</a:t>
            </a:r>
            <a:endParaRPr lang="en-US" altLang="ko-KR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컴파일 에러가 발생함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78500A5B-D425-4332-AAB6-C15F697F2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680" y="2924944"/>
            <a:ext cx="7124640" cy="359231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>
          <a:xfrm>
            <a:off x="557213" y="383503"/>
            <a:ext cx="8229600" cy="785813"/>
          </a:xfrm>
        </p:spPr>
        <p:txBody>
          <a:bodyPr/>
          <a:lstStyle/>
          <a:p>
            <a:pPr eaLnBrk="1" hangingPunct="1"/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전역 변수 참조 연산자</a:t>
            </a:r>
          </a:p>
        </p:txBody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357313"/>
            <a:ext cx="8229600" cy="1080369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 bwMode="auto">
          <a:xfrm>
            <a:off x="866770" y="1412776"/>
            <a:ext cx="7920038" cy="960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전역 변수와 지역변수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(auto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변수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의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이름이 같을 경우에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가장 가까운 지역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변수를 참조하지만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전역 변수를 참조하고자 할 경우에는 전역 변수 참조 연산자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::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기호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를 사용함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2" name="개체 1">
            <a:extLst>
              <a:ext uri="{FF2B5EF4-FFF2-40B4-BE49-F238E27FC236}">
                <a16:creationId xmlns:a16="http://schemas.microsoft.com/office/drawing/2014/main" id="{D7D6AD8D-B088-42B7-AF2A-4EE26B065CA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5015924"/>
              </p:ext>
            </p:extLst>
          </p:nvPr>
        </p:nvGraphicFramePr>
        <p:xfrm>
          <a:off x="1251633" y="2373153"/>
          <a:ext cx="6840760" cy="3803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8" name="Visio" r:id="rId3" imgW="5914853" imgH="2286102" progId="Visio.Drawing.15">
                  <p:embed/>
                </p:oleObj>
              </mc:Choice>
              <mc:Fallback>
                <p:oleObj name="Visio" r:id="rId3" imgW="5914853" imgH="2286102" progId="Visio.Drawing.15">
                  <p:embed/>
                  <p:pic>
                    <p:nvPicPr>
                      <p:cNvPr id="2" name="개체 1">
                        <a:extLst>
                          <a:ext uri="{FF2B5EF4-FFF2-40B4-BE49-F238E27FC236}">
                            <a16:creationId xmlns:a16="http://schemas.microsoft.com/office/drawing/2014/main" id="{D7D6AD8D-B088-42B7-AF2A-4EE26B065CA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51633" y="2373153"/>
                        <a:ext cx="6840760" cy="3803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514701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가상 함수와 함수 재정의</a:t>
            </a:r>
            <a:r>
              <a:rPr lang="en-US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726631" y="1200819"/>
            <a:ext cx="85258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ko-KR" dirty="0"/>
              <a:t> 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95241E5-7580-9EDF-DE5A-BC2072F75C43}"/>
              </a:ext>
            </a:extLst>
          </p:cNvPr>
          <p:cNvSpPr/>
          <p:nvPr/>
        </p:nvSpPr>
        <p:spPr>
          <a:xfrm>
            <a:off x="897652" y="1238920"/>
            <a:ext cx="7355160" cy="53587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Animal{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R="0" algn="l" rtl="0"/>
            <a:r>
              <a:rPr lang="en-US" altLang="ko-KR" sz="16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ko-KR" altLang="en-US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virtual void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Cry(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울음소리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\n"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6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Animal class</a:t>
            </a:r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Tiger: 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Animal{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public:</a:t>
            </a: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Cry(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으르렁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으르렁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\n"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6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Tiger class</a:t>
            </a:r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Animal *p = 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new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Tiger;	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p-&gt;Cry();</a:t>
            </a:r>
            <a:endParaRPr lang="ko-KR" altLang="en-US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dirty="0">
                <a:solidFill>
                  <a:srgbClr val="000000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	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p-&gt;Animal::Cry();</a:t>
            </a:r>
            <a:endParaRPr lang="en-US" altLang="ko-KR" sz="1600" b="1" i="0" u="none" strike="noStrike" baseline="0" dirty="0">
              <a:solidFill>
                <a:srgbClr val="000000"/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delete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p;</a:t>
            </a: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6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55C6FE67-8AF4-CF69-4DEA-9E633ED2309D}"/>
              </a:ext>
            </a:extLst>
          </p:cNvPr>
          <p:cNvSpPr/>
          <p:nvPr/>
        </p:nvSpPr>
        <p:spPr bwMode="auto">
          <a:xfrm>
            <a:off x="1903260" y="1706573"/>
            <a:ext cx="4837384" cy="282267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2099AEB6-C754-4332-2CE3-337DEC89F2CC}"/>
              </a:ext>
            </a:extLst>
          </p:cNvPr>
          <p:cNvSpPr/>
          <p:nvPr/>
        </p:nvSpPr>
        <p:spPr bwMode="auto">
          <a:xfrm>
            <a:off x="960948" y="2403329"/>
            <a:ext cx="5627276" cy="131307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2DFBEB48-0B7C-347A-C892-1F180A658022}"/>
              </a:ext>
            </a:extLst>
          </p:cNvPr>
          <p:cNvSpPr/>
          <p:nvPr/>
        </p:nvSpPr>
        <p:spPr bwMode="auto">
          <a:xfrm>
            <a:off x="952710" y="1279422"/>
            <a:ext cx="5826824" cy="100527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1464A130-5B75-9749-F422-1775C15CFCB4}"/>
              </a:ext>
            </a:extLst>
          </p:cNvPr>
          <p:cNvSpPr/>
          <p:nvPr/>
        </p:nvSpPr>
        <p:spPr bwMode="auto">
          <a:xfrm>
            <a:off x="1865160" y="3140244"/>
            <a:ext cx="4587452" cy="323382"/>
          </a:xfrm>
          <a:prstGeom prst="rect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D463A2A-807E-36EF-C1E1-BA569EE08ACB}"/>
              </a:ext>
            </a:extLst>
          </p:cNvPr>
          <p:cNvSpPr/>
          <p:nvPr/>
        </p:nvSpPr>
        <p:spPr bwMode="auto">
          <a:xfrm>
            <a:off x="1865160" y="4625582"/>
            <a:ext cx="2355204" cy="26204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C65F0A53-A16B-9B27-A8BA-BE1BCFCF7F11}"/>
              </a:ext>
            </a:extLst>
          </p:cNvPr>
          <p:cNvSpPr/>
          <p:nvPr/>
        </p:nvSpPr>
        <p:spPr bwMode="auto">
          <a:xfrm>
            <a:off x="1865160" y="4895872"/>
            <a:ext cx="987052" cy="262041"/>
          </a:xfrm>
          <a:prstGeom prst="rect">
            <a:avLst/>
          </a:prstGeom>
          <a:noFill/>
          <a:ln w="12700" cap="flat" cmpd="sng" algn="ctr">
            <a:solidFill>
              <a:srgbClr val="0099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40850806-7FD7-95FB-16E3-8F0298333AE9}"/>
              </a:ext>
            </a:extLst>
          </p:cNvPr>
          <p:cNvSpPr/>
          <p:nvPr/>
        </p:nvSpPr>
        <p:spPr bwMode="auto">
          <a:xfrm>
            <a:off x="1865160" y="5157913"/>
            <a:ext cx="1707132" cy="262041"/>
          </a:xfrm>
          <a:prstGeom prst="rect">
            <a:avLst/>
          </a:prstGeom>
          <a:noFill/>
          <a:ln w="12700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B6642467-48DA-12A5-B10F-0FE031B42A40}"/>
              </a:ext>
            </a:extLst>
          </p:cNvPr>
          <p:cNvSpPr/>
          <p:nvPr/>
        </p:nvSpPr>
        <p:spPr bwMode="auto">
          <a:xfrm>
            <a:off x="7093185" y="2030650"/>
            <a:ext cx="1131924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가상 함수 선언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0C166FB3-1BBB-2BEF-6162-3946959E3951}"/>
              </a:ext>
            </a:extLst>
          </p:cNvPr>
          <p:cNvSpPr/>
          <p:nvPr/>
        </p:nvSpPr>
        <p:spPr bwMode="auto">
          <a:xfrm>
            <a:off x="7132817" y="2657618"/>
            <a:ext cx="1461650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파생 클래스 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: Tiger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D2EA6710-55DA-1B66-662E-D9AF2E28F505}"/>
              </a:ext>
            </a:extLst>
          </p:cNvPr>
          <p:cNvSpPr/>
          <p:nvPr/>
        </p:nvSpPr>
        <p:spPr bwMode="auto">
          <a:xfrm>
            <a:off x="4776248" y="4194053"/>
            <a:ext cx="3706860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클래스의 객체를 베이스 클래스의 포인터로 가리킴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:up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cast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3" name="직선 화살표 연결선 32">
            <a:extLst>
              <a:ext uri="{FF2B5EF4-FFF2-40B4-BE49-F238E27FC236}">
                <a16:creationId xmlns:a16="http://schemas.microsoft.com/office/drawing/2014/main" id="{35D19B5B-19BF-A1A2-3DB1-928502F3856A}"/>
              </a:ext>
            </a:extLst>
          </p:cNvPr>
          <p:cNvCxnSpPr>
            <a:cxnSpLocks/>
            <a:stCxn id="34" idx="1"/>
            <a:endCxn id="20" idx="3"/>
          </p:cNvCxnSpPr>
          <p:nvPr/>
        </p:nvCxnSpPr>
        <p:spPr>
          <a:xfrm flipH="1">
            <a:off x="2852212" y="5026893"/>
            <a:ext cx="1924036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99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5262E5B6-ED5B-F92A-06C1-8B46BF44A989}"/>
              </a:ext>
            </a:extLst>
          </p:cNvPr>
          <p:cNvSpPr/>
          <p:nvPr/>
        </p:nvSpPr>
        <p:spPr bwMode="auto">
          <a:xfrm>
            <a:off x="4776248" y="4811128"/>
            <a:ext cx="2714839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99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009900"/>
                </a:solidFill>
                <a:latin typeface="맑은 고딕" pitchFamily="50" charset="-127"/>
                <a:ea typeface="맑은 고딕" pitchFamily="50" charset="-127"/>
              </a:rPr>
              <a:t>동적 바인딩 </a:t>
            </a:r>
            <a:r>
              <a:rPr kumimoji="0" lang="en-US" altLang="ko-KR" sz="1100" b="1" dirty="0">
                <a:solidFill>
                  <a:srgbClr val="009900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1100" b="1" dirty="0">
                <a:solidFill>
                  <a:srgbClr val="009900"/>
                </a:solidFill>
                <a:latin typeface="맑은 고딕" pitchFamily="50" charset="-127"/>
                <a:ea typeface="맑은 고딕" pitchFamily="50" charset="-127"/>
              </a:rPr>
              <a:t>실행 시에 바인딩 결정</a:t>
            </a:r>
            <a:endParaRPr kumimoji="0" lang="en-US" altLang="ko-KR" sz="1100" b="1" dirty="0">
              <a:solidFill>
                <a:srgbClr val="0099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맑은 고딕" pitchFamily="50" charset="-127"/>
                <a:ea typeface="맑은 고딕" pitchFamily="50" charset="-127"/>
              </a:rPr>
              <a:t>파생 클래스에서 재정의된 함수를 호출</a:t>
            </a: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8561ECE2-D89C-6A23-F905-0EC7218AC0A5}"/>
              </a:ext>
            </a:extLst>
          </p:cNvPr>
          <p:cNvSpPr/>
          <p:nvPr/>
        </p:nvSpPr>
        <p:spPr bwMode="auto">
          <a:xfrm>
            <a:off x="4321953" y="5681995"/>
            <a:ext cx="3426804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chemeClr val="tx2">
                <a:lumMod val="75000"/>
              </a:schemeClr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정적 바인딩 </a:t>
            </a:r>
            <a:r>
              <a:rPr kumimoji="0" lang="en-US" altLang="ko-KR" sz="1100" b="1" dirty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1100" b="1" dirty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컴파일 시에 바인딩 결정</a:t>
            </a:r>
            <a:endParaRPr kumimoji="0" lang="en-US" altLang="ko-KR" sz="1100" b="1" dirty="0">
              <a:solidFill>
                <a:schemeClr val="tx2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맑은 고딕" pitchFamily="50" charset="-127"/>
                <a:ea typeface="맑은 고딕" pitchFamily="50" charset="-127"/>
              </a:rPr>
              <a:t>:: 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맑은 고딕" pitchFamily="50" charset="-127"/>
                <a:ea typeface="맑은 고딕" pitchFamily="50" charset="-127"/>
              </a:rPr>
              <a:t>연산자를 사용한 베이스 클래스의 가상 함수 호출</a:t>
            </a:r>
          </a:p>
        </p:txBody>
      </p:sp>
      <p:cxnSp>
        <p:nvCxnSpPr>
          <p:cNvPr id="42" name="직선 화살표 연결선 41">
            <a:extLst>
              <a:ext uri="{FF2B5EF4-FFF2-40B4-BE49-F238E27FC236}">
                <a16:creationId xmlns:a16="http://schemas.microsoft.com/office/drawing/2014/main" id="{08F1FBE7-2613-C2EF-1D46-1490EB2F0EA2}"/>
              </a:ext>
            </a:extLst>
          </p:cNvPr>
          <p:cNvCxnSpPr>
            <a:cxnSpLocks/>
          </p:cNvCxnSpPr>
          <p:nvPr/>
        </p:nvCxnSpPr>
        <p:spPr>
          <a:xfrm flipH="1" flipV="1">
            <a:off x="3913947" y="1988840"/>
            <a:ext cx="29630" cy="33000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grpSp>
        <p:nvGrpSpPr>
          <p:cNvPr id="2" name="그룹 1">
            <a:extLst>
              <a:ext uri="{FF2B5EF4-FFF2-40B4-BE49-F238E27FC236}">
                <a16:creationId xmlns:a16="http://schemas.microsoft.com/office/drawing/2014/main" id="{51534E16-8D7B-772D-04D1-928F9EE27F9A}"/>
              </a:ext>
            </a:extLst>
          </p:cNvPr>
          <p:cNvGrpSpPr/>
          <p:nvPr/>
        </p:nvGrpSpPr>
        <p:grpSpPr>
          <a:xfrm>
            <a:off x="2718726" y="1988840"/>
            <a:ext cx="277502" cy="1020211"/>
            <a:chOff x="2278274" y="1988840"/>
            <a:chExt cx="277502" cy="1020211"/>
          </a:xfrm>
        </p:grpSpPr>
        <p:cxnSp>
          <p:nvCxnSpPr>
            <p:cNvPr id="10" name="직선 연결선 9">
              <a:extLst>
                <a:ext uri="{FF2B5EF4-FFF2-40B4-BE49-F238E27FC236}">
                  <a16:creationId xmlns:a16="http://schemas.microsoft.com/office/drawing/2014/main" id="{1B3FC591-08E5-AA81-A048-4EB5D9AD604E}"/>
                </a:ext>
              </a:extLst>
            </p:cNvPr>
            <p:cNvCxnSpPr/>
            <p:nvPr/>
          </p:nvCxnSpPr>
          <p:spPr bwMode="auto">
            <a:xfrm>
              <a:off x="2278274" y="1988840"/>
              <a:ext cx="0" cy="22902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  <p:cxnSp>
          <p:nvCxnSpPr>
            <p:cNvPr id="12" name="직선 연결선 11">
              <a:extLst>
                <a:ext uri="{FF2B5EF4-FFF2-40B4-BE49-F238E27FC236}">
                  <a16:creationId xmlns:a16="http://schemas.microsoft.com/office/drawing/2014/main" id="{0509C567-893A-9CE6-B0D3-3A22A600DD0E}"/>
                </a:ext>
              </a:extLst>
            </p:cNvPr>
            <p:cNvCxnSpPr/>
            <p:nvPr/>
          </p:nvCxnSpPr>
          <p:spPr bwMode="auto">
            <a:xfrm>
              <a:off x="2278274" y="2217864"/>
              <a:ext cx="277502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  <p:cxnSp>
          <p:nvCxnSpPr>
            <p:cNvPr id="26" name="직선 화살표 연결선 25">
              <a:extLst>
                <a:ext uri="{FF2B5EF4-FFF2-40B4-BE49-F238E27FC236}">
                  <a16:creationId xmlns:a16="http://schemas.microsoft.com/office/drawing/2014/main" id="{5035B881-1307-C9C7-FAED-AE0C97655C85}"/>
                </a:ext>
              </a:extLst>
            </p:cNvPr>
            <p:cNvCxnSpPr/>
            <p:nvPr/>
          </p:nvCxnSpPr>
          <p:spPr bwMode="auto">
            <a:xfrm>
              <a:off x="2555776" y="2217864"/>
              <a:ext cx="0" cy="791187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C31D563D-8F8A-F30C-745B-5901BCE76BD8}"/>
              </a:ext>
            </a:extLst>
          </p:cNvPr>
          <p:cNvGrpSpPr/>
          <p:nvPr/>
        </p:nvGrpSpPr>
        <p:grpSpPr>
          <a:xfrm>
            <a:off x="2996227" y="3463626"/>
            <a:ext cx="749661" cy="1575651"/>
            <a:chOff x="2555776" y="3463626"/>
            <a:chExt cx="648072" cy="1694287"/>
          </a:xfrm>
        </p:grpSpPr>
        <p:cxnSp>
          <p:nvCxnSpPr>
            <p:cNvPr id="5" name="직선 화살표 연결선 4">
              <a:extLst>
                <a:ext uri="{FF2B5EF4-FFF2-40B4-BE49-F238E27FC236}">
                  <a16:creationId xmlns:a16="http://schemas.microsoft.com/office/drawing/2014/main" id="{3DA78D72-F475-E3BE-68FF-2BC0C8E90D06}"/>
                </a:ext>
              </a:extLst>
            </p:cNvPr>
            <p:cNvCxnSpPr/>
            <p:nvPr/>
          </p:nvCxnSpPr>
          <p:spPr bwMode="auto">
            <a:xfrm flipV="1">
              <a:off x="2555776" y="3463626"/>
              <a:ext cx="648072" cy="1694287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sp>
          <p:nvSpPr>
            <p:cNvPr id="36" name="타원 35">
              <a:extLst>
                <a:ext uri="{FF2B5EF4-FFF2-40B4-BE49-F238E27FC236}">
                  <a16:creationId xmlns:a16="http://schemas.microsoft.com/office/drawing/2014/main" id="{D2DA612F-F9A2-D328-00CD-193C2808C5BB}"/>
                </a:ext>
              </a:extLst>
            </p:cNvPr>
            <p:cNvSpPr/>
            <p:nvPr/>
          </p:nvSpPr>
          <p:spPr bwMode="auto">
            <a:xfrm>
              <a:off x="2888812" y="3810094"/>
              <a:ext cx="245923" cy="245923"/>
            </a:xfrm>
            <a:prstGeom prst="ellipse">
              <a:avLst/>
            </a:prstGeom>
            <a:noFill/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endParaRP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311F1D45-1455-AD4A-D027-8442868958DC}"/>
              </a:ext>
            </a:extLst>
          </p:cNvPr>
          <p:cNvGrpSpPr/>
          <p:nvPr/>
        </p:nvGrpSpPr>
        <p:grpSpPr>
          <a:xfrm>
            <a:off x="2870960" y="3009051"/>
            <a:ext cx="264176" cy="2030226"/>
            <a:chOff x="2430508" y="3009051"/>
            <a:chExt cx="264176" cy="2148862"/>
          </a:xfrm>
        </p:grpSpPr>
        <p:cxnSp>
          <p:nvCxnSpPr>
            <p:cNvPr id="3" name="직선 화살표 연결선 2">
              <a:extLst>
                <a:ext uri="{FF2B5EF4-FFF2-40B4-BE49-F238E27FC236}">
                  <a16:creationId xmlns:a16="http://schemas.microsoft.com/office/drawing/2014/main" id="{EE1FC7BF-CDEC-C5BC-C7A7-73D8321787AB}"/>
                </a:ext>
              </a:extLst>
            </p:cNvPr>
            <p:cNvCxnSpPr/>
            <p:nvPr/>
          </p:nvCxnSpPr>
          <p:spPr bwMode="auto">
            <a:xfrm flipV="1">
              <a:off x="2555776" y="3009051"/>
              <a:ext cx="0" cy="2148862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cxnSp>
          <p:nvCxnSpPr>
            <p:cNvPr id="37" name="직선 연결선 36">
              <a:extLst>
                <a:ext uri="{FF2B5EF4-FFF2-40B4-BE49-F238E27FC236}">
                  <a16:creationId xmlns:a16="http://schemas.microsoft.com/office/drawing/2014/main" id="{0358B7A2-9F29-BD5F-7BDC-A41C15C6BEEF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430508" y="3770847"/>
              <a:ext cx="247805" cy="24780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0" name="직선 연결선 39">
              <a:extLst>
                <a:ext uri="{FF2B5EF4-FFF2-40B4-BE49-F238E27FC236}">
                  <a16:creationId xmlns:a16="http://schemas.microsoft.com/office/drawing/2014/main" id="{FB13752B-222D-795F-2E14-CDBC58FF9BE4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2430508" y="3770847"/>
              <a:ext cx="264176" cy="25115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cxnSp>
        <p:nvCxnSpPr>
          <p:cNvPr id="41" name="연결선: 꺾임 40">
            <a:extLst>
              <a:ext uri="{FF2B5EF4-FFF2-40B4-BE49-F238E27FC236}">
                <a16:creationId xmlns:a16="http://schemas.microsoft.com/office/drawing/2014/main" id="{CEC7FD95-A2E9-92AC-5E0A-C221B5C2F593}"/>
              </a:ext>
            </a:extLst>
          </p:cNvPr>
          <p:cNvCxnSpPr>
            <a:cxnSpLocks/>
            <a:stCxn id="23" idx="1"/>
            <a:endCxn id="13" idx="2"/>
          </p:cNvCxnSpPr>
          <p:nvPr/>
        </p:nvCxnSpPr>
        <p:spPr bwMode="auto">
          <a:xfrm rot="10800000">
            <a:off x="4321953" y="1988840"/>
            <a:ext cx="2771233" cy="17293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3" name="연결선: 꺾임 42">
            <a:extLst>
              <a:ext uri="{FF2B5EF4-FFF2-40B4-BE49-F238E27FC236}">
                <a16:creationId xmlns:a16="http://schemas.microsoft.com/office/drawing/2014/main" id="{835ED6C2-7716-7658-C61B-6D6274515F37}"/>
              </a:ext>
            </a:extLst>
          </p:cNvPr>
          <p:cNvCxnSpPr>
            <a:cxnSpLocks/>
            <a:stCxn id="25" idx="1"/>
            <a:endCxn id="15" idx="3"/>
          </p:cNvCxnSpPr>
          <p:nvPr/>
        </p:nvCxnSpPr>
        <p:spPr bwMode="auto">
          <a:xfrm rot="10800000" flipV="1">
            <a:off x="6588225" y="2788744"/>
            <a:ext cx="544593" cy="27112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4" name="연결선: 꺾임 43">
            <a:extLst>
              <a:ext uri="{FF2B5EF4-FFF2-40B4-BE49-F238E27FC236}">
                <a16:creationId xmlns:a16="http://schemas.microsoft.com/office/drawing/2014/main" id="{FC8D74FB-5599-5B9C-BE47-4144771D443B}"/>
              </a:ext>
            </a:extLst>
          </p:cNvPr>
          <p:cNvCxnSpPr>
            <a:cxnSpLocks/>
            <a:endCxn id="19" idx="3"/>
          </p:cNvCxnSpPr>
          <p:nvPr/>
        </p:nvCxnSpPr>
        <p:spPr bwMode="auto">
          <a:xfrm rot="10800000" flipV="1">
            <a:off x="4220364" y="4409817"/>
            <a:ext cx="555884" cy="34678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6" name="연결선: 꺾임 45">
            <a:extLst>
              <a:ext uri="{FF2B5EF4-FFF2-40B4-BE49-F238E27FC236}">
                <a16:creationId xmlns:a16="http://schemas.microsoft.com/office/drawing/2014/main" id="{FB51AF36-F7E8-75C7-3195-A44D1F7B7B10}"/>
              </a:ext>
            </a:extLst>
          </p:cNvPr>
          <p:cNvCxnSpPr>
            <a:cxnSpLocks/>
            <a:stCxn id="39" idx="1"/>
            <a:endCxn id="21" idx="3"/>
          </p:cNvCxnSpPr>
          <p:nvPr/>
        </p:nvCxnSpPr>
        <p:spPr bwMode="auto">
          <a:xfrm rot="10800000">
            <a:off x="3572293" y="5288934"/>
            <a:ext cx="749661" cy="60882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2C25C2A5-CCB8-5F73-2F75-47D2F60D827F}"/>
              </a:ext>
            </a:extLst>
          </p:cNvPr>
          <p:cNvSpPr/>
          <p:nvPr/>
        </p:nvSpPr>
        <p:spPr bwMode="auto">
          <a:xfrm>
            <a:off x="7096812" y="1423867"/>
            <a:ext cx="1723660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베이스 클래스 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: Animal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8" name="직선 화살표 연결선 47">
            <a:extLst>
              <a:ext uri="{FF2B5EF4-FFF2-40B4-BE49-F238E27FC236}">
                <a16:creationId xmlns:a16="http://schemas.microsoft.com/office/drawing/2014/main" id="{E12467E2-3B50-A327-3A21-ABECD1551F04}"/>
              </a:ext>
            </a:extLst>
          </p:cNvPr>
          <p:cNvCxnSpPr>
            <a:cxnSpLocks/>
            <a:stCxn id="35" idx="1"/>
          </p:cNvCxnSpPr>
          <p:nvPr/>
        </p:nvCxnSpPr>
        <p:spPr bwMode="auto">
          <a:xfrm flipH="1">
            <a:off x="6779536" y="1554993"/>
            <a:ext cx="317276" cy="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BEF8CF79-8BFB-45D1-86F3-E6CC5348A5F3}"/>
              </a:ext>
            </a:extLst>
          </p:cNvPr>
          <p:cNvSpPr/>
          <p:nvPr/>
        </p:nvSpPr>
        <p:spPr bwMode="auto">
          <a:xfrm>
            <a:off x="2116142" y="2459250"/>
            <a:ext cx="677806" cy="288304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58" name="직선 화살표 연결선 57">
            <a:extLst>
              <a:ext uri="{FF2B5EF4-FFF2-40B4-BE49-F238E27FC236}">
                <a16:creationId xmlns:a16="http://schemas.microsoft.com/office/drawing/2014/main" id="{AA56AA39-CBF1-4E47-A0E0-C5CC40A36990}"/>
              </a:ext>
            </a:extLst>
          </p:cNvPr>
          <p:cNvCxnSpPr>
            <a:cxnSpLocks/>
          </p:cNvCxnSpPr>
          <p:nvPr/>
        </p:nvCxnSpPr>
        <p:spPr>
          <a:xfrm flipH="1" flipV="1">
            <a:off x="2783643" y="2715437"/>
            <a:ext cx="1637420" cy="425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79508B7A-D799-44AB-BB98-CFE4E380D9D3}"/>
              </a:ext>
            </a:extLst>
          </p:cNvPr>
          <p:cNvSpPr/>
          <p:nvPr/>
        </p:nvSpPr>
        <p:spPr bwMode="auto">
          <a:xfrm>
            <a:off x="4431755" y="2619199"/>
            <a:ext cx="1814815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상속 접근 제어 지정자</a:t>
            </a:r>
          </a:p>
        </p:txBody>
      </p:sp>
    </p:spTree>
    <p:extLst>
      <p:ext uri="{BB962C8B-B14F-4D97-AF65-F5344CB8AC3E}">
        <p14:creationId xmlns:p14="http://schemas.microsoft.com/office/powerpoint/2010/main" val="2445954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5" grpId="0" animBg="1"/>
      <p:bldP spid="29" grpId="0" animBg="1"/>
      <p:bldP spid="34" grpId="0" animBg="1"/>
      <p:bldP spid="39" grpId="0" animBg="1"/>
      <p:bldP spid="35" grpId="0" animBg="1"/>
      <p:bldP spid="57" grpId="0" animBg="1"/>
      <p:bldP spid="5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가상 함수와 함수 재정의</a:t>
            </a:r>
            <a:r>
              <a:rPr lang="en-US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714348" y="1142984"/>
            <a:ext cx="11213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4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8424936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가상 함수와 함수 재정의</a:t>
            </a:r>
            <a:r>
              <a:rPr lang="en-US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52CD283D-BF37-806A-864D-90D39E07077D}"/>
              </a:ext>
            </a:extLst>
          </p:cNvPr>
          <p:cNvSpPr/>
          <p:nvPr/>
        </p:nvSpPr>
        <p:spPr>
          <a:xfrm>
            <a:off x="755576" y="1232644"/>
            <a:ext cx="7632848" cy="53507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0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0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Animal{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ko-KR" altLang="en-US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virtual void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Cry(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0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10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울음소리</a:t>
            </a:r>
            <a:r>
              <a:rPr lang="en-US" altLang="ko-KR" sz="10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\n"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0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Animal class</a:t>
            </a:r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Tiger: 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Animal{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public:</a:t>
            </a: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Cry(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0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10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으르렁</a:t>
            </a:r>
            <a:r>
              <a:rPr lang="en-US" altLang="ko-KR" sz="10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0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으르렁</a:t>
            </a:r>
            <a:r>
              <a:rPr lang="en-US" altLang="ko-KR" sz="10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\n"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0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Tiger class</a:t>
            </a:r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Cat: 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Animal{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public:</a:t>
            </a: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Cry(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0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10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야옹</a:t>
            </a:r>
            <a:r>
              <a:rPr lang="en-US" altLang="ko-KR" sz="10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0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야옹</a:t>
            </a:r>
            <a:r>
              <a:rPr lang="en-US" altLang="ko-KR" sz="10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\n"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0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Cat class</a:t>
            </a:r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Animal *p = 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new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Tiger;	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p-&gt;Cry();</a:t>
            </a:r>
            <a:endParaRPr lang="ko-KR" altLang="en-US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dirty="0">
                <a:solidFill>
                  <a:srgbClr val="000000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	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p-&gt;Animal::Cry();</a:t>
            </a:r>
            <a:endParaRPr lang="en-US" altLang="ko-KR" sz="1000" b="1" i="0" u="none" strike="noStrike" baseline="0" dirty="0">
              <a:solidFill>
                <a:srgbClr val="000000"/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delete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p;</a:t>
            </a: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p = 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new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Cat;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p-&gt;Cry();</a:t>
            </a:r>
            <a:endParaRPr lang="ko-KR" altLang="en-US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p-&gt;Animal::Cry();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delete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p;</a:t>
            </a: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0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9E135481-0556-6E8E-A0C1-ED5C58A04EC4}"/>
              </a:ext>
            </a:extLst>
          </p:cNvPr>
          <p:cNvSpPr/>
          <p:nvPr/>
        </p:nvSpPr>
        <p:spPr bwMode="auto">
          <a:xfrm>
            <a:off x="1723084" y="1970094"/>
            <a:ext cx="3075284" cy="204643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02352B9F-2F9E-294E-B89D-46B06E467BE8}"/>
              </a:ext>
            </a:extLst>
          </p:cNvPr>
          <p:cNvSpPr/>
          <p:nvPr/>
        </p:nvSpPr>
        <p:spPr bwMode="auto">
          <a:xfrm>
            <a:off x="813214" y="1662448"/>
            <a:ext cx="4228259" cy="72757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5DB815F1-F82E-55FA-69D2-EAA84C93141C}"/>
              </a:ext>
            </a:extLst>
          </p:cNvPr>
          <p:cNvSpPr/>
          <p:nvPr/>
        </p:nvSpPr>
        <p:spPr bwMode="auto">
          <a:xfrm>
            <a:off x="1705944" y="2864317"/>
            <a:ext cx="2948408" cy="204643"/>
          </a:xfrm>
          <a:prstGeom prst="rect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43ADA4E7-0E7B-B387-14EB-8AC110745604}"/>
              </a:ext>
            </a:extLst>
          </p:cNvPr>
          <p:cNvSpPr/>
          <p:nvPr/>
        </p:nvSpPr>
        <p:spPr bwMode="auto">
          <a:xfrm>
            <a:off x="1705944" y="3805681"/>
            <a:ext cx="2660376" cy="204643"/>
          </a:xfrm>
          <a:prstGeom prst="rect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32AB1880-680B-9C56-645C-D33C45C68E60}"/>
              </a:ext>
            </a:extLst>
          </p:cNvPr>
          <p:cNvSpPr/>
          <p:nvPr/>
        </p:nvSpPr>
        <p:spPr bwMode="auto">
          <a:xfrm>
            <a:off x="816049" y="2411040"/>
            <a:ext cx="4225421" cy="86115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41BF8ACC-D239-DEDE-5F88-422D2F8930D0}"/>
              </a:ext>
            </a:extLst>
          </p:cNvPr>
          <p:cNvSpPr/>
          <p:nvPr/>
        </p:nvSpPr>
        <p:spPr bwMode="auto">
          <a:xfrm>
            <a:off x="813213" y="3334999"/>
            <a:ext cx="4225421" cy="86115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667C07E4-B0F8-35C9-C766-3CF09B1C40C3}"/>
              </a:ext>
            </a:extLst>
          </p:cNvPr>
          <p:cNvSpPr/>
          <p:nvPr/>
        </p:nvSpPr>
        <p:spPr bwMode="auto">
          <a:xfrm>
            <a:off x="1723084" y="4538425"/>
            <a:ext cx="1512168" cy="20464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DB9ADDFE-6193-4E80-8875-24CD44203845}"/>
              </a:ext>
            </a:extLst>
          </p:cNvPr>
          <p:cNvSpPr/>
          <p:nvPr/>
        </p:nvSpPr>
        <p:spPr bwMode="auto">
          <a:xfrm>
            <a:off x="1748242" y="5312175"/>
            <a:ext cx="889886" cy="20505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9FEFDFE3-D2EA-D016-B943-5EEB9D6E27C6}"/>
              </a:ext>
            </a:extLst>
          </p:cNvPr>
          <p:cNvSpPr/>
          <p:nvPr/>
        </p:nvSpPr>
        <p:spPr bwMode="auto">
          <a:xfrm>
            <a:off x="1748242" y="5517233"/>
            <a:ext cx="601854" cy="144016"/>
          </a:xfrm>
          <a:prstGeom prst="rect">
            <a:avLst/>
          </a:prstGeom>
          <a:noFill/>
          <a:ln w="12700" cap="flat" cmpd="sng" algn="ctr">
            <a:solidFill>
              <a:srgbClr val="0099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B8091958-F322-F2F2-85F7-ED1F70263B47}"/>
              </a:ext>
            </a:extLst>
          </p:cNvPr>
          <p:cNvSpPr/>
          <p:nvPr/>
        </p:nvSpPr>
        <p:spPr bwMode="auto">
          <a:xfrm>
            <a:off x="1748242" y="5678885"/>
            <a:ext cx="1105910" cy="144016"/>
          </a:xfrm>
          <a:prstGeom prst="rect">
            <a:avLst/>
          </a:prstGeom>
          <a:noFill/>
          <a:ln w="12700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0A9D58DF-D58A-EA66-C82F-24DF009DC334}"/>
              </a:ext>
            </a:extLst>
          </p:cNvPr>
          <p:cNvSpPr/>
          <p:nvPr/>
        </p:nvSpPr>
        <p:spPr bwMode="auto">
          <a:xfrm>
            <a:off x="1723084" y="4758916"/>
            <a:ext cx="601854" cy="144016"/>
          </a:xfrm>
          <a:prstGeom prst="rect">
            <a:avLst/>
          </a:prstGeom>
          <a:noFill/>
          <a:ln w="12700" cap="flat" cmpd="sng" algn="ctr">
            <a:solidFill>
              <a:srgbClr val="0099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33CF50A9-5119-322D-88DA-16A02719A75F}"/>
              </a:ext>
            </a:extLst>
          </p:cNvPr>
          <p:cNvSpPr/>
          <p:nvPr/>
        </p:nvSpPr>
        <p:spPr bwMode="auto">
          <a:xfrm>
            <a:off x="1723084" y="4920568"/>
            <a:ext cx="1105910" cy="144016"/>
          </a:xfrm>
          <a:prstGeom prst="rect">
            <a:avLst/>
          </a:prstGeom>
          <a:noFill/>
          <a:ln w="12700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1E199A20-1121-C7BE-B4A8-5388F8289C7C}"/>
              </a:ext>
            </a:extLst>
          </p:cNvPr>
          <p:cNvSpPr/>
          <p:nvPr/>
        </p:nvSpPr>
        <p:spPr bwMode="auto">
          <a:xfrm>
            <a:off x="4366321" y="4740242"/>
            <a:ext cx="2645127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99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009900"/>
                </a:solidFill>
                <a:latin typeface="맑은 고딕" pitchFamily="50" charset="-127"/>
                <a:ea typeface="맑은 고딕" pitchFamily="50" charset="-127"/>
              </a:rPr>
              <a:t>동적 바인딩 </a:t>
            </a:r>
            <a:r>
              <a:rPr kumimoji="0" lang="en-US" altLang="ko-KR" sz="1100" b="1" dirty="0">
                <a:solidFill>
                  <a:srgbClr val="009900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1100" b="1" dirty="0">
                <a:solidFill>
                  <a:srgbClr val="009900"/>
                </a:solidFill>
                <a:latin typeface="맑은 고딕" pitchFamily="50" charset="-127"/>
                <a:ea typeface="맑은 고딕" pitchFamily="50" charset="-127"/>
              </a:rPr>
              <a:t>실행 시에 바인딩 결정</a:t>
            </a:r>
            <a:endParaRPr kumimoji="0" lang="en-US" altLang="ko-KR" sz="1100" b="1" dirty="0">
              <a:solidFill>
                <a:srgbClr val="0099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맑은 고딕" pitchFamily="50" charset="-127"/>
                <a:ea typeface="맑은 고딕" pitchFamily="50" charset="-127"/>
              </a:rPr>
              <a:t>파생 클래스에서 재정의된 함수를 호출</a:t>
            </a: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FA4B4A19-5BE4-D8B9-9939-ECBB7BD38510}"/>
              </a:ext>
            </a:extLst>
          </p:cNvPr>
          <p:cNvSpPr/>
          <p:nvPr/>
        </p:nvSpPr>
        <p:spPr bwMode="auto">
          <a:xfrm>
            <a:off x="4366321" y="5328651"/>
            <a:ext cx="3400390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chemeClr val="tx2">
                <a:lumMod val="75000"/>
              </a:schemeClr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정적 바인딩 </a:t>
            </a:r>
            <a:r>
              <a:rPr kumimoji="0" lang="en-US" altLang="ko-KR" sz="1100" b="1" dirty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1100" b="1" dirty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컴파일 시에 바인딩 결정</a:t>
            </a:r>
            <a:endParaRPr kumimoji="0" lang="en-US" altLang="ko-KR" sz="1100" b="1" dirty="0">
              <a:solidFill>
                <a:schemeClr val="tx2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맑은 고딕" pitchFamily="50" charset="-127"/>
                <a:ea typeface="맑은 고딕" pitchFamily="50" charset="-127"/>
              </a:rPr>
              <a:t>:: 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맑은 고딕" pitchFamily="50" charset="-127"/>
                <a:ea typeface="맑은 고딕" pitchFamily="50" charset="-127"/>
              </a:rPr>
              <a:t>연산자를 사용한 베이스 클래스의 가상 함수 호출</a:t>
            </a: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4FFA3213-69DE-D3EC-FD06-955CE6C30FF3}"/>
              </a:ext>
            </a:extLst>
          </p:cNvPr>
          <p:cNvSpPr/>
          <p:nvPr/>
        </p:nvSpPr>
        <p:spPr bwMode="auto">
          <a:xfrm>
            <a:off x="6254695" y="1433520"/>
            <a:ext cx="1721579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: Animal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7" name="직선 화살표 연결선 46">
            <a:extLst>
              <a:ext uri="{FF2B5EF4-FFF2-40B4-BE49-F238E27FC236}">
                <a16:creationId xmlns:a16="http://schemas.microsoft.com/office/drawing/2014/main" id="{CF805358-EA4A-54CF-63CB-51777A85E998}"/>
              </a:ext>
            </a:extLst>
          </p:cNvPr>
          <p:cNvCxnSpPr>
            <a:cxnSpLocks/>
            <a:stCxn id="48" idx="1"/>
            <a:endCxn id="20" idx="3"/>
          </p:cNvCxnSpPr>
          <p:nvPr/>
        </p:nvCxnSpPr>
        <p:spPr>
          <a:xfrm flipH="1">
            <a:off x="4798368" y="2066896"/>
            <a:ext cx="995991" cy="552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5E7EAF63-5C14-E7D8-C6B9-A80EC536EF5A}"/>
              </a:ext>
            </a:extLst>
          </p:cNvPr>
          <p:cNvSpPr/>
          <p:nvPr/>
        </p:nvSpPr>
        <p:spPr bwMode="auto">
          <a:xfrm>
            <a:off x="5794359" y="1935770"/>
            <a:ext cx="1146178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가상 함수 선언</a:t>
            </a:r>
          </a:p>
        </p:txBody>
      </p:sp>
      <p:cxnSp>
        <p:nvCxnSpPr>
          <p:cNvPr id="51" name="직선 화살표 연결선 50">
            <a:extLst>
              <a:ext uri="{FF2B5EF4-FFF2-40B4-BE49-F238E27FC236}">
                <a16:creationId xmlns:a16="http://schemas.microsoft.com/office/drawing/2014/main" id="{17FD9ED7-60E2-09F4-7892-8358725BCB63}"/>
              </a:ext>
            </a:extLst>
          </p:cNvPr>
          <p:cNvCxnSpPr>
            <a:cxnSpLocks/>
            <a:stCxn id="52" idx="1"/>
          </p:cNvCxnSpPr>
          <p:nvPr/>
        </p:nvCxnSpPr>
        <p:spPr>
          <a:xfrm flipH="1">
            <a:off x="5026877" y="2469986"/>
            <a:ext cx="1227818" cy="70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62EB5E5E-AE85-14ED-BD71-F155CD3CD44A}"/>
              </a:ext>
            </a:extLst>
          </p:cNvPr>
          <p:cNvSpPr/>
          <p:nvPr/>
        </p:nvSpPr>
        <p:spPr bwMode="auto">
          <a:xfrm>
            <a:off x="6254695" y="2338860"/>
            <a:ext cx="1454419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파생 클래스 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: Tiger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63" name="직선 화살표 연결선 62">
            <a:extLst>
              <a:ext uri="{FF2B5EF4-FFF2-40B4-BE49-F238E27FC236}">
                <a16:creationId xmlns:a16="http://schemas.microsoft.com/office/drawing/2014/main" id="{3A0922BB-7F04-4B54-9A8A-8668260BF518}"/>
              </a:ext>
            </a:extLst>
          </p:cNvPr>
          <p:cNvCxnSpPr>
            <a:cxnSpLocks/>
            <a:stCxn id="64" idx="1"/>
            <a:endCxn id="24" idx="3"/>
          </p:cNvCxnSpPr>
          <p:nvPr/>
        </p:nvCxnSpPr>
        <p:spPr>
          <a:xfrm flipH="1">
            <a:off x="4654352" y="2938638"/>
            <a:ext cx="1138411" cy="2800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99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B9FB317A-BF73-26A9-E980-743F0F2FF357}"/>
              </a:ext>
            </a:extLst>
          </p:cNvPr>
          <p:cNvSpPr/>
          <p:nvPr/>
        </p:nvSpPr>
        <p:spPr bwMode="auto">
          <a:xfrm>
            <a:off x="5792763" y="2807512"/>
            <a:ext cx="949291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99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009900"/>
                </a:solidFill>
                <a:latin typeface="맑은 고딕" pitchFamily="50" charset="-127"/>
                <a:ea typeface="맑은 고딕" pitchFamily="50" charset="-127"/>
              </a:rPr>
              <a:t>함수 재정의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0099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68" name="직선 화살표 연결선 67">
            <a:extLst>
              <a:ext uri="{FF2B5EF4-FFF2-40B4-BE49-F238E27FC236}">
                <a16:creationId xmlns:a16="http://schemas.microsoft.com/office/drawing/2014/main" id="{0E458685-14DE-9260-5ED1-FD419745AC5E}"/>
              </a:ext>
            </a:extLst>
          </p:cNvPr>
          <p:cNvCxnSpPr>
            <a:cxnSpLocks/>
            <a:stCxn id="69" idx="1"/>
            <a:endCxn id="25" idx="3"/>
          </p:cNvCxnSpPr>
          <p:nvPr/>
        </p:nvCxnSpPr>
        <p:spPr>
          <a:xfrm flipH="1">
            <a:off x="4366320" y="3824539"/>
            <a:ext cx="1444030" cy="834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99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58E84170-DC25-E9BB-BF28-D131ABF60AB0}"/>
              </a:ext>
            </a:extLst>
          </p:cNvPr>
          <p:cNvSpPr/>
          <p:nvPr/>
        </p:nvSpPr>
        <p:spPr bwMode="auto">
          <a:xfrm>
            <a:off x="5810350" y="3693413"/>
            <a:ext cx="949291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99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009900"/>
                </a:solidFill>
                <a:latin typeface="맑은 고딕" pitchFamily="50" charset="-127"/>
                <a:ea typeface="맑은 고딕" pitchFamily="50" charset="-127"/>
              </a:rPr>
              <a:t>함수 재정의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0099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1" name="직선 화살표 연결선 70">
            <a:extLst>
              <a:ext uri="{FF2B5EF4-FFF2-40B4-BE49-F238E27FC236}">
                <a16:creationId xmlns:a16="http://schemas.microsoft.com/office/drawing/2014/main" id="{DCC76A17-645A-8BF5-BC94-50A32D0DF670}"/>
              </a:ext>
            </a:extLst>
          </p:cNvPr>
          <p:cNvCxnSpPr>
            <a:cxnSpLocks/>
            <a:stCxn id="72" idx="1"/>
          </p:cNvCxnSpPr>
          <p:nvPr/>
        </p:nvCxnSpPr>
        <p:spPr>
          <a:xfrm flipH="1">
            <a:off x="5026876" y="3421883"/>
            <a:ext cx="1227819" cy="711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F2F74308-63A0-BF39-E137-1D905858551D}"/>
              </a:ext>
            </a:extLst>
          </p:cNvPr>
          <p:cNvSpPr/>
          <p:nvPr/>
        </p:nvSpPr>
        <p:spPr bwMode="auto">
          <a:xfrm>
            <a:off x="4363796" y="4236331"/>
            <a:ext cx="3726792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클래스의 객체를 베이스 클래스의 포인터로 가리킴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:up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cast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84" name="직선 화살표 연결선 83">
            <a:extLst>
              <a:ext uri="{FF2B5EF4-FFF2-40B4-BE49-F238E27FC236}">
                <a16:creationId xmlns:a16="http://schemas.microsoft.com/office/drawing/2014/main" id="{096AC01B-510B-B45C-1246-E45B344EA558}"/>
              </a:ext>
            </a:extLst>
          </p:cNvPr>
          <p:cNvCxnSpPr>
            <a:cxnSpLocks/>
          </p:cNvCxnSpPr>
          <p:nvPr/>
        </p:nvCxnSpPr>
        <p:spPr>
          <a:xfrm flipH="1" flipV="1">
            <a:off x="4038728" y="2165439"/>
            <a:ext cx="20208" cy="337567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85" name="직선 화살표 연결선 84">
            <a:extLst>
              <a:ext uri="{FF2B5EF4-FFF2-40B4-BE49-F238E27FC236}">
                <a16:creationId xmlns:a16="http://schemas.microsoft.com/office/drawing/2014/main" id="{8998153F-EF55-F40B-3EDC-E53F1303CCA9}"/>
              </a:ext>
            </a:extLst>
          </p:cNvPr>
          <p:cNvCxnSpPr>
            <a:cxnSpLocks/>
          </p:cNvCxnSpPr>
          <p:nvPr/>
        </p:nvCxnSpPr>
        <p:spPr>
          <a:xfrm flipH="1" flipV="1">
            <a:off x="3676074" y="2165440"/>
            <a:ext cx="178549" cy="38558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92" name="직선 화살표 연결선 91">
            <a:extLst>
              <a:ext uri="{FF2B5EF4-FFF2-40B4-BE49-F238E27FC236}">
                <a16:creationId xmlns:a16="http://schemas.microsoft.com/office/drawing/2014/main" id="{337FCE02-41A6-9123-91DC-3A22E7C398B7}"/>
              </a:ext>
            </a:extLst>
          </p:cNvPr>
          <p:cNvCxnSpPr>
            <a:cxnSpLocks/>
          </p:cNvCxnSpPr>
          <p:nvPr/>
        </p:nvCxnSpPr>
        <p:spPr bwMode="auto">
          <a:xfrm flipV="1">
            <a:off x="2814180" y="3068960"/>
            <a:ext cx="631664" cy="174661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94" name="타원 93">
            <a:extLst>
              <a:ext uri="{FF2B5EF4-FFF2-40B4-BE49-F238E27FC236}">
                <a16:creationId xmlns:a16="http://schemas.microsoft.com/office/drawing/2014/main" id="{57912325-436E-7821-E4A0-345048FBA7DA}"/>
              </a:ext>
            </a:extLst>
          </p:cNvPr>
          <p:cNvSpPr/>
          <p:nvPr/>
        </p:nvSpPr>
        <p:spPr bwMode="auto">
          <a:xfrm>
            <a:off x="2931491" y="4103086"/>
            <a:ext cx="217165" cy="217165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3130A462-E512-46F9-2073-3601DAB09C1F}"/>
              </a:ext>
            </a:extLst>
          </p:cNvPr>
          <p:cNvGrpSpPr/>
          <p:nvPr/>
        </p:nvGrpSpPr>
        <p:grpSpPr>
          <a:xfrm>
            <a:off x="3131840" y="4010324"/>
            <a:ext cx="504056" cy="1578918"/>
            <a:chOff x="3131840" y="4010324"/>
            <a:chExt cx="504056" cy="1578918"/>
          </a:xfrm>
        </p:grpSpPr>
        <p:cxnSp>
          <p:nvCxnSpPr>
            <p:cNvPr id="93" name="직선 화살표 연결선 92">
              <a:extLst>
                <a:ext uri="{FF2B5EF4-FFF2-40B4-BE49-F238E27FC236}">
                  <a16:creationId xmlns:a16="http://schemas.microsoft.com/office/drawing/2014/main" id="{21945919-CC4C-E4CB-D79D-88AA3C4D7DA8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131840" y="4010324"/>
              <a:ext cx="504056" cy="157891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sp>
          <p:nvSpPr>
            <p:cNvPr id="95" name="타원 94">
              <a:extLst>
                <a:ext uri="{FF2B5EF4-FFF2-40B4-BE49-F238E27FC236}">
                  <a16:creationId xmlns:a16="http://schemas.microsoft.com/office/drawing/2014/main" id="{CFC70BE9-91D3-A581-7005-C2669A733FB1}"/>
                </a:ext>
              </a:extLst>
            </p:cNvPr>
            <p:cNvSpPr/>
            <p:nvPr/>
          </p:nvSpPr>
          <p:spPr bwMode="auto">
            <a:xfrm>
              <a:off x="3392747" y="4359067"/>
              <a:ext cx="211267" cy="211267"/>
            </a:xfrm>
            <a:prstGeom prst="ellipse">
              <a:avLst/>
            </a:prstGeom>
            <a:noFill/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endParaRPr>
            </a:p>
          </p:txBody>
        </p:sp>
      </p:grpSp>
      <p:grpSp>
        <p:nvGrpSpPr>
          <p:cNvPr id="4118" name="그룹 4117">
            <a:extLst>
              <a:ext uri="{FF2B5EF4-FFF2-40B4-BE49-F238E27FC236}">
                <a16:creationId xmlns:a16="http://schemas.microsoft.com/office/drawing/2014/main" id="{4C3C49BA-2A40-F2D2-2B4D-9EF322DE2664}"/>
              </a:ext>
            </a:extLst>
          </p:cNvPr>
          <p:cNvGrpSpPr/>
          <p:nvPr/>
        </p:nvGrpSpPr>
        <p:grpSpPr>
          <a:xfrm>
            <a:off x="2740688" y="2626862"/>
            <a:ext cx="144016" cy="2188713"/>
            <a:chOff x="2740688" y="2626862"/>
            <a:chExt cx="144016" cy="2188713"/>
          </a:xfrm>
        </p:grpSpPr>
        <p:cxnSp>
          <p:nvCxnSpPr>
            <p:cNvPr id="90" name="직선 화살표 연결선 89">
              <a:extLst>
                <a:ext uri="{FF2B5EF4-FFF2-40B4-BE49-F238E27FC236}">
                  <a16:creationId xmlns:a16="http://schemas.microsoft.com/office/drawing/2014/main" id="{59639DF5-80B1-0F91-FE7B-5758AB075650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2811212" y="2626862"/>
              <a:ext cx="6012" cy="2188713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cxnSp>
          <p:nvCxnSpPr>
            <p:cNvPr id="96" name="직선 연결선 95">
              <a:extLst>
                <a:ext uri="{FF2B5EF4-FFF2-40B4-BE49-F238E27FC236}">
                  <a16:creationId xmlns:a16="http://schemas.microsoft.com/office/drawing/2014/main" id="{4EFFAE7C-1742-0E1B-3E1E-DB85D871BBD0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740688" y="4103086"/>
              <a:ext cx="144016" cy="14401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7" name="직선 연결선 96">
              <a:extLst>
                <a:ext uri="{FF2B5EF4-FFF2-40B4-BE49-F238E27FC236}">
                  <a16:creationId xmlns:a16="http://schemas.microsoft.com/office/drawing/2014/main" id="{E6894E55-5528-585F-0C16-7B8B80FD7222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2740688" y="4103086"/>
              <a:ext cx="144016" cy="14401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4119" name="그룹 4118">
            <a:extLst>
              <a:ext uri="{FF2B5EF4-FFF2-40B4-BE49-F238E27FC236}">
                <a16:creationId xmlns:a16="http://schemas.microsoft.com/office/drawing/2014/main" id="{0A856E63-8C5B-8565-E53F-EE002D5BDE5F}"/>
              </a:ext>
            </a:extLst>
          </p:cNvPr>
          <p:cNvGrpSpPr/>
          <p:nvPr/>
        </p:nvGrpSpPr>
        <p:grpSpPr>
          <a:xfrm>
            <a:off x="3131841" y="3370288"/>
            <a:ext cx="406260" cy="2218953"/>
            <a:chOff x="3131840" y="3229592"/>
            <a:chExt cx="437287" cy="2359650"/>
          </a:xfrm>
        </p:grpSpPr>
        <p:cxnSp>
          <p:nvCxnSpPr>
            <p:cNvPr id="91" name="직선 화살표 연결선 90">
              <a:extLst>
                <a:ext uri="{FF2B5EF4-FFF2-40B4-BE49-F238E27FC236}">
                  <a16:creationId xmlns:a16="http://schemas.microsoft.com/office/drawing/2014/main" id="{F4749828-954A-F5CA-D925-42CE4B52D39D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131840" y="3229592"/>
              <a:ext cx="437287" cy="235965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cxnSp>
          <p:nvCxnSpPr>
            <p:cNvPr id="98" name="직선 연결선 97">
              <a:extLst>
                <a:ext uri="{FF2B5EF4-FFF2-40B4-BE49-F238E27FC236}">
                  <a16:creationId xmlns:a16="http://schemas.microsoft.com/office/drawing/2014/main" id="{DCE9ABF1-35EF-0F1D-90A1-7E4D4D22AEE0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325808" y="4103095"/>
              <a:ext cx="144016" cy="14401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9" name="직선 연결선 98">
              <a:extLst>
                <a:ext uri="{FF2B5EF4-FFF2-40B4-BE49-F238E27FC236}">
                  <a16:creationId xmlns:a16="http://schemas.microsoft.com/office/drawing/2014/main" id="{53379F92-0B5F-B436-EE0C-67248D0DEAD0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3325808" y="4103095"/>
              <a:ext cx="144016" cy="14401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4111" name="그룹 4110">
            <a:extLst>
              <a:ext uri="{FF2B5EF4-FFF2-40B4-BE49-F238E27FC236}">
                <a16:creationId xmlns:a16="http://schemas.microsoft.com/office/drawing/2014/main" id="{1403C6D5-1ED5-3DE4-17FD-1ECB79EF851E}"/>
              </a:ext>
            </a:extLst>
          </p:cNvPr>
          <p:cNvGrpSpPr/>
          <p:nvPr/>
        </p:nvGrpSpPr>
        <p:grpSpPr>
          <a:xfrm>
            <a:off x="2339375" y="2165439"/>
            <a:ext cx="471837" cy="450243"/>
            <a:chOff x="2339375" y="2165439"/>
            <a:chExt cx="471837" cy="450243"/>
          </a:xfrm>
        </p:grpSpPr>
        <p:cxnSp>
          <p:nvCxnSpPr>
            <p:cNvPr id="124" name="직선 연결선 123">
              <a:extLst>
                <a:ext uri="{FF2B5EF4-FFF2-40B4-BE49-F238E27FC236}">
                  <a16:creationId xmlns:a16="http://schemas.microsoft.com/office/drawing/2014/main" id="{C5080FA6-4E6C-3C5E-9F73-9D2FA2CCF9F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339375" y="2165439"/>
              <a:ext cx="0" cy="22641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  <p:cxnSp>
          <p:nvCxnSpPr>
            <p:cNvPr id="125" name="직선 연결선 124">
              <a:extLst>
                <a:ext uri="{FF2B5EF4-FFF2-40B4-BE49-F238E27FC236}">
                  <a16:creationId xmlns:a16="http://schemas.microsoft.com/office/drawing/2014/main" id="{3ECEAAF7-A6F7-2A52-577B-D2C80BF23CD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339375" y="2391854"/>
              <a:ext cx="471837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  <p:cxnSp>
          <p:nvCxnSpPr>
            <p:cNvPr id="126" name="직선 화살표 연결선 125">
              <a:extLst>
                <a:ext uri="{FF2B5EF4-FFF2-40B4-BE49-F238E27FC236}">
                  <a16:creationId xmlns:a16="http://schemas.microsoft.com/office/drawing/2014/main" id="{4D7D23F4-FDAA-B1C1-F912-D2D327C1FD1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811212" y="2391854"/>
              <a:ext cx="0" cy="22382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</p:grpSp>
      <p:grpSp>
        <p:nvGrpSpPr>
          <p:cNvPr id="4108" name="그룹 4107">
            <a:extLst>
              <a:ext uri="{FF2B5EF4-FFF2-40B4-BE49-F238E27FC236}">
                <a16:creationId xmlns:a16="http://schemas.microsoft.com/office/drawing/2014/main" id="{10DC172B-1FF2-2A0C-17DE-5A96518F3DD3}"/>
              </a:ext>
            </a:extLst>
          </p:cNvPr>
          <p:cNvGrpSpPr/>
          <p:nvPr/>
        </p:nvGrpSpPr>
        <p:grpSpPr>
          <a:xfrm>
            <a:off x="3047469" y="2174737"/>
            <a:ext cx="503809" cy="1195551"/>
            <a:chOff x="3047469" y="2174737"/>
            <a:chExt cx="503809" cy="1195551"/>
          </a:xfrm>
        </p:grpSpPr>
        <p:cxnSp>
          <p:nvCxnSpPr>
            <p:cNvPr id="127" name="직선 연결선 126">
              <a:extLst>
                <a:ext uri="{FF2B5EF4-FFF2-40B4-BE49-F238E27FC236}">
                  <a16:creationId xmlns:a16="http://schemas.microsoft.com/office/drawing/2014/main" id="{D42C692E-588E-DFDF-5DF7-1C080DCC14B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047469" y="2174737"/>
              <a:ext cx="0" cy="25546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  <p:cxnSp>
          <p:nvCxnSpPr>
            <p:cNvPr id="128" name="직선 연결선 127">
              <a:extLst>
                <a:ext uri="{FF2B5EF4-FFF2-40B4-BE49-F238E27FC236}">
                  <a16:creationId xmlns:a16="http://schemas.microsoft.com/office/drawing/2014/main" id="{14E26BA7-5A4D-726E-5B68-12A7CE19779C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047469" y="2427983"/>
              <a:ext cx="491785" cy="221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  <p:cxnSp>
          <p:nvCxnSpPr>
            <p:cNvPr id="129" name="직선 화살표 연결선 128">
              <a:extLst>
                <a:ext uri="{FF2B5EF4-FFF2-40B4-BE49-F238E27FC236}">
                  <a16:creationId xmlns:a16="http://schemas.microsoft.com/office/drawing/2014/main" id="{98B27992-F7D4-296E-E06B-445B71207810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539254" y="2427983"/>
              <a:ext cx="12024" cy="94230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</p:grpSp>
      <p:cxnSp>
        <p:nvCxnSpPr>
          <p:cNvPr id="61" name="연결선: 꺾임 60">
            <a:extLst>
              <a:ext uri="{FF2B5EF4-FFF2-40B4-BE49-F238E27FC236}">
                <a16:creationId xmlns:a16="http://schemas.microsoft.com/office/drawing/2014/main" id="{864AD9F2-A459-0F4C-E091-D0EBF6F8A923}"/>
              </a:ext>
            </a:extLst>
          </p:cNvPr>
          <p:cNvCxnSpPr>
            <a:cxnSpLocks/>
            <a:stCxn id="76" idx="1"/>
            <a:endCxn id="32" idx="3"/>
          </p:cNvCxnSpPr>
          <p:nvPr/>
        </p:nvCxnSpPr>
        <p:spPr bwMode="auto">
          <a:xfrm rot="10800000" flipV="1">
            <a:off x="3235252" y="4452095"/>
            <a:ext cx="1128544" cy="18865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65" name="연결선: 꺾임 64">
            <a:extLst>
              <a:ext uri="{FF2B5EF4-FFF2-40B4-BE49-F238E27FC236}">
                <a16:creationId xmlns:a16="http://schemas.microsoft.com/office/drawing/2014/main" id="{A1E66A47-BEDD-4321-DD0E-9965758BF638}"/>
              </a:ext>
            </a:extLst>
          </p:cNvPr>
          <p:cNvCxnSpPr>
            <a:cxnSpLocks/>
            <a:stCxn id="41" idx="1"/>
            <a:endCxn id="38" idx="3"/>
          </p:cNvCxnSpPr>
          <p:nvPr/>
        </p:nvCxnSpPr>
        <p:spPr bwMode="auto">
          <a:xfrm rot="10800000">
            <a:off x="2324939" y="4830925"/>
            <a:ext cx="2041383" cy="125083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0099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70" name="연결선: 꺾임 69">
            <a:extLst>
              <a:ext uri="{FF2B5EF4-FFF2-40B4-BE49-F238E27FC236}">
                <a16:creationId xmlns:a16="http://schemas.microsoft.com/office/drawing/2014/main" id="{FDE8ABD4-F13D-7039-AAD5-E7E19577234E}"/>
              </a:ext>
            </a:extLst>
          </p:cNvPr>
          <p:cNvCxnSpPr>
            <a:cxnSpLocks/>
            <a:stCxn id="41" idx="1"/>
            <a:endCxn id="36" idx="3"/>
          </p:cNvCxnSpPr>
          <p:nvPr/>
        </p:nvCxnSpPr>
        <p:spPr bwMode="auto">
          <a:xfrm rot="10800000" flipV="1">
            <a:off x="2350097" y="4956007"/>
            <a:ext cx="2016225" cy="63323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0099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73" name="연결선: 꺾임 72">
            <a:extLst>
              <a:ext uri="{FF2B5EF4-FFF2-40B4-BE49-F238E27FC236}">
                <a16:creationId xmlns:a16="http://schemas.microsoft.com/office/drawing/2014/main" id="{EBCD31FF-B293-6FB3-500A-8D9ED5AB4CEF}"/>
              </a:ext>
            </a:extLst>
          </p:cNvPr>
          <p:cNvCxnSpPr>
            <a:cxnSpLocks/>
            <a:stCxn id="43" idx="1"/>
            <a:endCxn id="39" idx="3"/>
          </p:cNvCxnSpPr>
          <p:nvPr/>
        </p:nvCxnSpPr>
        <p:spPr bwMode="auto">
          <a:xfrm rot="10800000">
            <a:off x="2828995" y="4992576"/>
            <a:ext cx="1537327" cy="55184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82" name="연결선: 꺾임 81">
            <a:extLst>
              <a:ext uri="{FF2B5EF4-FFF2-40B4-BE49-F238E27FC236}">
                <a16:creationId xmlns:a16="http://schemas.microsoft.com/office/drawing/2014/main" id="{1FA51A3B-3CBE-BFAE-F87F-0FDBACA38B18}"/>
              </a:ext>
            </a:extLst>
          </p:cNvPr>
          <p:cNvCxnSpPr>
            <a:cxnSpLocks/>
            <a:stCxn id="43" idx="2"/>
            <a:endCxn id="37" idx="3"/>
          </p:cNvCxnSpPr>
          <p:nvPr/>
        </p:nvCxnSpPr>
        <p:spPr bwMode="auto">
          <a:xfrm rot="5400000" flipH="1">
            <a:off x="4455690" y="4149355"/>
            <a:ext cx="9287" cy="3212364"/>
          </a:xfrm>
          <a:prstGeom prst="bentConnector4">
            <a:avLst>
              <a:gd name="adj1" fmla="val -2905039"/>
              <a:gd name="adj2" fmla="val 76463"/>
            </a:avLst>
          </a:prstGeom>
          <a:solidFill>
            <a:schemeClr val="accent1"/>
          </a:solidFill>
          <a:ln w="12700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18B1AD41-97E6-7C5B-CAE0-C30AB8993424}"/>
              </a:ext>
            </a:extLst>
          </p:cNvPr>
          <p:cNvSpPr/>
          <p:nvPr/>
        </p:nvSpPr>
        <p:spPr bwMode="auto">
          <a:xfrm>
            <a:off x="6254695" y="3290757"/>
            <a:ext cx="1328751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: Cat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89" name="연결선: 꺾임 88">
            <a:extLst>
              <a:ext uri="{FF2B5EF4-FFF2-40B4-BE49-F238E27FC236}">
                <a16:creationId xmlns:a16="http://schemas.microsoft.com/office/drawing/2014/main" id="{963FFF54-05B8-690B-52C6-D6D9AEFBF4C6}"/>
              </a:ext>
            </a:extLst>
          </p:cNvPr>
          <p:cNvCxnSpPr>
            <a:cxnSpLocks/>
            <a:stCxn id="46" idx="1"/>
          </p:cNvCxnSpPr>
          <p:nvPr/>
        </p:nvCxnSpPr>
        <p:spPr bwMode="auto">
          <a:xfrm rot="10800000" flipV="1">
            <a:off x="5041471" y="1564646"/>
            <a:ext cx="1213225" cy="20941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120" name="연결선: 꺾임 4119">
            <a:extLst>
              <a:ext uri="{FF2B5EF4-FFF2-40B4-BE49-F238E27FC236}">
                <a16:creationId xmlns:a16="http://schemas.microsoft.com/office/drawing/2014/main" id="{3D87477B-D359-C646-B3B4-1E26C82F8A07}"/>
              </a:ext>
            </a:extLst>
          </p:cNvPr>
          <p:cNvCxnSpPr>
            <a:cxnSpLocks/>
            <a:stCxn id="76" idx="1"/>
            <a:endCxn id="34" idx="3"/>
          </p:cNvCxnSpPr>
          <p:nvPr/>
        </p:nvCxnSpPr>
        <p:spPr bwMode="auto">
          <a:xfrm rot="10800000" flipV="1">
            <a:off x="2638128" y="4452096"/>
            <a:ext cx="1725668" cy="96260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86" name="직사각형 85">
            <a:extLst>
              <a:ext uri="{FF2B5EF4-FFF2-40B4-BE49-F238E27FC236}">
                <a16:creationId xmlns:a16="http://schemas.microsoft.com/office/drawing/2014/main" id="{7625A508-8E61-49A1-918E-1AB350A1D497}"/>
              </a:ext>
            </a:extLst>
          </p:cNvPr>
          <p:cNvSpPr/>
          <p:nvPr/>
        </p:nvSpPr>
        <p:spPr bwMode="auto">
          <a:xfrm>
            <a:off x="1538018" y="2439152"/>
            <a:ext cx="412882" cy="184205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87" name="직선 화살표 연결선 86">
            <a:extLst>
              <a:ext uri="{FF2B5EF4-FFF2-40B4-BE49-F238E27FC236}">
                <a16:creationId xmlns:a16="http://schemas.microsoft.com/office/drawing/2014/main" id="{D031ABA0-CD52-4D00-8084-08E1895B0AAA}"/>
              </a:ext>
            </a:extLst>
          </p:cNvPr>
          <p:cNvCxnSpPr>
            <a:cxnSpLocks/>
            <a:stCxn id="88" idx="1"/>
          </p:cNvCxnSpPr>
          <p:nvPr/>
        </p:nvCxnSpPr>
        <p:spPr>
          <a:xfrm flipH="1" flipV="1">
            <a:off x="1926368" y="2624977"/>
            <a:ext cx="2079656" cy="4373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489CE9A3-B938-4DB2-9D7B-A3DD0B5C9507}"/>
              </a:ext>
            </a:extLst>
          </p:cNvPr>
          <p:cNvSpPr/>
          <p:nvPr/>
        </p:nvSpPr>
        <p:spPr bwMode="auto">
          <a:xfrm>
            <a:off x="4006024" y="2537585"/>
            <a:ext cx="1634761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상속 접근 제어 지정자</a:t>
            </a:r>
          </a:p>
        </p:txBody>
      </p:sp>
      <p:sp>
        <p:nvSpPr>
          <p:cNvPr id="100" name="직사각형 99">
            <a:extLst>
              <a:ext uri="{FF2B5EF4-FFF2-40B4-BE49-F238E27FC236}">
                <a16:creationId xmlns:a16="http://schemas.microsoft.com/office/drawing/2014/main" id="{1E87C534-5225-417C-84CF-B500619AD4A9}"/>
              </a:ext>
            </a:extLst>
          </p:cNvPr>
          <p:cNvSpPr/>
          <p:nvPr/>
        </p:nvSpPr>
        <p:spPr bwMode="auto">
          <a:xfrm>
            <a:off x="1422814" y="3356992"/>
            <a:ext cx="412882" cy="184205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101" name="직선 화살표 연결선 100">
            <a:extLst>
              <a:ext uri="{FF2B5EF4-FFF2-40B4-BE49-F238E27FC236}">
                <a16:creationId xmlns:a16="http://schemas.microsoft.com/office/drawing/2014/main" id="{5AFB652B-AB80-444D-A183-36DE298166E1}"/>
              </a:ext>
            </a:extLst>
          </p:cNvPr>
          <p:cNvCxnSpPr>
            <a:cxnSpLocks/>
            <a:stCxn id="102" idx="1"/>
          </p:cNvCxnSpPr>
          <p:nvPr/>
        </p:nvCxnSpPr>
        <p:spPr>
          <a:xfrm flipH="1" flipV="1">
            <a:off x="1847720" y="3526598"/>
            <a:ext cx="2283656" cy="593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102" name="직사각형 101">
            <a:extLst>
              <a:ext uri="{FF2B5EF4-FFF2-40B4-BE49-F238E27FC236}">
                <a16:creationId xmlns:a16="http://schemas.microsoft.com/office/drawing/2014/main" id="{1821C6A6-55B8-425F-A587-3D2D975195CD}"/>
              </a:ext>
            </a:extLst>
          </p:cNvPr>
          <p:cNvSpPr/>
          <p:nvPr/>
        </p:nvSpPr>
        <p:spPr bwMode="auto">
          <a:xfrm>
            <a:off x="4131376" y="3454780"/>
            <a:ext cx="1634761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상속 접근 제어 지정자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24" grpId="0" animBg="1"/>
      <p:bldP spid="25" grpId="0" animBg="1"/>
      <p:bldP spid="29" grpId="0" animBg="1"/>
      <p:bldP spid="30" grpId="0" animBg="1"/>
      <p:bldP spid="32" grpId="0" animBg="1"/>
      <p:bldP spid="34" grpId="0" animBg="1"/>
      <p:bldP spid="36" grpId="0" animBg="1"/>
      <p:bldP spid="37" grpId="0" animBg="1"/>
      <p:bldP spid="38" grpId="0" animBg="1"/>
      <p:bldP spid="39" grpId="0" animBg="1"/>
      <p:bldP spid="41" grpId="0" animBg="1"/>
      <p:bldP spid="43" grpId="0" animBg="1"/>
      <p:bldP spid="46" grpId="0" animBg="1"/>
      <p:bldP spid="48" grpId="0" animBg="1"/>
      <p:bldP spid="52" grpId="0" animBg="1"/>
      <p:bldP spid="64" grpId="0" animBg="1"/>
      <p:bldP spid="69" grpId="0" animBg="1"/>
      <p:bldP spid="76" grpId="0" animBg="1"/>
      <p:bldP spid="94" grpId="0" animBg="1"/>
      <p:bldP spid="72" grpId="0" animBg="1"/>
      <p:bldP spid="86" grpId="0" animBg="1"/>
      <p:bldP spid="88" grpId="0" animBg="1"/>
      <p:bldP spid="100" grpId="0" animBg="1"/>
      <p:bldP spid="10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가상 함수와 함수 재정의</a:t>
            </a:r>
            <a:r>
              <a:rPr lang="en-US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29791" y="1773784"/>
            <a:ext cx="18133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4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43116"/>
            <a:ext cx="7992888" cy="2714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순수 가상 함수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(pure virtual function)</a:t>
            </a:r>
            <a:r>
              <a:rPr lang="en-US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642910" y="1571612"/>
            <a:ext cx="77867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ko-KR" dirty="0"/>
              <a:t> 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428596" y="1285860"/>
            <a:ext cx="80010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4.</a:t>
            </a:r>
            <a:r>
              <a:rPr lang="ko-KR" altLang="en-US" sz="2000" dirty="0"/>
              <a:t> </a:t>
            </a:r>
            <a:r>
              <a:rPr lang="ko-KR" altLang="en-US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순수 가상 함수</a:t>
            </a: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(pure virtual function)</a:t>
            </a:r>
            <a:endParaRPr lang="en-US" altLang="en-US" sz="20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eaLnBrk="1" hangingPunct="1">
              <a:lnSpc>
                <a:spcPct val="80000"/>
              </a:lnSpc>
              <a:buNone/>
              <a:defRPr/>
            </a:pPr>
            <a:endParaRPr lang="en-US" altLang="ko-KR" sz="20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714348" y="1648414"/>
            <a:ext cx="79621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arenR"/>
            </a:pP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순수 가상 함수는 코드는 없고 형식만 존재함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FontTx/>
              <a:buAutoNum type="arabicParenR"/>
            </a:pP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순수 가상 함수는 실행이 목적이 아니라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파생 클래스가 구현해야 할 </a:t>
            </a:r>
            <a:b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함수를 알려 주기 위함</a:t>
            </a:r>
          </a:p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3)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순수 가상 함수가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개 이상 포함된 클래스는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추상 클래스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(abstract class)</a:t>
            </a:r>
          </a:p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4)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추상 클래스는 객체를 생성할 수 없으나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포인터 선언은 가능함</a:t>
            </a:r>
            <a:endParaRPr lang="en-US" altLang="ko-KR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5)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순수 가상 함수가 호출되면 동적 바인딩이 </a:t>
            </a:r>
            <a:r>
              <a:rPr lang="ko-KR" altLang="en-US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일어남</a:t>
            </a:r>
            <a:endParaRPr lang="ko-KR" alt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14" y="3327164"/>
            <a:ext cx="7858180" cy="3256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순수 가상 함수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(pure virtual function)</a:t>
            </a:r>
            <a:r>
              <a:rPr lang="en-US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714348" y="1142984"/>
            <a:ext cx="10493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5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5"/>
            <a:ext cx="8424936" cy="5328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순수 가상 함수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(pure virtual function)</a:t>
            </a:r>
            <a:r>
              <a:rPr lang="en-US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C20513A7-06D7-ED0B-7089-2DEF20154A57}"/>
              </a:ext>
            </a:extLst>
          </p:cNvPr>
          <p:cNvSpPr/>
          <p:nvPr/>
        </p:nvSpPr>
        <p:spPr>
          <a:xfrm>
            <a:off x="790346" y="1196752"/>
            <a:ext cx="7551452" cy="53866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4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Abstract{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virtual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f(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= 0;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4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Abstract class</a:t>
            </a:r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Derived:</a:t>
            </a:r>
            <a:r>
              <a:rPr lang="en-US" altLang="ko-KR" sz="1400" b="1" i="0" u="none" strike="noStrike" baseline="0" dirty="0" err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Abstract{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public:</a:t>
            </a:r>
          </a:p>
          <a:p>
            <a:pPr marR="0" algn="l" rtl="0"/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f(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</a:t>
            </a:r>
            <a:r>
              <a:rPr lang="en-US" altLang="ko-KR" sz="14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순수 가상 함수 재정의</a:t>
            </a:r>
            <a:r>
              <a:rPr lang="en-US" altLang="ko-KR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\n"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4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Derived class</a:t>
            </a:r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Abstract *</a:t>
            </a:r>
            <a:r>
              <a:rPr lang="en-US" altLang="ko-KR" sz="14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pA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= 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new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Derived;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4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pA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-&gt;f();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endParaRPr lang="ko-KR" altLang="en-US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delete </a:t>
            </a:r>
            <a:r>
              <a:rPr lang="en-US" altLang="ko-KR" sz="14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pA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  <a:endParaRPr lang="ko-KR" altLang="en-US" sz="1400" b="1" i="0" u="none" strike="noStrike" baseline="0" dirty="0">
              <a:solidFill>
                <a:srgbClr val="0000F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pPr marR="0" algn="l" rtl="0"/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4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68023D8E-B98C-550C-628E-001DF8B18230}"/>
              </a:ext>
            </a:extLst>
          </p:cNvPr>
          <p:cNvSpPr/>
          <p:nvPr/>
        </p:nvSpPr>
        <p:spPr bwMode="auto">
          <a:xfrm>
            <a:off x="1743070" y="2276872"/>
            <a:ext cx="2143620" cy="216024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04B1AEC1-05BF-09DB-E965-91A17724F7B0}"/>
              </a:ext>
            </a:extLst>
          </p:cNvPr>
          <p:cNvSpPr/>
          <p:nvPr/>
        </p:nvSpPr>
        <p:spPr bwMode="auto">
          <a:xfrm>
            <a:off x="826916" y="1865926"/>
            <a:ext cx="3300512" cy="91500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48829174-1B9E-4EA8-5D4A-F4B39C691A72}"/>
              </a:ext>
            </a:extLst>
          </p:cNvPr>
          <p:cNvSpPr/>
          <p:nvPr/>
        </p:nvSpPr>
        <p:spPr bwMode="auto">
          <a:xfrm>
            <a:off x="1743070" y="3487830"/>
            <a:ext cx="4375868" cy="30121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639D3B83-BE6E-920A-033D-0399C819C916}"/>
              </a:ext>
            </a:extLst>
          </p:cNvPr>
          <p:cNvSpPr/>
          <p:nvPr/>
        </p:nvSpPr>
        <p:spPr bwMode="auto">
          <a:xfrm>
            <a:off x="1743070" y="4556550"/>
            <a:ext cx="2575668" cy="30121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8299D120-C86E-111A-833B-3FAA72DEF5F3}"/>
              </a:ext>
            </a:extLst>
          </p:cNvPr>
          <p:cNvSpPr/>
          <p:nvPr/>
        </p:nvSpPr>
        <p:spPr bwMode="auto">
          <a:xfrm>
            <a:off x="1743070" y="5017113"/>
            <a:ext cx="847476" cy="25159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23" name="직선 화살표 연결선 22">
            <a:extLst>
              <a:ext uri="{FF2B5EF4-FFF2-40B4-BE49-F238E27FC236}">
                <a16:creationId xmlns:a16="http://schemas.microsoft.com/office/drawing/2014/main" id="{03B89CFF-0717-CB06-5F3E-1795D8CE63F9}"/>
              </a:ext>
            </a:extLst>
          </p:cNvPr>
          <p:cNvCxnSpPr>
            <a:cxnSpLocks/>
            <a:stCxn id="24" idx="1"/>
            <a:endCxn id="13" idx="3"/>
          </p:cNvCxnSpPr>
          <p:nvPr/>
        </p:nvCxnSpPr>
        <p:spPr>
          <a:xfrm flipH="1" flipV="1">
            <a:off x="3886690" y="2384884"/>
            <a:ext cx="1290725" cy="6155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B3337F9A-42C6-C263-AD40-136B26DF0414}"/>
              </a:ext>
            </a:extLst>
          </p:cNvPr>
          <p:cNvSpPr/>
          <p:nvPr/>
        </p:nvSpPr>
        <p:spPr bwMode="auto">
          <a:xfrm>
            <a:off x="5177415" y="2230674"/>
            <a:ext cx="1482817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순수 가상 함수 선언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/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추상 클래스가 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05544B9E-4410-E12E-3DAB-1686E01E3BBA}"/>
              </a:ext>
            </a:extLst>
          </p:cNvPr>
          <p:cNvSpPr/>
          <p:nvPr/>
        </p:nvSpPr>
        <p:spPr bwMode="auto">
          <a:xfrm>
            <a:off x="6550986" y="3169115"/>
            <a:ext cx="1621414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순수 가상 </a:t>
            </a:r>
            <a:r>
              <a:rPr kumimoji="0" lang="ko-KR" altLang="en-US" sz="1100" b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함수 재정의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3" name="직선 화살표 연결선 32">
            <a:extLst>
              <a:ext uri="{FF2B5EF4-FFF2-40B4-BE49-F238E27FC236}">
                <a16:creationId xmlns:a16="http://schemas.microsoft.com/office/drawing/2014/main" id="{E7E6CF27-4EA7-7E89-012C-F0AD350EA51D}"/>
              </a:ext>
            </a:extLst>
          </p:cNvPr>
          <p:cNvCxnSpPr>
            <a:cxnSpLocks/>
            <a:stCxn id="34" idx="1"/>
            <a:endCxn id="18" idx="3"/>
          </p:cNvCxnSpPr>
          <p:nvPr/>
        </p:nvCxnSpPr>
        <p:spPr>
          <a:xfrm flipH="1">
            <a:off x="4318738" y="4700983"/>
            <a:ext cx="310190" cy="61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5AA2E172-260D-0C60-F8EB-BD770E9C61CD}"/>
              </a:ext>
            </a:extLst>
          </p:cNvPr>
          <p:cNvSpPr/>
          <p:nvPr/>
        </p:nvSpPr>
        <p:spPr bwMode="auto">
          <a:xfrm>
            <a:off x="4628928" y="4250538"/>
            <a:ext cx="3543472" cy="90088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클래스의 객체를 베이스 클래스의</a:t>
            </a:r>
            <a:r>
              <a:rPr kumimoji="0" lang="en-US" altLang="ko-KR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포인터로 가리킴</a:t>
            </a:r>
            <a:endParaRPr kumimoji="0" lang="en-US" altLang="ko-KR" sz="105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:upcast</a:t>
            </a:r>
          </a:p>
          <a:p>
            <a:pPr algn="just">
              <a:buNone/>
            </a:pPr>
            <a:r>
              <a:rPr kumimoji="0" lang="en-US" altLang="ko-KR" sz="105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new</a:t>
            </a:r>
            <a:r>
              <a:rPr kumimoji="0" lang="en-US" altLang="ko-KR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Abstract </a:t>
            </a:r>
            <a:r>
              <a:rPr kumimoji="0" lang="ko-KR" altLang="en-US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나 </a:t>
            </a:r>
            <a:r>
              <a:rPr kumimoji="0" lang="en-US" altLang="ko-KR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Abstract A</a:t>
            </a:r>
            <a:r>
              <a:rPr kumimoji="0" lang="ko-KR" altLang="en-US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로 선언하면</a:t>
            </a:r>
            <a:endParaRPr kumimoji="0" lang="en-US" altLang="ko-KR" sz="105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에러가 발생함</a:t>
            </a:r>
            <a:endParaRPr kumimoji="0" lang="en-US" altLang="ko-KR" sz="105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05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=&gt;</a:t>
            </a:r>
            <a:r>
              <a:rPr kumimoji="0" lang="en-US" altLang="ko-KR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50" b="1" dirty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추상 클래스는 객체를 생성할 수 없음</a:t>
            </a:r>
            <a:endParaRPr kumimoji="0" lang="en-US" altLang="ko-KR" sz="1050" b="1" dirty="0">
              <a:solidFill>
                <a:srgbClr val="00206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73233F98-36B5-A183-15D6-4778E2163EC4}"/>
              </a:ext>
            </a:extLst>
          </p:cNvPr>
          <p:cNvSpPr/>
          <p:nvPr/>
        </p:nvSpPr>
        <p:spPr bwMode="auto">
          <a:xfrm>
            <a:off x="4614733" y="5342757"/>
            <a:ext cx="2684766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클래스에서 재정의된 함수를 호출</a:t>
            </a:r>
            <a:endParaRPr kumimoji="0" lang="en-US" altLang="ko-KR" sz="1100" b="1" dirty="0">
              <a:solidFill>
                <a:srgbClr val="00206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4" name="직선 화살표 연결선 43">
            <a:extLst>
              <a:ext uri="{FF2B5EF4-FFF2-40B4-BE49-F238E27FC236}">
                <a16:creationId xmlns:a16="http://schemas.microsoft.com/office/drawing/2014/main" id="{50C0F57C-C66E-AD45-610F-A217A686A111}"/>
              </a:ext>
            </a:extLst>
          </p:cNvPr>
          <p:cNvCxnSpPr>
            <a:cxnSpLocks/>
          </p:cNvCxnSpPr>
          <p:nvPr/>
        </p:nvCxnSpPr>
        <p:spPr bwMode="auto">
          <a:xfrm flipV="1">
            <a:off x="1983820" y="3777159"/>
            <a:ext cx="1531578" cy="132080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5" name="직선 화살표 연결선 44">
            <a:extLst>
              <a:ext uri="{FF2B5EF4-FFF2-40B4-BE49-F238E27FC236}">
                <a16:creationId xmlns:a16="http://schemas.microsoft.com/office/drawing/2014/main" id="{EFF59F2F-3B16-67AD-CE9E-A0DA6801131A}"/>
              </a:ext>
            </a:extLst>
          </p:cNvPr>
          <p:cNvCxnSpPr>
            <a:cxnSpLocks/>
          </p:cNvCxnSpPr>
          <p:nvPr/>
        </p:nvCxnSpPr>
        <p:spPr bwMode="auto">
          <a:xfrm flipV="1">
            <a:off x="1983821" y="3362502"/>
            <a:ext cx="1474675" cy="173546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46" name="타원 45">
            <a:extLst>
              <a:ext uri="{FF2B5EF4-FFF2-40B4-BE49-F238E27FC236}">
                <a16:creationId xmlns:a16="http://schemas.microsoft.com/office/drawing/2014/main" id="{0B6EB809-44E3-2A37-A056-35943C87F944}"/>
              </a:ext>
            </a:extLst>
          </p:cNvPr>
          <p:cNvSpPr/>
          <p:nvPr/>
        </p:nvSpPr>
        <p:spPr bwMode="auto">
          <a:xfrm>
            <a:off x="2908200" y="4099181"/>
            <a:ext cx="217165" cy="217165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47" name="직선 연결선 46">
            <a:extLst>
              <a:ext uri="{FF2B5EF4-FFF2-40B4-BE49-F238E27FC236}">
                <a16:creationId xmlns:a16="http://schemas.microsoft.com/office/drawing/2014/main" id="{612CD77E-4D70-F3AB-809B-A5D8AFEED71D}"/>
              </a:ext>
            </a:extLst>
          </p:cNvPr>
          <p:cNvCxnSpPr>
            <a:cxnSpLocks/>
          </p:cNvCxnSpPr>
          <p:nvPr/>
        </p:nvCxnSpPr>
        <p:spPr bwMode="auto">
          <a:xfrm rot="1800000" flipV="1">
            <a:off x="2708764" y="3955267"/>
            <a:ext cx="175749" cy="175749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8" name="직선 연결선 47">
            <a:extLst>
              <a:ext uri="{FF2B5EF4-FFF2-40B4-BE49-F238E27FC236}">
                <a16:creationId xmlns:a16="http://schemas.microsoft.com/office/drawing/2014/main" id="{F3A85143-80E8-5BDC-CBCD-779A1D015E09}"/>
              </a:ext>
            </a:extLst>
          </p:cNvPr>
          <p:cNvCxnSpPr>
            <a:cxnSpLocks/>
          </p:cNvCxnSpPr>
          <p:nvPr/>
        </p:nvCxnSpPr>
        <p:spPr bwMode="auto">
          <a:xfrm rot="1800000" flipH="1" flipV="1">
            <a:off x="2717477" y="3961666"/>
            <a:ext cx="162761" cy="16276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491C0C76-6BB6-69DD-277F-9E947CE224AA}"/>
              </a:ext>
            </a:extLst>
          </p:cNvPr>
          <p:cNvGrpSpPr/>
          <p:nvPr/>
        </p:nvGrpSpPr>
        <p:grpSpPr>
          <a:xfrm>
            <a:off x="2970681" y="2484618"/>
            <a:ext cx="500583" cy="869150"/>
            <a:chOff x="2962443" y="2509332"/>
            <a:chExt cx="500583" cy="715224"/>
          </a:xfrm>
        </p:grpSpPr>
        <p:cxnSp>
          <p:nvCxnSpPr>
            <p:cNvPr id="49" name="직선 연결선 48">
              <a:extLst>
                <a:ext uri="{FF2B5EF4-FFF2-40B4-BE49-F238E27FC236}">
                  <a16:creationId xmlns:a16="http://schemas.microsoft.com/office/drawing/2014/main" id="{21AA2B67-92AA-7793-B997-ED1354249EC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967062" y="2509332"/>
              <a:ext cx="0" cy="22641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  <p:cxnSp>
          <p:nvCxnSpPr>
            <p:cNvPr id="50" name="직선 연결선 49">
              <a:extLst>
                <a:ext uri="{FF2B5EF4-FFF2-40B4-BE49-F238E27FC236}">
                  <a16:creationId xmlns:a16="http://schemas.microsoft.com/office/drawing/2014/main" id="{5FD3DBE0-A192-ED2D-9B4E-1C0E4B453E9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962443" y="2735641"/>
              <a:ext cx="500583" cy="569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  <p:cxnSp>
          <p:nvCxnSpPr>
            <p:cNvPr id="51" name="직선 화살표 연결선 50">
              <a:extLst>
                <a:ext uri="{FF2B5EF4-FFF2-40B4-BE49-F238E27FC236}">
                  <a16:creationId xmlns:a16="http://schemas.microsoft.com/office/drawing/2014/main" id="{A01FC30B-1913-2387-810C-AD807895ED4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454928" y="2733100"/>
              <a:ext cx="0" cy="491456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</p:grpSp>
      <p:cxnSp>
        <p:nvCxnSpPr>
          <p:cNvPr id="31" name="연결선: 꺾임 30">
            <a:extLst>
              <a:ext uri="{FF2B5EF4-FFF2-40B4-BE49-F238E27FC236}">
                <a16:creationId xmlns:a16="http://schemas.microsoft.com/office/drawing/2014/main" id="{877811B2-C56B-8D43-FFB9-2D0B7E27DC91}"/>
              </a:ext>
            </a:extLst>
          </p:cNvPr>
          <p:cNvCxnSpPr>
            <a:cxnSpLocks/>
            <a:stCxn id="40" idx="1"/>
          </p:cNvCxnSpPr>
          <p:nvPr/>
        </p:nvCxnSpPr>
        <p:spPr bwMode="auto">
          <a:xfrm rot="10800000">
            <a:off x="2590543" y="5151427"/>
            <a:ext cx="2024191" cy="32245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35" name="연결선: 꺾임 34">
            <a:extLst>
              <a:ext uri="{FF2B5EF4-FFF2-40B4-BE49-F238E27FC236}">
                <a16:creationId xmlns:a16="http://schemas.microsoft.com/office/drawing/2014/main" id="{1E1B0504-62B3-66FF-66A0-E1ED6990C99C}"/>
              </a:ext>
            </a:extLst>
          </p:cNvPr>
          <p:cNvCxnSpPr>
            <a:cxnSpLocks/>
            <a:stCxn id="30" idx="1"/>
            <a:endCxn id="16" idx="0"/>
          </p:cNvCxnSpPr>
          <p:nvPr/>
        </p:nvCxnSpPr>
        <p:spPr bwMode="auto">
          <a:xfrm rot="10800000" flipV="1">
            <a:off x="3931004" y="3300240"/>
            <a:ext cx="2619982" cy="187589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DA2D57F2-A5DC-4890-87B3-E0BA9077E596}"/>
              </a:ext>
            </a:extLst>
          </p:cNvPr>
          <p:cNvSpPr/>
          <p:nvPr/>
        </p:nvSpPr>
        <p:spPr bwMode="auto">
          <a:xfrm>
            <a:off x="5321362" y="1597367"/>
            <a:ext cx="1721579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: Animal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8" name="연결선: 꺾임 37">
            <a:extLst>
              <a:ext uri="{FF2B5EF4-FFF2-40B4-BE49-F238E27FC236}">
                <a16:creationId xmlns:a16="http://schemas.microsoft.com/office/drawing/2014/main" id="{814E820F-1DC4-4DE0-85D2-FA745D19EF15}"/>
              </a:ext>
            </a:extLst>
          </p:cNvPr>
          <p:cNvCxnSpPr>
            <a:cxnSpLocks/>
          </p:cNvCxnSpPr>
          <p:nvPr/>
        </p:nvCxnSpPr>
        <p:spPr bwMode="auto">
          <a:xfrm rot="10800000" flipV="1">
            <a:off x="4116376" y="1728493"/>
            <a:ext cx="1213225" cy="20941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9ED52BA0-4BA5-4224-871C-FF1AE53012DF}"/>
              </a:ext>
            </a:extLst>
          </p:cNvPr>
          <p:cNvSpPr/>
          <p:nvPr/>
        </p:nvSpPr>
        <p:spPr bwMode="auto">
          <a:xfrm>
            <a:off x="827584" y="2852935"/>
            <a:ext cx="5399740" cy="119275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B802C4EB-FFB1-4DB1-939F-8DACFCC1B777}"/>
              </a:ext>
            </a:extLst>
          </p:cNvPr>
          <p:cNvSpPr/>
          <p:nvPr/>
        </p:nvSpPr>
        <p:spPr bwMode="auto">
          <a:xfrm>
            <a:off x="2027005" y="2940280"/>
            <a:ext cx="563537" cy="221815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42" name="직선 화살표 연결선 41">
            <a:extLst>
              <a:ext uri="{FF2B5EF4-FFF2-40B4-BE49-F238E27FC236}">
                <a16:creationId xmlns:a16="http://schemas.microsoft.com/office/drawing/2014/main" id="{4CBF373A-7E72-4540-9955-6D54372A8496}"/>
              </a:ext>
            </a:extLst>
          </p:cNvPr>
          <p:cNvCxnSpPr>
            <a:cxnSpLocks/>
          </p:cNvCxnSpPr>
          <p:nvPr/>
        </p:nvCxnSpPr>
        <p:spPr>
          <a:xfrm flipH="1">
            <a:off x="2590542" y="2931546"/>
            <a:ext cx="3947097" cy="22490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47A6B4D4-CFFF-4CE9-BBBB-CF7D138A35DB}"/>
              </a:ext>
            </a:extLst>
          </p:cNvPr>
          <p:cNvSpPr/>
          <p:nvPr/>
        </p:nvSpPr>
        <p:spPr bwMode="auto">
          <a:xfrm>
            <a:off x="6537639" y="2825134"/>
            <a:ext cx="1634761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상속 접근 제어 지정자</a:t>
            </a: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53FDE067-4CD4-4350-B25E-C92AED8F9541}"/>
              </a:ext>
            </a:extLst>
          </p:cNvPr>
          <p:cNvSpPr/>
          <p:nvPr/>
        </p:nvSpPr>
        <p:spPr bwMode="auto">
          <a:xfrm>
            <a:off x="6569076" y="3592511"/>
            <a:ext cx="1621414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: Derived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53" name="연결선: 꺾임 52">
            <a:extLst>
              <a:ext uri="{FF2B5EF4-FFF2-40B4-BE49-F238E27FC236}">
                <a16:creationId xmlns:a16="http://schemas.microsoft.com/office/drawing/2014/main" id="{A1B37C7E-66C4-4C84-B2B4-333754268072}"/>
              </a:ext>
            </a:extLst>
          </p:cNvPr>
          <p:cNvCxnSpPr>
            <a:cxnSpLocks/>
          </p:cNvCxnSpPr>
          <p:nvPr/>
        </p:nvCxnSpPr>
        <p:spPr bwMode="auto">
          <a:xfrm rot="10800000">
            <a:off x="6227325" y="3536047"/>
            <a:ext cx="349993" cy="18759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6" grpId="0" animBg="1"/>
      <p:bldP spid="18" grpId="0" animBg="1"/>
      <p:bldP spid="20" grpId="0" animBg="1"/>
      <p:bldP spid="24" grpId="0" animBg="1"/>
      <p:bldP spid="30" grpId="0" animBg="1"/>
      <p:bldP spid="34" grpId="0" animBg="1"/>
      <p:bldP spid="40" grpId="0" animBg="1"/>
      <p:bldP spid="46" grpId="0" animBg="1"/>
      <p:bldP spid="32" grpId="0" animBg="1"/>
      <p:bldP spid="39" grpId="0" animBg="1"/>
      <p:bldP spid="41" grpId="0" animBg="1"/>
      <p:bldP spid="43" grpId="0" animBg="1"/>
      <p:bldP spid="5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순수 가상 함수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(pure virtual function)</a:t>
            </a:r>
            <a:r>
              <a:rPr lang="en-US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29791" y="1773784"/>
            <a:ext cx="18950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5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20888"/>
            <a:ext cx="7632848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/>
            <a:r>
              <a:rPr lang="ko-KR" altLang="en-US" sz="280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소멸자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(destructor) 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57313"/>
            <a:ext cx="8229600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  <a:defRPr/>
            </a:pPr>
            <a:r>
              <a:rPr lang="en-US" altLang="ko-KR" sz="1600" b="1" dirty="0"/>
              <a:t>    </a:t>
            </a: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1) </a:t>
            </a:r>
            <a:r>
              <a:rPr lang="ko-KR" altLang="en-US" sz="18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소멸자</a:t>
            </a:r>
            <a:r>
              <a:rPr lang="en-US" altLang="ko-KR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(destructor)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는 객체 지향 프로그래밍에서 객체가 없어질 때</a:t>
            </a:r>
            <a:b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마무리 작업을 담당하는 역할을 함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  <a:defRPr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2)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소멸자는 </a:t>
            </a:r>
            <a:r>
              <a:rPr lang="ko-KR" altLang="en-US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객체가 소멸될 때</a:t>
            </a:r>
            <a:r>
              <a:rPr lang="en-US" altLang="ko-KR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블록 종료</a:t>
            </a:r>
            <a:r>
              <a:rPr lang="en-US" altLang="ko-KR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800" b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동적메모리 반납</a:t>
            </a:r>
            <a:r>
              <a:rPr lang="en-US" altLang="ko-KR" sz="1800" b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800" b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자동적으로 </a:t>
            </a:r>
            <a:br>
              <a:rPr lang="en-US" altLang="ko-KR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호출되어 짐</a:t>
            </a: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  <a:defRPr/>
            </a:pP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92896"/>
            <a:ext cx="7488832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6021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가상 베이스 클래스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altLang="en-US" sz="2800" dirty="0">
                <a:latin typeface="맑은 고딕" pitchFamily="50" charset="-127"/>
                <a:ea typeface="맑은 고딕" pitchFamily="50" charset="-127"/>
              </a:rPr>
              <a:t>Virtual Base Class) 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642910" y="1571612"/>
            <a:ext cx="77867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ko-KR" dirty="0"/>
              <a:t> 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714348" y="1223868"/>
            <a:ext cx="82153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2)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DB1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파생 클래스와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DB2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파생 클래스를 선언할 때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PA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베이스 클래스를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virtual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키워드를 사용하여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가상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로 선언하면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b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DC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파생 클래스에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PA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베이스 클래스의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멤버가 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번만 상속되기 때문에 </a:t>
            </a:r>
            <a:b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컴파일 에러가 발생하지 않음</a:t>
            </a:r>
            <a:endParaRPr lang="en-US" altLang="ko-KR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3E226524-72BC-4D80-8E2C-E7FED1226F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628" y="2332823"/>
            <a:ext cx="6696744" cy="4201961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상속시의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생성자와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소멸자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72816"/>
            <a:ext cx="6912767" cy="4321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90596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가상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소멸자</a:t>
            </a:r>
            <a:r>
              <a:rPr lang="en-US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642910" y="1571612"/>
            <a:ext cx="77867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ko-KR" dirty="0"/>
              <a:t> 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428596" y="1285860"/>
            <a:ext cx="80010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5.</a:t>
            </a:r>
            <a:r>
              <a:rPr lang="ko-KR" altLang="en-US" sz="2000" dirty="0"/>
              <a:t> </a:t>
            </a:r>
            <a:r>
              <a:rPr lang="ko-KR" altLang="en-US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가상 </a:t>
            </a:r>
            <a:r>
              <a:rPr lang="ko-KR" altLang="en-US" sz="2000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소멸자</a:t>
            </a:r>
            <a:endParaRPr lang="en-US" altLang="en-US" sz="20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eaLnBrk="1" hangingPunct="1">
              <a:lnSpc>
                <a:spcPct val="80000"/>
              </a:lnSpc>
              <a:buNone/>
              <a:defRPr/>
            </a:pPr>
            <a:endParaRPr lang="en-US" altLang="ko-KR" sz="20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714348" y="1724615"/>
            <a:ext cx="821537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1)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파생 클래스를 동적 메모리 할당한 후에 베이스 클래스의 포인터를 사용         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하여 객체 포인터를 생성하게 되면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altLang="ko-KR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upcast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),</a:t>
            </a:r>
            <a:b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클래스의 포인터로 객체가 제거 될 때에 베이스 클래스의 소멸자만        </a:t>
            </a:r>
            <a:b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호출되고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클래스의 </a:t>
            </a:r>
            <a:r>
              <a:rPr lang="ko-KR" altLang="en-US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소멸자는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호출되지 않음</a:t>
            </a:r>
            <a:endParaRPr lang="en-US" altLang="ko-KR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FontTx/>
              <a:buAutoNum type="arabicParenR"/>
            </a:pP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636912"/>
            <a:ext cx="7992888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가상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소멸자</a:t>
            </a:r>
            <a:r>
              <a:rPr lang="en-US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714348" y="1142984"/>
            <a:ext cx="10493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6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109" y="1124744"/>
            <a:ext cx="8208912" cy="5526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가상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소멸자</a:t>
            </a:r>
            <a:r>
              <a:rPr lang="en-US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E9715936-007E-3E1C-8411-7F6D62CB5048}"/>
              </a:ext>
            </a:extLst>
          </p:cNvPr>
          <p:cNvSpPr/>
          <p:nvPr/>
        </p:nvSpPr>
        <p:spPr>
          <a:xfrm>
            <a:off x="790346" y="1196752"/>
            <a:ext cx="7598078" cy="53866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4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Parent{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Parent(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</a:t>
            </a:r>
            <a:r>
              <a:rPr lang="en-US" altLang="ko-KR" sz="14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베이스</a:t>
            </a:r>
            <a:r>
              <a:rPr lang="en-US" altLang="ko-KR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클래스 생성자 호출</a:t>
            </a:r>
            <a:r>
              <a:rPr lang="en-US" altLang="ko-KR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\n"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~Parent(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</a:t>
            </a:r>
            <a:r>
              <a:rPr lang="en-US" altLang="ko-KR" sz="14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베이스</a:t>
            </a:r>
            <a:r>
              <a:rPr lang="en-US" altLang="ko-KR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클래스 </a:t>
            </a:r>
            <a:r>
              <a:rPr lang="ko-KR" altLang="en-US" sz="1400" b="1" i="0" u="none" strike="noStrike" baseline="0" dirty="0" err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소멸자</a:t>
            </a:r>
            <a:r>
              <a:rPr lang="ko-KR" altLang="en-US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호출</a:t>
            </a:r>
            <a:r>
              <a:rPr lang="en-US" altLang="ko-KR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\n"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	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4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Base class</a:t>
            </a:r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Son:</a:t>
            </a:r>
            <a:r>
              <a:rPr lang="en-US" altLang="ko-KR" sz="1400" b="1" i="0" u="none" strike="noStrike" baseline="0" dirty="0" err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Parent{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public:</a:t>
            </a:r>
          </a:p>
          <a:p>
            <a:pPr marR="0" algn="l" rtl="0"/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Son(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</a:t>
            </a:r>
            <a:r>
              <a:rPr lang="en-US" altLang="ko-KR" sz="14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파생</a:t>
            </a:r>
            <a:r>
              <a:rPr lang="en-US" altLang="ko-KR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클래스 생성자 호출</a:t>
            </a:r>
            <a:r>
              <a:rPr lang="en-US" altLang="ko-KR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\n"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~Son(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</a:t>
            </a:r>
            <a:r>
              <a:rPr lang="en-US" altLang="ko-KR" sz="14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파생</a:t>
            </a:r>
            <a:r>
              <a:rPr lang="en-US" altLang="ko-KR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클래스 </a:t>
            </a:r>
            <a:r>
              <a:rPr lang="ko-KR" altLang="en-US" sz="1400" b="1" i="0" u="none" strike="noStrike" baseline="0" dirty="0" err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소멸자</a:t>
            </a:r>
            <a:r>
              <a:rPr lang="ko-KR" altLang="en-US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호출</a:t>
            </a:r>
            <a:r>
              <a:rPr lang="en-US" altLang="ko-KR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\n"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	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4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Derived class</a:t>
            </a:r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	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Parent *</a:t>
            </a:r>
            <a:r>
              <a:rPr lang="en-US" altLang="ko-KR" sz="14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pB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= 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new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Son;	</a:t>
            </a:r>
            <a:endParaRPr lang="ko-KR" altLang="en-US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delete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pB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	</a:t>
            </a:r>
          </a:p>
          <a:p>
            <a:pPr marR="0" algn="l" rtl="0"/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pPr marR="0" algn="l" rtl="0"/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4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EFD7764-2615-5CE7-492A-370B7CB3DEB5}"/>
              </a:ext>
            </a:extLst>
          </p:cNvPr>
          <p:cNvSpPr/>
          <p:nvPr/>
        </p:nvSpPr>
        <p:spPr bwMode="auto">
          <a:xfrm>
            <a:off x="1724632" y="2231890"/>
            <a:ext cx="4792057" cy="259252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C87BD1B4-D296-D1C1-FBE6-E00F1149ACBE}"/>
              </a:ext>
            </a:extLst>
          </p:cNvPr>
          <p:cNvSpPr/>
          <p:nvPr/>
        </p:nvSpPr>
        <p:spPr bwMode="auto">
          <a:xfrm>
            <a:off x="1732329" y="3739452"/>
            <a:ext cx="4530617" cy="26561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0D40DA3-21C3-EE18-ED58-9FB7117DF853}"/>
              </a:ext>
            </a:extLst>
          </p:cNvPr>
          <p:cNvSpPr/>
          <p:nvPr/>
        </p:nvSpPr>
        <p:spPr bwMode="auto">
          <a:xfrm>
            <a:off x="1732330" y="4005063"/>
            <a:ext cx="4530624" cy="24987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D945644B-561E-7C6C-7552-5D567657C765}"/>
              </a:ext>
            </a:extLst>
          </p:cNvPr>
          <p:cNvSpPr/>
          <p:nvPr/>
        </p:nvSpPr>
        <p:spPr bwMode="auto">
          <a:xfrm>
            <a:off x="1732330" y="5065791"/>
            <a:ext cx="2082352" cy="26266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D868D9B8-C395-087E-3FE7-028FB4FABABB}"/>
              </a:ext>
            </a:extLst>
          </p:cNvPr>
          <p:cNvSpPr/>
          <p:nvPr/>
        </p:nvSpPr>
        <p:spPr bwMode="auto">
          <a:xfrm>
            <a:off x="1732330" y="5494191"/>
            <a:ext cx="1002232" cy="26266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99B92AA3-57CE-BA86-87FE-F245CB8A29F5}"/>
              </a:ext>
            </a:extLst>
          </p:cNvPr>
          <p:cNvSpPr/>
          <p:nvPr/>
        </p:nvSpPr>
        <p:spPr bwMode="auto">
          <a:xfrm>
            <a:off x="5614882" y="1475452"/>
            <a:ext cx="1693422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클래스의 생성자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749B5180-C1E4-A7D5-0464-3544E481FB63}"/>
              </a:ext>
            </a:extLst>
          </p:cNvPr>
          <p:cNvSpPr/>
          <p:nvPr/>
        </p:nvSpPr>
        <p:spPr bwMode="auto">
          <a:xfrm>
            <a:off x="7308304" y="3465425"/>
            <a:ext cx="1584176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클래스의 생성자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07DC127F-8D65-E0A2-EA50-7EC189CA3D95}"/>
              </a:ext>
            </a:extLst>
          </p:cNvPr>
          <p:cNvSpPr/>
          <p:nvPr/>
        </p:nvSpPr>
        <p:spPr bwMode="auto">
          <a:xfrm>
            <a:off x="7308304" y="4027121"/>
            <a:ext cx="1584176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클래스의 </a:t>
            </a:r>
            <a:r>
              <a:rPr kumimoji="0" lang="ko-KR" altLang="en-US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소멸자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D00B29C2-9A4C-0B76-3A7E-B16AE5D452D7}"/>
              </a:ext>
            </a:extLst>
          </p:cNvPr>
          <p:cNvCxnSpPr>
            <a:cxnSpLocks/>
            <a:stCxn id="31" idx="1"/>
            <a:endCxn id="19" idx="3"/>
          </p:cNvCxnSpPr>
          <p:nvPr/>
        </p:nvCxnSpPr>
        <p:spPr>
          <a:xfrm flipH="1">
            <a:off x="3814682" y="5185036"/>
            <a:ext cx="553644" cy="120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26A0BCCB-8E8C-83AD-7093-F76BDAC20A38}"/>
              </a:ext>
            </a:extLst>
          </p:cNvPr>
          <p:cNvSpPr/>
          <p:nvPr/>
        </p:nvSpPr>
        <p:spPr bwMode="auto">
          <a:xfrm>
            <a:off x="4368326" y="4799994"/>
            <a:ext cx="3399979" cy="770084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클래스를 동적 메모리 할당한 후에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클래스의 포인터를 사용하여 객체 포인터를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생성하게 되면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(upcast),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 생성자와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 생성자가 호출됨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81292C92-DDD8-3525-1B3A-66AC755CE600}"/>
              </a:ext>
            </a:extLst>
          </p:cNvPr>
          <p:cNvSpPr/>
          <p:nvPr/>
        </p:nvSpPr>
        <p:spPr bwMode="auto">
          <a:xfrm>
            <a:off x="4356818" y="5709110"/>
            <a:ext cx="3650042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pB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는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Parent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클래스의 객체 포인터 이므로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객체가 제거 될 때에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Parent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클래스의 소멸자가 호출됨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Son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클래스의 소멸자는 호출되지 않음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41F9D92B-9E0B-C973-306A-D640DFC7E2CF}"/>
              </a:ext>
            </a:extLst>
          </p:cNvPr>
          <p:cNvGrpSpPr/>
          <p:nvPr/>
        </p:nvGrpSpPr>
        <p:grpSpPr>
          <a:xfrm>
            <a:off x="1744927" y="3746431"/>
            <a:ext cx="861675" cy="1374496"/>
            <a:chOff x="1744927" y="3746431"/>
            <a:chExt cx="861675" cy="1374496"/>
          </a:xfrm>
        </p:grpSpPr>
        <p:cxnSp>
          <p:nvCxnSpPr>
            <p:cNvPr id="25" name="직선 화살표 연결선 24">
              <a:extLst>
                <a:ext uri="{FF2B5EF4-FFF2-40B4-BE49-F238E27FC236}">
                  <a16:creationId xmlns:a16="http://schemas.microsoft.com/office/drawing/2014/main" id="{28035636-1E94-89FD-92EA-54F50CCCE513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1744927" y="3746431"/>
              <a:ext cx="861675" cy="1374496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sp>
          <p:nvSpPr>
            <p:cNvPr id="29" name="타원 28">
              <a:extLst>
                <a:ext uri="{FF2B5EF4-FFF2-40B4-BE49-F238E27FC236}">
                  <a16:creationId xmlns:a16="http://schemas.microsoft.com/office/drawing/2014/main" id="{E40DC9EC-D49E-4511-1A50-786E00C2C3F4}"/>
                </a:ext>
              </a:extLst>
            </p:cNvPr>
            <p:cNvSpPr/>
            <p:nvPr/>
          </p:nvSpPr>
          <p:spPr bwMode="auto">
            <a:xfrm>
              <a:off x="2206680" y="4558366"/>
              <a:ext cx="217165" cy="217165"/>
            </a:xfrm>
            <a:prstGeom prst="ellipse">
              <a:avLst/>
            </a:prstGeom>
            <a:noFill/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endParaRP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FD36828F-1E34-5FBE-4A69-3DE10DFA95EF}"/>
              </a:ext>
            </a:extLst>
          </p:cNvPr>
          <p:cNvGrpSpPr/>
          <p:nvPr/>
        </p:nvGrpSpPr>
        <p:grpSpPr>
          <a:xfrm>
            <a:off x="2606603" y="3550988"/>
            <a:ext cx="1341854" cy="1565119"/>
            <a:chOff x="2606602" y="3376778"/>
            <a:chExt cx="1341855" cy="1739329"/>
          </a:xfrm>
        </p:grpSpPr>
        <p:cxnSp>
          <p:nvCxnSpPr>
            <p:cNvPr id="34" name="직선 화살표 연결선 33">
              <a:extLst>
                <a:ext uri="{FF2B5EF4-FFF2-40B4-BE49-F238E27FC236}">
                  <a16:creationId xmlns:a16="http://schemas.microsoft.com/office/drawing/2014/main" id="{3E6CCA3F-29D5-2603-C7DB-04DCE76D118B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606602" y="3376778"/>
              <a:ext cx="1341855" cy="1739329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sp>
          <p:nvSpPr>
            <p:cNvPr id="35" name="타원 34">
              <a:extLst>
                <a:ext uri="{FF2B5EF4-FFF2-40B4-BE49-F238E27FC236}">
                  <a16:creationId xmlns:a16="http://schemas.microsoft.com/office/drawing/2014/main" id="{7FCA95A0-0F4A-2322-F45E-4A74A9862D59}"/>
                </a:ext>
              </a:extLst>
            </p:cNvPr>
            <p:cNvSpPr/>
            <p:nvPr/>
          </p:nvSpPr>
          <p:spPr bwMode="auto">
            <a:xfrm>
              <a:off x="2896043" y="4472274"/>
              <a:ext cx="220461" cy="252755"/>
            </a:xfrm>
            <a:prstGeom prst="ellipse">
              <a:avLst/>
            </a:prstGeom>
            <a:noFill/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0BF1354E-6CBF-BB90-4FE4-23F29901F424}"/>
              </a:ext>
            </a:extLst>
          </p:cNvPr>
          <p:cNvGrpSpPr/>
          <p:nvPr/>
        </p:nvGrpSpPr>
        <p:grpSpPr>
          <a:xfrm>
            <a:off x="2506460" y="4216746"/>
            <a:ext cx="1341854" cy="1315671"/>
            <a:chOff x="2446530" y="4216746"/>
            <a:chExt cx="1401784" cy="1372494"/>
          </a:xfrm>
        </p:grpSpPr>
        <p:cxnSp>
          <p:nvCxnSpPr>
            <p:cNvPr id="38" name="직선 화살표 연결선 37">
              <a:extLst>
                <a:ext uri="{FF2B5EF4-FFF2-40B4-BE49-F238E27FC236}">
                  <a16:creationId xmlns:a16="http://schemas.microsoft.com/office/drawing/2014/main" id="{BCD161E0-B891-C1C3-BCE4-8AB8D8E3D502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446530" y="4216746"/>
              <a:ext cx="1401784" cy="1372494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cxnSp>
          <p:nvCxnSpPr>
            <p:cNvPr id="40" name="직선 연결선 39">
              <a:extLst>
                <a:ext uri="{FF2B5EF4-FFF2-40B4-BE49-F238E27FC236}">
                  <a16:creationId xmlns:a16="http://schemas.microsoft.com/office/drawing/2014/main" id="{260EEC51-AAFC-8ED9-E56E-6E9652F3B4ED}"/>
                </a:ext>
              </a:extLst>
            </p:cNvPr>
            <p:cNvCxnSpPr>
              <a:cxnSpLocks/>
            </p:cNvCxnSpPr>
            <p:nvPr/>
          </p:nvCxnSpPr>
          <p:spPr bwMode="auto">
            <a:xfrm rot="1800000" flipV="1">
              <a:off x="3288738" y="4598375"/>
              <a:ext cx="175749" cy="17574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1" name="직선 연결선 40">
              <a:extLst>
                <a:ext uri="{FF2B5EF4-FFF2-40B4-BE49-F238E27FC236}">
                  <a16:creationId xmlns:a16="http://schemas.microsoft.com/office/drawing/2014/main" id="{12A91906-8B3B-CEBC-50B3-1BE778086694}"/>
                </a:ext>
              </a:extLst>
            </p:cNvPr>
            <p:cNvCxnSpPr>
              <a:cxnSpLocks/>
            </p:cNvCxnSpPr>
            <p:nvPr/>
          </p:nvCxnSpPr>
          <p:spPr bwMode="auto">
            <a:xfrm rot="1800000" flipH="1" flipV="1">
              <a:off x="3297451" y="4604774"/>
              <a:ext cx="162761" cy="16276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F17EB3A9-3018-5F9D-DC82-6945709B0483}"/>
              </a:ext>
            </a:extLst>
          </p:cNvPr>
          <p:cNvGrpSpPr/>
          <p:nvPr/>
        </p:nvGrpSpPr>
        <p:grpSpPr>
          <a:xfrm>
            <a:off x="3476621" y="2491142"/>
            <a:ext cx="456952" cy="1080690"/>
            <a:chOff x="3476620" y="2729040"/>
            <a:chExt cx="471837" cy="642109"/>
          </a:xfrm>
        </p:grpSpPr>
        <p:cxnSp>
          <p:nvCxnSpPr>
            <p:cNvPr id="42" name="직선 연결선 41">
              <a:extLst>
                <a:ext uri="{FF2B5EF4-FFF2-40B4-BE49-F238E27FC236}">
                  <a16:creationId xmlns:a16="http://schemas.microsoft.com/office/drawing/2014/main" id="{27367F6E-023D-341E-EA6D-E187E93E622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476620" y="2729040"/>
              <a:ext cx="0" cy="20753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  <p:cxnSp>
          <p:nvCxnSpPr>
            <p:cNvPr id="43" name="직선 연결선 42">
              <a:extLst>
                <a:ext uri="{FF2B5EF4-FFF2-40B4-BE49-F238E27FC236}">
                  <a16:creationId xmlns:a16="http://schemas.microsoft.com/office/drawing/2014/main" id="{55C4DBFF-25D8-B054-2D45-5BFB6BFEB6A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476620" y="2936573"/>
              <a:ext cx="471837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  <p:cxnSp>
          <p:nvCxnSpPr>
            <p:cNvPr id="44" name="직선 화살표 연결선 43">
              <a:extLst>
                <a:ext uri="{FF2B5EF4-FFF2-40B4-BE49-F238E27FC236}">
                  <a16:creationId xmlns:a16="http://schemas.microsoft.com/office/drawing/2014/main" id="{5397DE18-3026-5AA5-B6C6-17983B3E2A03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948457" y="2936573"/>
              <a:ext cx="0" cy="434576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</p:grpSp>
      <p:cxnSp>
        <p:nvCxnSpPr>
          <p:cNvPr id="39" name="연결선: 꺾임 38">
            <a:extLst>
              <a:ext uri="{FF2B5EF4-FFF2-40B4-BE49-F238E27FC236}">
                <a16:creationId xmlns:a16="http://schemas.microsoft.com/office/drawing/2014/main" id="{DC36F4A5-C3F2-AC94-B2F6-D4078CBFA50E}"/>
              </a:ext>
            </a:extLst>
          </p:cNvPr>
          <p:cNvCxnSpPr>
            <a:cxnSpLocks/>
            <a:stCxn id="37" idx="1"/>
            <a:endCxn id="20" idx="3"/>
          </p:cNvCxnSpPr>
          <p:nvPr/>
        </p:nvCxnSpPr>
        <p:spPr bwMode="auto">
          <a:xfrm rot="10800000">
            <a:off x="2734562" y="5625526"/>
            <a:ext cx="1622256" cy="38398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5" name="연결선: 꺾임 44">
            <a:extLst>
              <a:ext uri="{FF2B5EF4-FFF2-40B4-BE49-F238E27FC236}">
                <a16:creationId xmlns:a16="http://schemas.microsoft.com/office/drawing/2014/main" id="{79D48851-A1B5-6BDB-5682-1763901AC1F3}"/>
              </a:ext>
            </a:extLst>
          </p:cNvPr>
          <p:cNvCxnSpPr>
            <a:cxnSpLocks/>
            <a:stCxn id="22" idx="1"/>
            <a:endCxn id="14" idx="0"/>
          </p:cNvCxnSpPr>
          <p:nvPr/>
        </p:nvCxnSpPr>
        <p:spPr bwMode="auto">
          <a:xfrm rot="10800000" flipV="1">
            <a:off x="4120662" y="1606578"/>
            <a:ext cx="1494221" cy="625312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6" name="연결선: 꺾임 45">
            <a:extLst>
              <a:ext uri="{FF2B5EF4-FFF2-40B4-BE49-F238E27FC236}">
                <a16:creationId xmlns:a16="http://schemas.microsoft.com/office/drawing/2014/main" id="{85FF148C-0491-93EB-89A3-CF3609345D8E}"/>
              </a:ext>
            </a:extLst>
          </p:cNvPr>
          <p:cNvCxnSpPr>
            <a:cxnSpLocks/>
            <a:stCxn id="24" idx="2"/>
            <a:endCxn id="16" idx="3"/>
          </p:cNvCxnSpPr>
          <p:nvPr/>
        </p:nvCxnSpPr>
        <p:spPr bwMode="auto">
          <a:xfrm rot="5400000">
            <a:off x="7109379" y="2881244"/>
            <a:ext cx="144581" cy="183744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9D15AFB4-35CD-40E9-A207-6EA0AFF47612}"/>
              </a:ext>
            </a:extLst>
          </p:cNvPr>
          <p:cNvSpPr/>
          <p:nvPr/>
        </p:nvSpPr>
        <p:spPr bwMode="auto">
          <a:xfrm>
            <a:off x="826915" y="1821288"/>
            <a:ext cx="5977331" cy="116263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49" name="연결선: 꺾임 48">
            <a:extLst>
              <a:ext uri="{FF2B5EF4-FFF2-40B4-BE49-F238E27FC236}">
                <a16:creationId xmlns:a16="http://schemas.microsoft.com/office/drawing/2014/main" id="{310247E1-0CD3-47A5-9657-333D3294D223}"/>
              </a:ext>
            </a:extLst>
          </p:cNvPr>
          <p:cNvCxnSpPr>
            <a:cxnSpLocks/>
          </p:cNvCxnSpPr>
          <p:nvPr/>
        </p:nvCxnSpPr>
        <p:spPr bwMode="auto">
          <a:xfrm rot="10800000" flipV="1">
            <a:off x="6772844" y="2243029"/>
            <a:ext cx="573538" cy="146193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019A3FE7-6F40-4BAB-9BEF-10874075DEC1}"/>
              </a:ext>
            </a:extLst>
          </p:cNvPr>
          <p:cNvSpPr/>
          <p:nvPr/>
        </p:nvSpPr>
        <p:spPr bwMode="auto">
          <a:xfrm>
            <a:off x="7338703" y="2090602"/>
            <a:ext cx="1681318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: Parent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0C3C3169-D772-4DAD-B41C-6F0565C3BC6A}"/>
              </a:ext>
            </a:extLst>
          </p:cNvPr>
          <p:cNvSpPr/>
          <p:nvPr/>
        </p:nvSpPr>
        <p:spPr bwMode="auto">
          <a:xfrm>
            <a:off x="827584" y="3105727"/>
            <a:ext cx="5977331" cy="133792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52" name="연결선: 꺾임 51">
            <a:extLst>
              <a:ext uri="{FF2B5EF4-FFF2-40B4-BE49-F238E27FC236}">
                <a16:creationId xmlns:a16="http://schemas.microsoft.com/office/drawing/2014/main" id="{6E00BC44-2539-465E-99AA-6306EEA662A7}"/>
              </a:ext>
            </a:extLst>
          </p:cNvPr>
          <p:cNvCxnSpPr>
            <a:cxnSpLocks/>
          </p:cNvCxnSpPr>
          <p:nvPr/>
        </p:nvCxnSpPr>
        <p:spPr bwMode="auto">
          <a:xfrm rot="10800000" flipV="1">
            <a:off x="6783526" y="3087297"/>
            <a:ext cx="573538" cy="146193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4B6232B1-8D1B-40A3-B66D-A935CE1EF780}"/>
              </a:ext>
            </a:extLst>
          </p:cNvPr>
          <p:cNvSpPr/>
          <p:nvPr/>
        </p:nvSpPr>
        <p:spPr bwMode="auto">
          <a:xfrm>
            <a:off x="7363098" y="2974601"/>
            <a:ext cx="1369157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: Son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A689085A-B447-44F8-A685-75AA09D72E52}"/>
              </a:ext>
            </a:extLst>
          </p:cNvPr>
          <p:cNvSpPr/>
          <p:nvPr/>
        </p:nvSpPr>
        <p:spPr bwMode="auto">
          <a:xfrm>
            <a:off x="1693236" y="3155440"/>
            <a:ext cx="563537" cy="221815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55" name="직선 화살표 연결선 54">
            <a:extLst>
              <a:ext uri="{FF2B5EF4-FFF2-40B4-BE49-F238E27FC236}">
                <a16:creationId xmlns:a16="http://schemas.microsoft.com/office/drawing/2014/main" id="{4AC06007-5F44-49AD-8DE4-034AA3F4B67B}"/>
              </a:ext>
            </a:extLst>
          </p:cNvPr>
          <p:cNvCxnSpPr>
            <a:cxnSpLocks/>
          </p:cNvCxnSpPr>
          <p:nvPr/>
        </p:nvCxnSpPr>
        <p:spPr>
          <a:xfrm flipH="1" flipV="1">
            <a:off x="2234743" y="3345872"/>
            <a:ext cx="2632295" cy="4906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ECC88E3C-5883-459B-AD52-B62DF369AF21}"/>
              </a:ext>
            </a:extLst>
          </p:cNvPr>
          <p:cNvSpPr/>
          <p:nvPr/>
        </p:nvSpPr>
        <p:spPr bwMode="auto">
          <a:xfrm>
            <a:off x="4868937" y="3236579"/>
            <a:ext cx="1634761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상속 접근 제어 지정자</a:t>
            </a:r>
          </a:p>
        </p:txBody>
      </p:sp>
      <p:cxnSp>
        <p:nvCxnSpPr>
          <p:cNvPr id="59" name="연결선: 꺾임 58">
            <a:extLst>
              <a:ext uri="{FF2B5EF4-FFF2-40B4-BE49-F238E27FC236}">
                <a16:creationId xmlns:a16="http://schemas.microsoft.com/office/drawing/2014/main" id="{F8F6F841-94E8-4D6E-9EB7-B9916A2AED40}"/>
              </a:ext>
            </a:extLst>
          </p:cNvPr>
          <p:cNvCxnSpPr>
            <a:cxnSpLocks/>
          </p:cNvCxnSpPr>
          <p:nvPr/>
        </p:nvCxnSpPr>
        <p:spPr bwMode="auto">
          <a:xfrm rot="10800000">
            <a:off x="6253786" y="4135518"/>
            <a:ext cx="1054519" cy="127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A98BA1F7-B958-4DA5-9316-7131DD8B9821}"/>
              </a:ext>
            </a:extLst>
          </p:cNvPr>
          <p:cNvSpPr/>
          <p:nvPr/>
        </p:nvSpPr>
        <p:spPr bwMode="auto">
          <a:xfrm>
            <a:off x="1724632" y="2509572"/>
            <a:ext cx="4935600" cy="251638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CD036522-D19A-412C-BD8F-31C411B8B8BC}"/>
              </a:ext>
            </a:extLst>
          </p:cNvPr>
          <p:cNvGrpSpPr/>
          <p:nvPr/>
        </p:nvGrpSpPr>
        <p:grpSpPr>
          <a:xfrm flipH="1">
            <a:off x="2504383" y="3567160"/>
            <a:ext cx="389820" cy="2019002"/>
            <a:chOff x="1744927" y="3746431"/>
            <a:chExt cx="861675" cy="1374496"/>
          </a:xfrm>
        </p:grpSpPr>
        <p:cxnSp>
          <p:nvCxnSpPr>
            <p:cNvPr id="65" name="직선 화살표 연결선 64">
              <a:extLst>
                <a:ext uri="{FF2B5EF4-FFF2-40B4-BE49-F238E27FC236}">
                  <a16:creationId xmlns:a16="http://schemas.microsoft.com/office/drawing/2014/main" id="{0B180A26-57A4-4ECB-A8E2-A97219050E1F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1744927" y="3746431"/>
              <a:ext cx="861675" cy="1374496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sp>
          <p:nvSpPr>
            <p:cNvPr id="66" name="타원 65">
              <a:extLst>
                <a:ext uri="{FF2B5EF4-FFF2-40B4-BE49-F238E27FC236}">
                  <a16:creationId xmlns:a16="http://schemas.microsoft.com/office/drawing/2014/main" id="{6A0A8680-62A1-447C-B67C-D5369F2DE747}"/>
                </a:ext>
              </a:extLst>
            </p:cNvPr>
            <p:cNvSpPr/>
            <p:nvPr/>
          </p:nvSpPr>
          <p:spPr bwMode="auto">
            <a:xfrm>
              <a:off x="1964258" y="4412258"/>
              <a:ext cx="528570" cy="167240"/>
            </a:xfrm>
            <a:prstGeom prst="ellipse">
              <a:avLst/>
            </a:prstGeom>
            <a:noFill/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endParaRPr>
            </a:p>
          </p:txBody>
        </p:sp>
      </p:grp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8050387A-79A5-4071-9A9D-D314253EF11A}"/>
              </a:ext>
            </a:extLst>
          </p:cNvPr>
          <p:cNvSpPr/>
          <p:nvPr/>
        </p:nvSpPr>
        <p:spPr bwMode="auto">
          <a:xfrm>
            <a:off x="7354709" y="2492896"/>
            <a:ext cx="1681317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클래스의 </a:t>
            </a:r>
            <a:r>
              <a:rPr kumimoji="0" lang="ko-KR" altLang="en-US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소멸자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0" name="연결선: 꺾임 69">
            <a:extLst>
              <a:ext uri="{FF2B5EF4-FFF2-40B4-BE49-F238E27FC236}">
                <a16:creationId xmlns:a16="http://schemas.microsoft.com/office/drawing/2014/main" id="{36A250F3-465C-4762-94ED-5158115E4F44}"/>
              </a:ext>
            </a:extLst>
          </p:cNvPr>
          <p:cNvCxnSpPr>
            <a:cxnSpLocks/>
            <a:stCxn id="69" idx="1"/>
            <a:endCxn id="63" idx="3"/>
          </p:cNvCxnSpPr>
          <p:nvPr/>
        </p:nvCxnSpPr>
        <p:spPr bwMode="auto">
          <a:xfrm rot="10800000" flipV="1">
            <a:off x="6660233" y="2624021"/>
            <a:ext cx="694477" cy="11369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89F9B34B-3AD0-4E05-A6A3-9551C00F128D}"/>
              </a:ext>
            </a:extLst>
          </p:cNvPr>
          <p:cNvGrpSpPr/>
          <p:nvPr/>
        </p:nvGrpSpPr>
        <p:grpSpPr>
          <a:xfrm>
            <a:off x="2582326" y="2750109"/>
            <a:ext cx="310409" cy="823611"/>
            <a:chOff x="3476620" y="2729040"/>
            <a:chExt cx="471837" cy="642109"/>
          </a:xfrm>
        </p:grpSpPr>
        <p:cxnSp>
          <p:nvCxnSpPr>
            <p:cNvPr id="58" name="직선 연결선 57">
              <a:extLst>
                <a:ext uri="{FF2B5EF4-FFF2-40B4-BE49-F238E27FC236}">
                  <a16:creationId xmlns:a16="http://schemas.microsoft.com/office/drawing/2014/main" id="{40EA410C-6516-4AE3-A020-408F3B989E6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476620" y="2729040"/>
              <a:ext cx="0" cy="20753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  <p:cxnSp>
          <p:nvCxnSpPr>
            <p:cNvPr id="60" name="직선 연결선 59">
              <a:extLst>
                <a:ext uri="{FF2B5EF4-FFF2-40B4-BE49-F238E27FC236}">
                  <a16:creationId xmlns:a16="http://schemas.microsoft.com/office/drawing/2014/main" id="{883B7ED9-9D66-4A9A-BBA2-EC47526A6D05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476620" y="2936573"/>
              <a:ext cx="471837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  <p:cxnSp>
          <p:nvCxnSpPr>
            <p:cNvPr id="61" name="직선 화살표 연결선 60">
              <a:extLst>
                <a:ext uri="{FF2B5EF4-FFF2-40B4-BE49-F238E27FC236}">
                  <a16:creationId xmlns:a16="http://schemas.microsoft.com/office/drawing/2014/main" id="{648F06E1-C675-49BF-8E57-D13007E3E74D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948457" y="2936573"/>
              <a:ext cx="0" cy="434576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8" grpId="0" animBg="1"/>
      <p:bldP spid="19" grpId="0" animBg="1"/>
      <p:bldP spid="20" grpId="0" animBg="1"/>
      <p:bldP spid="22" grpId="0" animBg="1"/>
      <p:bldP spid="24" grpId="0" animBg="1"/>
      <p:bldP spid="27" grpId="0" animBg="1"/>
      <p:bldP spid="31" grpId="0" animBg="1"/>
      <p:bldP spid="37" grpId="0" animBg="1"/>
      <p:bldP spid="48" grpId="0" animBg="1"/>
      <p:bldP spid="50" grpId="0" animBg="1"/>
      <p:bldP spid="51" grpId="0" animBg="1"/>
      <p:bldP spid="53" grpId="0" animBg="1"/>
      <p:bldP spid="54" grpId="0" animBg="1"/>
      <p:bldP spid="56" grpId="0" animBg="1"/>
      <p:bldP spid="63" grpId="0" animBg="1"/>
      <p:bldP spid="6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가상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소멸자</a:t>
            </a:r>
            <a:r>
              <a:rPr lang="en-US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29791" y="1773784"/>
            <a:ext cx="18950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6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132856"/>
            <a:ext cx="8064896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가상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소멸자</a:t>
            </a:r>
            <a:r>
              <a:rPr lang="en-US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642910" y="1571612"/>
            <a:ext cx="77867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ko-KR" dirty="0"/>
              <a:t> 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714348" y="1268760"/>
            <a:ext cx="82153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2)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클래스의 </a:t>
            </a:r>
            <a:r>
              <a:rPr lang="ko-KR" altLang="en-US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소멸자를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가상 </a:t>
            </a:r>
            <a:r>
              <a:rPr lang="ko-KR" altLang="en-US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소멸자로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정의하면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b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베이스 클래스의 포인터로 객체가 제거 될 때에 동적 바인딩에 의하여</a:t>
            </a:r>
            <a:r>
              <a:rPr lang="en-US" altLang="ko-KR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br>
              <a:rPr lang="en-US" altLang="ko-KR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  <a:r>
              <a:rPr lang="ko-KR" altLang="en-US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베이스 클래스에서 상속된 가상 </a:t>
            </a:r>
            <a:r>
              <a:rPr lang="ko-KR" altLang="en-US" b="1" dirty="0" err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소멸자는</a:t>
            </a:r>
            <a:r>
              <a:rPr lang="ko-KR" altLang="en-US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무시되어 파생 클래스의 </a:t>
            </a:r>
            <a:r>
              <a:rPr lang="ko-KR" altLang="en-US" b="1" dirty="0" err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소멸자</a:t>
            </a:r>
            <a:r>
              <a:rPr lang="ko-KR" altLang="en-US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     </a:t>
            </a:r>
            <a:br>
              <a:rPr lang="en-US" altLang="ko-KR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가 호출된 후에</a:t>
            </a:r>
            <a:r>
              <a:rPr lang="en-US" altLang="ko-KR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베이스 클래스의 소멸자가 호출됨</a:t>
            </a:r>
            <a:endParaRPr lang="en-US" altLang="ko-KR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8D33D43-E693-7A17-6AA8-2ECFCC2D8D19}"/>
              </a:ext>
            </a:extLst>
          </p:cNvPr>
          <p:cNvSpPr/>
          <p:nvPr/>
        </p:nvSpPr>
        <p:spPr>
          <a:xfrm>
            <a:off x="825116" y="2465641"/>
            <a:ext cx="7419292" cy="40117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Parent{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Parent(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베이스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클래스 생성자 호출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\n"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virtual 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~Parent(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베이스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클래스 </a:t>
            </a:r>
            <a:r>
              <a:rPr lang="ko-KR" altLang="en-US" sz="1600" b="1" i="0" u="none" strike="noStrike" baseline="0" dirty="0" err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소멸자</a:t>
            </a:r>
            <a:r>
              <a:rPr lang="ko-KR" altLang="en-US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호출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\n"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	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endParaRPr lang="ko-KR" altLang="en-US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ko-KR" altLang="en-US" sz="1600" b="1" i="0" u="none" strike="noStrike" baseline="0" dirty="0">
              <a:solidFill>
                <a:srgbClr val="0000F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Son:</a:t>
            </a:r>
            <a:r>
              <a:rPr lang="en-US" altLang="ko-KR" sz="1600" b="1" i="0" u="none" strike="noStrike" baseline="0" dirty="0" err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Parent{</a:t>
            </a:r>
            <a:endParaRPr lang="en-US" altLang="ko-KR" sz="1600" b="1" i="0" u="none" strike="noStrike" baseline="0" dirty="0">
              <a:solidFill>
                <a:srgbClr val="0000F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Son(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파생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클래스 생성자 호출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\n"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virtual 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~Son(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파생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클래스 </a:t>
            </a:r>
            <a:r>
              <a:rPr lang="ko-KR" altLang="en-US" sz="1600" b="1" i="0" u="none" strike="noStrike" baseline="0" dirty="0" err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소멸자</a:t>
            </a:r>
            <a:r>
              <a:rPr lang="ko-KR" altLang="en-US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호출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\n"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	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6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Parent *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pB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= 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new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Son;</a:t>
            </a:r>
          </a:p>
          <a:p>
            <a:pPr marR="0" algn="l" rtl="0"/>
            <a:r>
              <a:rPr lang="en-US" altLang="ko-KR" sz="16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delete</a:t>
            </a:r>
            <a:r>
              <a:rPr lang="en-US" altLang="ko-KR" sz="16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pB</a:t>
            </a:r>
            <a:r>
              <a:rPr lang="en-US" altLang="ko-KR" sz="16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524E395-CAEC-25F4-7145-516E9A44659E}"/>
              </a:ext>
            </a:extLst>
          </p:cNvPr>
          <p:cNvSpPr/>
          <p:nvPr/>
        </p:nvSpPr>
        <p:spPr bwMode="auto">
          <a:xfrm>
            <a:off x="1798458" y="3251648"/>
            <a:ext cx="6301934" cy="24935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08A9803-3E4B-51CB-01E3-2C8F5ADDEEDD}"/>
              </a:ext>
            </a:extLst>
          </p:cNvPr>
          <p:cNvSpPr/>
          <p:nvPr/>
        </p:nvSpPr>
        <p:spPr bwMode="auto">
          <a:xfrm>
            <a:off x="897124" y="5949280"/>
            <a:ext cx="2306724" cy="24935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B67D03EC-5594-5938-0C3B-32DEC9CF7E35}"/>
              </a:ext>
            </a:extLst>
          </p:cNvPr>
          <p:cNvSpPr/>
          <p:nvPr/>
        </p:nvSpPr>
        <p:spPr bwMode="auto">
          <a:xfrm>
            <a:off x="897124" y="6203977"/>
            <a:ext cx="1082588" cy="24935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" name="타원 1">
            <a:extLst>
              <a:ext uri="{FF2B5EF4-FFF2-40B4-BE49-F238E27FC236}">
                <a16:creationId xmlns:a16="http://schemas.microsoft.com/office/drawing/2014/main" id="{CD8E0790-B9C1-A307-D1A3-25C2B531F7D1}"/>
              </a:ext>
            </a:extLst>
          </p:cNvPr>
          <p:cNvSpPr/>
          <p:nvPr/>
        </p:nvSpPr>
        <p:spPr bwMode="auto">
          <a:xfrm>
            <a:off x="1798458" y="4979840"/>
            <a:ext cx="685310" cy="249360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591BD984-D44D-B012-D7CC-D18F77FB76D0}"/>
              </a:ext>
            </a:extLst>
          </p:cNvPr>
          <p:cNvSpPr/>
          <p:nvPr/>
        </p:nvSpPr>
        <p:spPr bwMode="auto">
          <a:xfrm>
            <a:off x="3407024" y="2680880"/>
            <a:ext cx="3253208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클래스의 소멸자를 가상 소멸자로 선언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22" name="직선 화살표 연결선 21">
            <a:extLst>
              <a:ext uri="{FF2B5EF4-FFF2-40B4-BE49-F238E27FC236}">
                <a16:creationId xmlns:a16="http://schemas.microsoft.com/office/drawing/2014/main" id="{F3CCA7AB-F7C5-C6F7-533C-BAFCC8B834B3}"/>
              </a:ext>
            </a:extLst>
          </p:cNvPr>
          <p:cNvCxnSpPr>
            <a:cxnSpLocks/>
            <a:stCxn id="23" idx="0"/>
            <a:endCxn id="2" idx="4"/>
          </p:cNvCxnSpPr>
          <p:nvPr/>
        </p:nvCxnSpPr>
        <p:spPr>
          <a:xfrm flipV="1">
            <a:off x="2134977" y="5229200"/>
            <a:ext cx="6136" cy="24039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BC70C361-CCB3-86E7-D09D-5A290AA0805F}"/>
              </a:ext>
            </a:extLst>
          </p:cNvPr>
          <p:cNvSpPr/>
          <p:nvPr/>
        </p:nvSpPr>
        <p:spPr bwMode="auto">
          <a:xfrm>
            <a:off x="1711313" y="5469594"/>
            <a:ext cx="847328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생략 가능</a:t>
            </a:r>
            <a:endParaRPr kumimoji="0" lang="en-US" altLang="ko-KR" sz="11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D29F90F9-1110-D4DF-8C29-B7734803C99A}"/>
              </a:ext>
            </a:extLst>
          </p:cNvPr>
          <p:cNvSpPr/>
          <p:nvPr/>
        </p:nvSpPr>
        <p:spPr bwMode="auto">
          <a:xfrm>
            <a:off x="4709190" y="3680777"/>
            <a:ext cx="3391202" cy="770084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클래스를 동적 메모리 할당한 후에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클래스의 포인터를 사용하여 객체 포인터를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생성하게 되면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(upcast),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 생성자와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 생성자가 호출됨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B3A5299B-AC81-220F-CD8E-E1838B7183D7}"/>
              </a:ext>
            </a:extLst>
          </p:cNvPr>
          <p:cNvSpPr/>
          <p:nvPr/>
        </p:nvSpPr>
        <p:spPr bwMode="auto">
          <a:xfrm>
            <a:off x="3814774" y="5489786"/>
            <a:ext cx="4320480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클래스의 포인터로 객체가 제거 될 때에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동적 바인딩에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의하여 베이스 클래스에서 상속된 가상 소멸자는 무시되어 파생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클래스의 소멸자가 호출된 후에 베이스 클래스의 소멸자가 호출됨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0" name="연결선: 꺾임 29">
            <a:extLst>
              <a:ext uri="{FF2B5EF4-FFF2-40B4-BE49-F238E27FC236}">
                <a16:creationId xmlns:a16="http://schemas.microsoft.com/office/drawing/2014/main" id="{4ED75FB9-379D-72AD-B853-32953F024EF3}"/>
              </a:ext>
            </a:extLst>
          </p:cNvPr>
          <p:cNvCxnSpPr>
            <a:cxnSpLocks/>
            <a:stCxn id="20" idx="1"/>
            <a:endCxn id="13" idx="1"/>
          </p:cNvCxnSpPr>
          <p:nvPr/>
        </p:nvCxnSpPr>
        <p:spPr bwMode="auto">
          <a:xfrm rot="10800000" flipV="1">
            <a:off x="1798458" y="2812006"/>
            <a:ext cx="1608566" cy="564322"/>
          </a:xfrm>
          <a:prstGeom prst="bentConnector3">
            <a:avLst>
              <a:gd name="adj1" fmla="val 114211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35" name="연결선: 꺾임 34">
            <a:extLst>
              <a:ext uri="{FF2B5EF4-FFF2-40B4-BE49-F238E27FC236}">
                <a16:creationId xmlns:a16="http://schemas.microsoft.com/office/drawing/2014/main" id="{66BC2EA8-BD14-B338-50BB-D745F55FB3B6}"/>
              </a:ext>
            </a:extLst>
          </p:cNvPr>
          <p:cNvCxnSpPr>
            <a:cxnSpLocks/>
            <a:stCxn id="27" idx="1"/>
            <a:endCxn id="15" idx="3"/>
          </p:cNvCxnSpPr>
          <p:nvPr/>
        </p:nvCxnSpPr>
        <p:spPr bwMode="auto">
          <a:xfrm rot="10800000" flipV="1">
            <a:off x="3203848" y="4065818"/>
            <a:ext cx="1505342" cy="2008141"/>
          </a:xfrm>
          <a:prstGeom prst="bentConnector3">
            <a:avLst>
              <a:gd name="adj1" fmla="val 69615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38" name="연결선: 꺾임 37">
            <a:extLst>
              <a:ext uri="{FF2B5EF4-FFF2-40B4-BE49-F238E27FC236}">
                <a16:creationId xmlns:a16="http://schemas.microsoft.com/office/drawing/2014/main" id="{155D52FE-4DDB-222E-AD70-0B9EC519079F}"/>
              </a:ext>
            </a:extLst>
          </p:cNvPr>
          <p:cNvCxnSpPr>
            <a:cxnSpLocks/>
            <a:stCxn id="34" idx="2"/>
            <a:endCxn id="17" idx="3"/>
          </p:cNvCxnSpPr>
          <p:nvPr/>
        </p:nvCxnSpPr>
        <p:spPr bwMode="auto">
          <a:xfrm rot="5400000">
            <a:off x="3858331" y="4211974"/>
            <a:ext cx="238064" cy="3995302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675571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7" grpId="0" animBg="1"/>
      <p:bldP spid="2" grpId="0" animBg="1"/>
      <p:bldP spid="20" grpId="0" animBg="1"/>
      <p:bldP spid="23" grpId="0" animBg="1"/>
      <p:bldP spid="27" grpId="0" animBg="1"/>
      <p:bldP spid="3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가상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소멸자</a:t>
            </a:r>
            <a:r>
              <a:rPr lang="en-US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714348" y="1142984"/>
            <a:ext cx="11213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7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27650"/>
            <a:ext cx="8064896" cy="5413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가상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소멸자</a:t>
            </a:r>
            <a:r>
              <a:rPr lang="en-US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FDBE2A7-03AE-C134-7A47-DEA2A6685689}"/>
              </a:ext>
            </a:extLst>
          </p:cNvPr>
          <p:cNvSpPr/>
          <p:nvPr/>
        </p:nvSpPr>
        <p:spPr>
          <a:xfrm>
            <a:off x="773844" y="1170586"/>
            <a:ext cx="7596312" cy="534116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4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Parent{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Parent(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</a:t>
            </a:r>
            <a:r>
              <a:rPr lang="en-US" altLang="ko-KR" sz="14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베이스</a:t>
            </a:r>
            <a:r>
              <a:rPr lang="en-US" altLang="ko-KR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클래스 생성자 호출</a:t>
            </a:r>
            <a:r>
              <a:rPr lang="en-US" altLang="ko-KR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\n"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virtual 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~Parent(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</a:t>
            </a:r>
            <a:r>
              <a:rPr lang="en-US" altLang="ko-KR" sz="14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베이스</a:t>
            </a:r>
            <a:r>
              <a:rPr lang="en-US" altLang="ko-KR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클래스 </a:t>
            </a:r>
            <a:r>
              <a:rPr lang="ko-KR" altLang="en-US" sz="1400" b="1" i="0" u="none" strike="noStrike" baseline="0" dirty="0" err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소멸자</a:t>
            </a:r>
            <a:r>
              <a:rPr lang="ko-KR" altLang="en-US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호출</a:t>
            </a:r>
            <a:r>
              <a:rPr lang="en-US" altLang="ko-KR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\n"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	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4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Base class</a:t>
            </a:r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Son:</a:t>
            </a:r>
            <a:r>
              <a:rPr lang="en-US" altLang="ko-KR" sz="1400" b="1" i="0" u="none" strike="noStrike" baseline="0" dirty="0" err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Parent{</a:t>
            </a:r>
            <a:endParaRPr lang="en-US" altLang="ko-KR" sz="1400" b="1" i="0" u="none" strike="noStrike" baseline="0" dirty="0">
              <a:solidFill>
                <a:srgbClr val="0000F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Son(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</a:t>
            </a:r>
            <a:r>
              <a:rPr lang="en-US" altLang="ko-KR" sz="14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파생</a:t>
            </a:r>
            <a:r>
              <a:rPr lang="en-US" altLang="ko-KR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클래스 생성자 호출</a:t>
            </a:r>
            <a:r>
              <a:rPr lang="en-US" altLang="ko-KR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\n"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~Son(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</a:t>
            </a:r>
            <a:r>
              <a:rPr lang="en-US" altLang="ko-KR" sz="14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파생</a:t>
            </a:r>
            <a:r>
              <a:rPr lang="en-US" altLang="ko-KR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클래스 </a:t>
            </a:r>
            <a:r>
              <a:rPr lang="ko-KR" altLang="en-US" sz="1400" b="1" i="0" u="none" strike="noStrike" baseline="0" dirty="0" err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소멸자</a:t>
            </a:r>
            <a:r>
              <a:rPr lang="ko-KR" altLang="en-US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호출</a:t>
            </a:r>
            <a:r>
              <a:rPr lang="en-US" altLang="ko-KR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\n"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	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4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Derived class</a:t>
            </a:r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	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Parent *</a:t>
            </a:r>
            <a:r>
              <a:rPr lang="en-US" altLang="ko-KR" sz="14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pB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= 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new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Son;	</a:t>
            </a:r>
            <a:endParaRPr lang="ko-KR" altLang="en-US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delete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pB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	</a:t>
            </a:r>
          </a:p>
          <a:p>
            <a:pPr marR="0" algn="l" rtl="0"/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pPr marR="0" algn="l" rtl="0"/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4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7D80B38-E6AF-3CED-A512-C080AB2BD5A3}"/>
              </a:ext>
            </a:extLst>
          </p:cNvPr>
          <p:cNvSpPr/>
          <p:nvPr/>
        </p:nvSpPr>
        <p:spPr bwMode="auto">
          <a:xfrm>
            <a:off x="1684998" y="2204864"/>
            <a:ext cx="4873936" cy="248299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CD0B7A2-32D3-8739-9680-E17A9DF8489B}"/>
              </a:ext>
            </a:extLst>
          </p:cNvPr>
          <p:cNvSpPr/>
          <p:nvPr/>
        </p:nvSpPr>
        <p:spPr bwMode="auto">
          <a:xfrm>
            <a:off x="1735076" y="3703442"/>
            <a:ext cx="4420391" cy="26719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FB077285-BDC0-2243-124E-4E719C94352B}"/>
              </a:ext>
            </a:extLst>
          </p:cNvPr>
          <p:cNvSpPr/>
          <p:nvPr/>
        </p:nvSpPr>
        <p:spPr bwMode="auto">
          <a:xfrm>
            <a:off x="1735076" y="3970638"/>
            <a:ext cx="4549003" cy="20160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857B4C95-3AFE-825B-7B21-A8E6784D2B77}"/>
              </a:ext>
            </a:extLst>
          </p:cNvPr>
          <p:cNvSpPr/>
          <p:nvPr/>
        </p:nvSpPr>
        <p:spPr bwMode="auto">
          <a:xfrm>
            <a:off x="1724807" y="4988816"/>
            <a:ext cx="2098501" cy="25238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9472AD3A-93A9-73FF-897A-46B03D991378}"/>
              </a:ext>
            </a:extLst>
          </p:cNvPr>
          <p:cNvSpPr/>
          <p:nvPr/>
        </p:nvSpPr>
        <p:spPr bwMode="auto">
          <a:xfrm>
            <a:off x="1718561" y="5435007"/>
            <a:ext cx="1051617" cy="22522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DCD7B268-4738-79D2-8FD5-08C7E4820F51}"/>
              </a:ext>
            </a:extLst>
          </p:cNvPr>
          <p:cNvSpPr/>
          <p:nvPr/>
        </p:nvSpPr>
        <p:spPr bwMode="auto">
          <a:xfrm>
            <a:off x="5030503" y="3069128"/>
            <a:ext cx="1850351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베이스 클래스의 소멸자를</a:t>
            </a: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가상 소멸자로 선언</a:t>
            </a:r>
            <a:endParaRPr kumimoji="0" lang="en-US" altLang="ko-KR" sz="11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24" name="직선 화살표 연결선 23">
            <a:extLst>
              <a:ext uri="{FF2B5EF4-FFF2-40B4-BE49-F238E27FC236}">
                <a16:creationId xmlns:a16="http://schemas.microsoft.com/office/drawing/2014/main" id="{7A28D5E1-FD22-CB2B-B935-C271103D85EE}"/>
              </a:ext>
            </a:extLst>
          </p:cNvPr>
          <p:cNvCxnSpPr>
            <a:cxnSpLocks/>
            <a:stCxn id="25" idx="1"/>
            <a:endCxn id="13" idx="3"/>
          </p:cNvCxnSpPr>
          <p:nvPr/>
        </p:nvCxnSpPr>
        <p:spPr>
          <a:xfrm flipH="1">
            <a:off x="6155467" y="3827325"/>
            <a:ext cx="469833" cy="971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04B76438-0037-ECEA-56E2-D2570EACA83F}"/>
              </a:ext>
            </a:extLst>
          </p:cNvPr>
          <p:cNvSpPr/>
          <p:nvPr/>
        </p:nvSpPr>
        <p:spPr bwMode="auto">
          <a:xfrm>
            <a:off x="6625300" y="3696199"/>
            <a:ext cx="1567247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클래스의 생성자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BE367B03-B84F-31B6-89B0-AFBBDB0EC0C0}"/>
              </a:ext>
            </a:extLst>
          </p:cNvPr>
          <p:cNvSpPr/>
          <p:nvPr/>
        </p:nvSpPr>
        <p:spPr bwMode="auto">
          <a:xfrm>
            <a:off x="6627250" y="4089973"/>
            <a:ext cx="1567247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클래스의 </a:t>
            </a:r>
            <a:r>
              <a:rPr kumimoji="0" lang="ko-KR" altLang="en-US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소멸자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3E61953E-C3E0-3CCB-5DFE-EEC97F663FC6}"/>
              </a:ext>
            </a:extLst>
          </p:cNvPr>
          <p:cNvSpPr/>
          <p:nvPr/>
        </p:nvSpPr>
        <p:spPr bwMode="auto">
          <a:xfrm>
            <a:off x="4415992" y="4729964"/>
            <a:ext cx="3476477" cy="770084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클래스를 동적 메모리 할당한 후에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클래스의 포인터를 사용하여 객체 포인터를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생성하게 되면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(upcast),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 생성자와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 생성자가 호출됨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6C9FC0C0-2964-F7F5-071E-4B68EDF516C9}"/>
              </a:ext>
            </a:extLst>
          </p:cNvPr>
          <p:cNvSpPr/>
          <p:nvPr/>
        </p:nvSpPr>
        <p:spPr bwMode="auto">
          <a:xfrm>
            <a:off x="3247244" y="5648757"/>
            <a:ext cx="4411412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클래스의 포인터로 객체가 제거 될 때에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동적 바인딩에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의하여 베이스 클래스에서 상속된 가상 소멸자는 무시되어 파생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클래스의 소멸자가 호출된 후에 베이스 클래스의 소멸자가 호출됨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26" name="직선 화살표 연결선 25">
            <a:extLst>
              <a:ext uri="{FF2B5EF4-FFF2-40B4-BE49-F238E27FC236}">
                <a16:creationId xmlns:a16="http://schemas.microsoft.com/office/drawing/2014/main" id="{B0563A93-EF2A-975B-0049-861F5230922C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1753554" y="3732842"/>
            <a:ext cx="802222" cy="140755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27" name="타원 26">
            <a:extLst>
              <a:ext uri="{FF2B5EF4-FFF2-40B4-BE49-F238E27FC236}">
                <a16:creationId xmlns:a16="http://schemas.microsoft.com/office/drawing/2014/main" id="{C617EE66-8730-888F-96AE-60F322AA0826}"/>
              </a:ext>
            </a:extLst>
          </p:cNvPr>
          <p:cNvSpPr/>
          <p:nvPr/>
        </p:nvSpPr>
        <p:spPr bwMode="auto">
          <a:xfrm>
            <a:off x="2199421" y="4627845"/>
            <a:ext cx="217165" cy="217165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3B56945D-21E4-47AA-DF7C-AE4823DE81F4}"/>
              </a:ext>
            </a:extLst>
          </p:cNvPr>
          <p:cNvCxnSpPr>
            <a:cxnSpLocks/>
          </p:cNvCxnSpPr>
          <p:nvPr/>
        </p:nvCxnSpPr>
        <p:spPr bwMode="auto">
          <a:xfrm flipV="1">
            <a:off x="2555776" y="3590002"/>
            <a:ext cx="1377342" cy="15004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29" name="타원 28">
            <a:extLst>
              <a:ext uri="{FF2B5EF4-FFF2-40B4-BE49-F238E27FC236}">
                <a16:creationId xmlns:a16="http://schemas.microsoft.com/office/drawing/2014/main" id="{3A83C18B-3385-B297-C416-A0537F706B83}"/>
              </a:ext>
            </a:extLst>
          </p:cNvPr>
          <p:cNvSpPr/>
          <p:nvPr/>
        </p:nvSpPr>
        <p:spPr bwMode="auto">
          <a:xfrm>
            <a:off x="2733294" y="4630963"/>
            <a:ext cx="217165" cy="217165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82DC55AB-AE59-062F-CFF5-17371849B506}"/>
              </a:ext>
            </a:extLst>
          </p:cNvPr>
          <p:cNvCxnSpPr>
            <a:cxnSpLocks/>
          </p:cNvCxnSpPr>
          <p:nvPr/>
        </p:nvCxnSpPr>
        <p:spPr bwMode="auto">
          <a:xfrm flipV="1">
            <a:off x="2483768" y="4172239"/>
            <a:ext cx="1116591" cy="133271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31" name="직선 연결선 30">
            <a:extLst>
              <a:ext uri="{FF2B5EF4-FFF2-40B4-BE49-F238E27FC236}">
                <a16:creationId xmlns:a16="http://schemas.microsoft.com/office/drawing/2014/main" id="{A7709539-C184-A028-2F46-16C3EDBE20BE}"/>
              </a:ext>
            </a:extLst>
          </p:cNvPr>
          <p:cNvCxnSpPr>
            <a:cxnSpLocks/>
          </p:cNvCxnSpPr>
          <p:nvPr/>
        </p:nvCxnSpPr>
        <p:spPr bwMode="auto">
          <a:xfrm>
            <a:off x="3583883" y="2444923"/>
            <a:ext cx="0" cy="47741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cxnSp>
        <p:nvCxnSpPr>
          <p:cNvPr id="32" name="직선 연결선 31">
            <a:extLst>
              <a:ext uri="{FF2B5EF4-FFF2-40B4-BE49-F238E27FC236}">
                <a16:creationId xmlns:a16="http://schemas.microsoft.com/office/drawing/2014/main" id="{9F4DC20F-00E9-F0E8-A1C1-6342FE2B656C}"/>
              </a:ext>
            </a:extLst>
          </p:cNvPr>
          <p:cNvCxnSpPr>
            <a:cxnSpLocks/>
          </p:cNvCxnSpPr>
          <p:nvPr/>
        </p:nvCxnSpPr>
        <p:spPr bwMode="auto">
          <a:xfrm>
            <a:off x="3583883" y="2922983"/>
            <a:ext cx="356724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cxnSp>
        <p:nvCxnSpPr>
          <p:cNvPr id="35" name="직선 화살표 연결선 34">
            <a:extLst>
              <a:ext uri="{FF2B5EF4-FFF2-40B4-BE49-F238E27FC236}">
                <a16:creationId xmlns:a16="http://schemas.microsoft.com/office/drawing/2014/main" id="{98A12621-1A87-50F1-BE19-66DCBBF1C1D4}"/>
              </a:ext>
            </a:extLst>
          </p:cNvPr>
          <p:cNvCxnSpPr>
            <a:cxnSpLocks/>
          </p:cNvCxnSpPr>
          <p:nvPr/>
        </p:nvCxnSpPr>
        <p:spPr bwMode="auto">
          <a:xfrm>
            <a:off x="3948845" y="2922983"/>
            <a:ext cx="0" cy="66701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38" name="타원 37">
            <a:extLst>
              <a:ext uri="{FF2B5EF4-FFF2-40B4-BE49-F238E27FC236}">
                <a16:creationId xmlns:a16="http://schemas.microsoft.com/office/drawing/2014/main" id="{1E18065C-26B3-9A62-4E5C-B2D4CAFADB24}"/>
              </a:ext>
            </a:extLst>
          </p:cNvPr>
          <p:cNvSpPr/>
          <p:nvPr/>
        </p:nvSpPr>
        <p:spPr bwMode="auto">
          <a:xfrm>
            <a:off x="3611115" y="4188895"/>
            <a:ext cx="217165" cy="217165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41" name="직선 화살표 연결선 40">
            <a:extLst>
              <a:ext uri="{FF2B5EF4-FFF2-40B4-BE49-F238E27FC236}">
                <a16:creationId xmlns:a16="http://schemas.microsoft.com/office/drawing/2014/main" id="{A4BEA1BE-05B3-FF00-EA60-0ECB132DDA9E}"/>
              </a:ext>
            </a:extLst>
          </p:cNvPr>
          <p:cNvCxnSpPr>
            <a:cxnSpLocks/>
            <a:stCxn id="37" idx="1"/>
            <a:endCxn id="17" idx="3"/>
          </p:cNvCxnSpPr>
          <p:nvPr/>
        </p:nvCxnSpPr>
        <p:spPr>
          <a:xfrm flipH="1">
            <a:off x="3823308" y="5115006"/>
            <a:ext cx="59268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43" name="연결선: 꺾임 42">
            <a:extLst>
              <a:ext uri="{FF2B5EF4-FFF2-40B4-BE49-F238E27FC236}">
                <a16:creationId xmlns:a16="http://schemas.microsoft.com/office/drawing/2014/main" id="{8BF7612A-FAF1-4B04-47D1-B6EF445E3D42}"/>
              </a:ext>
            </a:extLst>
          </p:cNvPr>
          <p:cNvCxnSpPr>
            <a:cxnSpLocks/>
            <a:stCxn id="40" idx="1"/>
            <a:endCxn id="18" idx="3"/>
          </p:cNvCxnSpPr>
          <p:nvPr/>
        </p:nvCxnSpPr>
        <p:spPr bwMode="auto">
          <a:xfrm rot="10800000">
            <a:off x="2770178" y="5547621"/>
            <a:ext cx="477066" cy="40154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4" name="연결선: 꺾임 43">
            <a:extLst>
              <a:ext uri="{FF2B5EF4-FFF2-40B4-BE49-F238E27FC236}">
                <a16:creationId xmlns:a16="http://schemas.microsoft.com/office/drawing/2014/main" id="{ACBD9DF8-788A-A9B9-1645-D629294501C5}"/>
              </a:ext>
            </a:extLst>
          </p:cNvPr>
          <p:cNvCxnSpPr>
            <a:cxnSpLocks/>
            <a:stCxn id="34" idx="1"/>
            <a:endCxn id="15" idx="3"/>
          </p:cNvCxnSpPr>
          <p:nvPr/>
        </p:nvCxnSpPr>
        <p:spPr bwMode="auto">
          <a:xfrm rot="10800000">
            <a:off x="6284080" y="4071439"/>
            <a:ext cx="343171" cy="14966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" name="직선 화살표 연결선 3">
            <a:extLst>
              <a:ext uri="{FF2B5EF4-FFF2-40B4-BE49-F238E27FC236}">
                <a16:creationId xmlns:a16="http://schemas.microsoft.com/office/drawing/2014/main" id="{F14931F0-1DB6-FBCB-99DF-FE451C940534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2226507" y="2642590"/>
            <a:ext cx="2803996" cy="66701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88E3FEE1-DA9A-45E9-89B2-1EC951E48194}"/>
              </a:ext>
            </a:extLst>
          </p:cNvPr>
          <p:cNvSpPr/>
          <p:nvPr/>
        </p:nvSpPr>
        <p:spPr bwMode="auto">
          <a:xfrm>
            <a:off x="1684998" y="2482308"/>
            <a:ext cx="5586380" cy="231650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5453E393-29CA-4C90-8935-AED8C60F2DA5}"/>
              </a:ext>
            </a:extLst>
          </p:cNvPr>
          <p:cNvSpPr/>
          <p:nvPr/>
        </p:nvSpPr>
        <p:spPr bwMode="auto">
          <a:xfrm>
            <a:off x="826915" y="1770159"/>
            <a:ext cx="6609911" cy="109487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42" name="연결선: 꺾임 41">
            <a:extLst>
              <a:ext uri="{FF2B5EF4-FFF2-40B4-BE49-F238E27FC236}">
                <a16:creationId xmlns:a16="http://schemas.microsoft.com/office/drawing/2014/main" id="{5FEB9629-14A4-4EA5-86E6-943EA8BD9514}"/>
              </a:ext>
            </a:extLst>
          </p:cNvPr>
          <p:cNvCxnSpPr>
            <a:cxnSpLocks/>
            <a:stCxn id="45" idx="2"/>
          </p:cNvCxnSpPr>
          <p:nvPr/>
        </p:nvCxnSpPr>
        <p:spPr bwMode="auto">
          <a:xfrm rot="16200000" flipH="1">
            <a:off x="6547079" y="1613625"/>
            <a:ext cx="307652" cy="4997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47027800-D8E3-49E7-8E7C-D77EDB3F612A}"/>
              </a:ext>
            </a:extLst>
          </p:cNvPr>
          <p:cNvSpPr/>
          <p:nvPr/>
        </p:nvSpPr>
        <p:spPr bwMode="auto">
          <a:xfrm>
            <a:off x="5835261" y="1222532"/>
            <a:ext cx="1681318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: Parent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319825D6-BB70-4BD3-AE9F-C67F7C65C463}"/>
              </a:ext>
            </a:extLst>
          </p:cNvPr>
          <p:cNvSpPr/>
          <p:nvPr/>
        </p:nvSpPr>
        <p:spPr bwMode="auto">
          <a:xfrm>
            <a:off x="827584" y="2986445"/>
            <a:ext cx="6609911" cy="144007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47" name="연결선: 꺾임 46">
            <a:extLst>
              <a:ext uri="{FF2B5EF4-FFF2-40B4-BE49-F238E27FC236}">
                <a16:creationId xmlns:a16="http://schemas.microsoft.com/office/drawing/2014/main" id="{D84E2C43-1ADF-49F4-B2D7-012E6E3E747C}"/>
              </a:ext>
            </a:extLst>
          </p:cNvPr>
          <p:cNvCxnSpPr>
            <a:cxnSpLocks/>
            <a:stCxn id="49" idx="1"/>
          </p:cNvCxnSpPr>
          <p:nvPr/>
        </p:nvCxnSpPr>
        <p:spPr bwMode="auto">
          <a:xfrm rot="10800000" flipV="1">
            <a:off x="7429047" y="3060777"/>
            <a:ext cx="248376" cy="1079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68373392-4F66-4A20-8C11-3F97D9CF41D1}"/>
              </a:ext>
            </a:extLst>
          </p:cNvPr>
          <p:cNvSpPr/>
          <p:nvPr/>
        </p:nvSpPr>
        <p:spPr bwMode="auto">
          <a:xfrm>
            <a:off x="7677423" y="2929651"/>
            <a:ext cx="1369157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: Son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53" name="직선 화살표 연결선 52">
            <a:extLst>
              <a:ext uri="{FF2B5EF4-FFF2-40B4-BE49-F238E27FC236}">
                <a16:creationId xmlns:a16="http://schemas.microsoft.com/office/drawing/2014/main" id="{D97541D6-9268-4466-8201-E486410A05B8}"/>
              </a:ext>
            </a:extLst>
          </p:cNvPr>
          <p:cNvCxnSpPr>
            <a:cxnSpLocks/>
            <a:stCxn id="54" idx="1"/>
          </p:cNvCxnSpPr>
          <p:nvPr/>
        </p:nvCxnSpPr>
        <p:spPr>
          <a:xfrm flipH="1">
            <a:off x="6155467" y="1972124"/>
            <a:ext cx="440700" cy="22706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8D516AFB-2C78-47C3-88CD-7267E2BEDFF9}"/>
              </a:ext>
            </a:extLst>
          </p:cNvPr>
          <p:cNvSpPr/>
          <p:nvPr/>
        </p:nvSpPr>
        <p:spPr bwMode="auto">
          <a:xfrm>
            <a:off x="6596167" y="1840998"/>
            <a:ext cx="1681318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클래스의 생성자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82404263-DAB0-4C87-B880-8B6CBEF4553C}"/>
              </a:ext>
            </a:extLst>
          </p:cNvPr>
          <p:cNvSpPr/>
          <p:nvPr/>
        </p:nvSpPr>
        <p:spPr bwMode="auto">
          <a:xfrm>
            <a:off x="7351888" y="2156605"/>
            <a:ext cx="1681318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클래스의 </a:t>
            </a:r>
            <a:r>
              <a:rPr kumimoji="0" lang="ko-KR" altLang="en-US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소멸자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63" name="직선 화살표 연결선 62">
            <a:extLst>
              <a:ext uri="{FF2B5EF4-FFF2-40B4-BE49-F238E27FC236}">
                <a16:creationId xmlns:a16="http://schemas.microsoft.com/office/drawing/2014/main" id="{4E607AF2-DEEA-4F03-8DE9-EA27EE12B9D8}"/>
              </a:ext>
            </a:extLst>
          </p:cNvPr>
          <p:cNvCxnSpPr>
            <a:cxnSpLocks/>
          </p:cNvCxnSpPr>
          <p:nvPr/>
        </p:nvCxnSpPr>
        <p:spPr>
          <a:xfrm flipH="1">
            <a:off x="6913832" y="2249801"/>
            <a:ext cx="440700" cy="22706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425BF973-6B61-4FB8-930B-34453134E0A0}"/>
              </a:ext>
            </a:extLst>
          </p:cNvPr>
          <p:cNvSpPr/>
          <p:nvPr/>
        </p:nvSpPr>
        <p:spPr bwMode="auto">
          <a:xfrm>
            <a:off x="1684998" y="3097774"/>
            <a:ext cx="563537" cy="221815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68" name="직선 화살표 연결선 67">
            <a:extLst>
              <a:ext uri="{FF2B5EF4-FFF2-40B4-BE49-F238E27FC236}">
                <a16:creationId xmlns:a16="http://schemas.microsoft.com/office/drawing/2014/main" id="{B13F4190-E361-465D-A3B9-E87127D3EF4A}"/>
              </a:ext>
            </a:extLst>
          </p:cNvPr>
          <p:cNvCxnSpPr>
            <a:cxnSpLocks/>
          </p:cNvCxnSpPr>
          <p:nvPr/>
        </p:nvCxnSpPr>
        <p:spPr>
          <a:xfrm flipH="1" flipV="1">
            <a:off x="2226507" y="3304683"/>
            <a:ext cx="372665" cy="870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70757B63-E2D8-48D7-85D6-4832995F0434}"/>
              </a:ext>
            </a:extLst>
          </p:cNvPr>
          <p:cNvSpPr/>
          <p:nvPr/>
        </p:nvSpPr>
        <p:spPr bwMode="auto">
          <a:xfrm>
            <a:off x="2106747" y="3391755"/>
            <a:ext cx="1634761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상속 접근 제어 지정자</a:t>
            </a:r>
          </a:p>
        </p:txBody>
      </p:sp>
      <p:cxnSp>
        <p:nvCxnSpPr>
          <p:cNvPr id="75" name="직선 화살표 연결선 74">
            <a:extLst>
              <a:ext uri="{FF2B5EF4-FFF2-40B4-BE49-F238E27FC236}">
                <a16:creationId xmlns:a16="http://schemas.microsoft.com/office/drawing/2014/main" id="{99380406-F906-4D29-A191-4299D035F5D6}"/>
              </a:ext>
            </a:extLst>
          </p:cNvPr>
          <p:cNvCxnSpPr>
            <a:cxnSpLocks/>
          </p:cNvCxnSpPr>
          <p:nvPr/>
        </p:nvCxnSpPr>
        <p:spPr bwMode="auto">
          <a:xfrm flipV="1">
            <a:off x="2483768" y="3548394"/>
            <a:ext cx="1932224" cy="195655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81" name="타원 80">
            <a:extLst>
              <a:ext uri="{FF2B5EF4-FFF2-40B4-BE49-F238E27FC236}">
                <a16:creationId xmlns:a16="http://schemas.microsoft.com/office/drawing/2014/main" id="{E0BB741C-6D42-4D58-92A7-E4615CEC91D2}"/>
              </a:ext>
            </a:extLst>
          </p:cNvPr>
          <p:cNvSpPr/>
          <p:nvPr/>
        </p:nvSpPr>
        <p:spPr bwMode="auto">
          <a:xfrm>
            <a:off x="3247244" y="4406060"/>
            <a:ext cx="172628" cy="170800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109" name="직선 연결선 108">
            <a:extLst>
              <a:ext uri="{FF2B5EF4-FFF2-40B4-BE49-F238E27FC236}">
                <a16:creationId xmlns:a16="http://schemas.microsoft.com/office/drawing/2014/main" id="{AC45B090-F8D7-4A96-AC11-7D16D3BC0266}"/>
              </a:ext>
            </a:extLst>
          </p:cNvPr>
          <p:cNvCxnSpPr>
            <a:cxnSpLocks/>
          </p:cNvCxnSpPr>
          <p:nvPr/>
        </p:nvCxnSpPr>
        <p:spPr bwMode="auto">
          <a:xfrm>
            <a:off x="4279046" y="2715971"/>
            <a:ext cx="0" cy="47741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cxnSp>
        <p:nvCxnSpPr>
          <p:cNvPr id="110" name="직선 화살표 연결선 109">
            <a:extLst>
              <a:ext uri="{FF2B5EF4-FFF2-40B4-BE49-F238E27FC236}">
                <a16:creationId xmlns:a16="http://schemas.microsoft.com/office/drawing/2014/main" id="{A6D00069-9232-452E-B717-D4A42AD8BB16}"/>
              </a:ext>
            </a:extLst>
          </p:cNvPr>
          <p:cNvCxnSpPr>
            <a:cxnSpLocks/>
          </p:cNvCxnSpPr>
          <p:nvPr/>
        </p:nvCxnSpPr>
        <p:spPr bwMode="auto">
          <a:xfrm>
            <a:off x="4415992" y="3191903"/>
            <a:ext cx="0" cy="3980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112" name="직선 연결선 111">
            <a:extLst>
              <a:ext uri="{FF2B5EF4-FFF2-40B4-BE49-F238E27FC236}">
                <a16:creationId xmlns:a16="http://schemas.microsoft.com/office/drawing/2014/main" id="{9E306823-74C4-4816-A224-6E1AEBBC2182}"/>
              </a:ext>
            </a:extLst>
          </p:cNvPr>
          <p:cNvCxnSpPr>
            <a:cxnSpLocks/>
          </p:cNvCxnSpPr>
          <p:nvPr/>
        </p:nvCxnSpPr>
        <p:spPr bwMode="auto">
          <a:xfrm>
            <a:off x="4279046" y="3191903"/>
            <a:ext cx="136946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  <p:bldP spid="17" grpId="0" animBg="1"/>
      <p:bldP spid="18" grpId="0" animBg="1"/>
      <p:bldP spid="20" grpId="0" animBg="1"/>
      <p:bldP spid="25" grpId="0" animBg="1"/>
      <p:bldP spid="34" grpId="0" animBg="1"/>
      <p:bldP spid="37" grpId="0" animBg="1"/>
      <p:bldP spid="40" grpId="0" animBg="1"/>
      <p:bldP spid="27" grpId="0" animBg="1"/>
      <p:bldP spid="29" grpId="0" animBg="1"/>
      <p:bldP spid="38" grpId="0" animBg="1"/>
      <p:bldP spid="36" grpId="0" animBg="1"/>
      <p:bldP spid="39" grpId="0" animBg="1"/>
      <p:bldP spid="45" grpId="0" animBg="1"/>
      <p:bldP spid="46" grpId="0" animBg="1"/>
      <p:bldP spid="49" grpId="0" animBg="1"/>
      <p:bldP spid="54" grpId="0" animBg="1"/>
      <p:bldP spid="56" grpId="0" animBg="1"/>
      <p:bldP spid="67" grpId="0" animBg="1"/>
      <p:bldP spid="69" grpId="0" animBg="1"/>
      <p:bldP spid="8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가상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소멸자</a:t>
            </a:r>
            <a:r>
              <a:rPr lang="en-US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29791" y="1773784"/>
            <a:ext cx="18950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7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276872"/>
            <a:ext cx="7632848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가상 베이스 클래스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altLang="en-US" sz="2800" dirty="0">
                <a:latin typeface="맑은 고딕" pitchFamily="50" charset="-127"/>
                <a:ea typeface="맑은 고딕" pitchFamily="50" charset="-127"/>
              </a:rPr>
              <a:t>Virtual Base Class) 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642910" y="1571612"/>
            <a:ext cx="77867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ko-KR" dirty="0"/>
              <a:t> 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714348" y="1142984"/>
            <a:ext cx="77867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3)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가상 베이스 클래스를 선언하는 방법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/>
            <a:r>
              <a:rPr lang="en-US" altLang="ko-KR" dirty="0"/>
              <a:t> 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2528" y="1785926"/>
            <a:ext cx="7481898" cy="4572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가상 베이스 클래스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altLang="en-US" sz="2800" dirty="0">
                <a:latin typeface="맑은 고딕" pitchFamily="50" charset="-127"/>
                <a:ea typeface="맑은 고딕" pitchFamily="50" charset="-127"/>
              </a:rPr>
              <a:t>Virtual Base Class) 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714348" y="1196752"/>
            <a:ext cx="11933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2F4969F-1489-43B7-8E8B-4BBBD84E41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1700808"/>
            <a:ext cx="7056784" cy="447518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가상 베이스 클래스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altLang="en-US" sz="2800" dirty="0">
                <a:latin typeface="맑은 고딕" pitchFamily="50" charset="-127"/>
                <a:ea typeface="맑은 고딕" pitchFamily="50" charset="-127"/>
              </a:rPr>
              <a:t>Virtual Base Class) 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2286D194-06A5-F831-6031-67029AF80E8F}"/>
              </a:ext>
            </a:extLst>
          </p:cNvPr>
          <p:cNvSpPr/>
          <p:nvPr/>
        </p:nvSpPr>
        <p:spPr>
          <a:xfrm>
            <a:off x="829012" y="1196752"/>
            <a:ext cx="7581528" cy="53285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endParaRPr lang="en-US" altLang="ko-KR" sz="1200" b="1" i="0" u="none" strike="noStrike" baseline="0" dirty="0">
              <a:solidFill>
                <a:schemeClr val="tx1">
                  <a:lumMod val="50000"/>
                  <a:lumOff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2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PA{	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a;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2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PA class</a:t>
            </a:r>
            <a:endParaRPr lang="en-US" altLang="ko-KR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DB1: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virtual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PA{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2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DB1 class</a:t>
            </a:r>
            <a:endParaRPr lang="en-US" altLang="ko-KR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DB2: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virtual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PA{	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2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DB2 class</a:t>
            </a:r>
            <a:endParaRPr lang="en-US" altLang="ko-KR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DC:</a:t>
            </a:r>
            <a:r>
              <a:rPr lang="en-US" altLang="ko-KR" sz="1200" b="1" i="0" u="none" strike="noStrike" baseline="0" dirty="0" err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DB1,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public 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DB2{	</a:t>
            </a:r>
            <a:endParaRPr lang="en-US" altLang="ko-KR" sz="1200" b="1" i="0" u="none" strike="noStrike" baseline="0" dirty="0">
              <a:solidFill>
                <a:srgbClr val="0000F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2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DC class</a:t>
            </a:r>
          </a:p>
          <a:p>
            <a:pPr marR="0" algn="l" rtl="0"/>
            <a:endParaRPr lang="en-US" altLang="ko-KR" sz="1200" b="1" i="0" u="none" strike="noStrike" baseline="0" dirty="0">
              <a:solidFill>
                <a:srgbClr val="008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2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2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2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2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r>
              <a:rPr lang="en-US" altLang="ko-KR" sz="12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r>
              <a:rPr lang="en-US" altLang="ko-KR" sz="12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DC MC;</a:t>
            </a:r>
          </a:p>
          <a:p>
            <a:endParaRPr lang="en-US" altLang="ko-KR" sz="12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2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MC.a</a:t>
            </a:r>
            <a:r>
              <a:rPr lang="en-US" altLang="ko-KR" sz="12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= 100;</a:t>
            </a:r>
          </a:p>
          <a:p>
            <a:r>
              <a:rPr lang="en-US" altLang="ko-KR" sz="12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2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2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MC.a</a:t>
            </a:r>
            <a:r>
              <a:rPr lang="en-US" altLang="ko-KR" sz="12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2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2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endParaRPr lang="en-US" altLang="ko-KR" sz="12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2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2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endParaRPr lang="en-US" altLang="ko-KR" sz="12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2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200" b="1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2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65C9D4D5-5678-3A2F-7341-3AC8B24E3822}"/>
              </a:ext>
            </a:extLst>
          </p:cNvPr>
          <p:cNvSpPr/>
          <p:nvPr/>
        </p:nvSpPr>
        <p:spPr bwMode="auto">
          <a:xfrm>
            <a:off x="1753345" y="2158314"/>
            <a:ext cx="493712" cy="232672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BEED8A60-5E10-F9AB-C122-6FEEA9500BAA}"/>
              </a:ext>
            </a:extLst>
          </p:cNvPr>
          <p:cNvSpPr/>
          <p:nvPr/>
        </p:nvSpPr>
        <p:spPr bwMode="auto">
          <a:xfrm>
            <a:off x="3571601" y="2343699"/>
            <a:ext cx="3603950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다중 </a:t>
            </a:r>
            <a:r>
              <a:rPr kumimoji="0" lang="ko-KR" altLang="en-US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상속시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가상 베이스 클래스로 만들기 위한 키워드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A91A9C40-5DE7-172B-B787-6B48E88A403D}"/>
              </a:ext>
            </a:extLst>
          </p:cNvPr>
          <p:cNvSpPr/>
          <p:nvPr/>
        </p:nvSpPr>
        <p:spPr bwMode="auto">
          <a:xfrm>
            <a:off x="5511379" y="2889289"/>
            <a:ext cx="1885409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PA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가상 베이스 클래스를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상속받아 중복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상속이 안됨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 </a:t>
            </a: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5F6C51B3-208C-B0B7-EF96-D47F5A56E10E}"/>
              </a:ext>
            </a:extLst>
          </p:cNvPr>
          <p:cNvSpPr/>
          <p:nvPr/>
        </p:nvSpPr>
        <p:spPr bwMode="auto">
          <a:xfrm>
            <a:off x="4710436" y="4012570"/>
            <a:ext cx="2795084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DC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클래스에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PA 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베이스 클래스의 멤버 변수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a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가 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번만 상속됨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56" name="직선 화살표 연결선 55">
            <a:extLst>
              <a:ext uri="{FF2B5EF4-FFF2-40B4-BE49-F238E27FC236}">
                <a16:creationId xmlns:a16="http://schemas.microsoft.com/office/drawing/2014/main" id="{A78A6779-F6AD-980F-7196-B8C789FF05C2}"/>
              </a:ext>
            </a:extLst>
          </p:cNvPr>
          <p:cNvCxnSpPr>
            <a:cxnSpLocks/>
            <a:stCxn id="55" idx="1"/>
          </p:cNvCxnSpPr>
          <p:nvPr/>
        </p:nvCxnSpPr>
        <p:spPr>
          <a:xfrm flipH="1">
            <a:off x="2102098" y="4228335"/>
            <a:ext cx="2608338" cy="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4605B7B5-F916-7B5C-F20A-2F2A5933FD16}"/>
              </a:ext>
            </a:extLst>
          </p:cNvPr>
          <p:cNvSpPr/>
          <p:nvPr/>
        </p:nvSpPr>
        <p:spPr bwMode="auto">
          <a:xfrm>
            <a:off x="1619672" y="2675738"/>
            <a:ext cx="1368151" cy="26568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/>
          </a:p>
        </p:txBody>
      </p:sp>
      <p:cxnSp>
        <p:nvCxnSpPr>
          <p:cNvPr id="46" name="연결선: 꺾임 45">
            <a:extLst>
              <a:ext uri="{FF2B5EF4-FFF2-40B4-BE49-F238E27FC236}">
                <a16:creationId xmlns:a16="http://schemas.microsoft.com/office/drawing/2014/main" id="{6F2B59AE-5E5A-E947-5FFB-3ACF4EE581F7}"/>
              </a:ext>
            </a:extLst>
          </p:cNvPr>
          <p:cNvCxnSpPr>
            <a:cxnSpLocks/>
          </p:cNvCxnSpPr>
          <p:nvPr/>
        </p:nvCxnSpPr>
        <p:spPr bwMode="auto">
          <a:xfrm rot="10800000" flipV="1">
            <a:off x="2412448" y="3099778"/>
            <a:ext cx="3099774" cy="18000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50" name="연결선: 꺾임 49">
            <a:extLst>
              <a:ext uri="{FF2B5EF4-FFF2-40B4-BE49-F238E27FC236}">
                <a16:creationId xmlns:a16="http://schemas.microsoft.com/office/drawing/2014/main" id="{A38139EF-D997-93CB-F556-D4399D5F58EE}"/>
              </a:ext>
            </a:extLst>
          </p:cNvPr>
          <p:cNvCxnSpPr>
            <a:cxnSpLocks/>
          </p:cNvCxnSpPr>
          <p:nvPr/>
        </p:nvCxnSpPr>
        <p:spPr bwMode="auto">
          <a:xfrm rot="10800000">
            <a:off x="2414531" y="2888562"/>
            <a:ext cx="3088611" cy="208254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66" name="연결선: 꺾임 65">
            <a:extLst>
              <a:ext uri="{FF2B5EF4-FFF2-40B4-BE49-F238E27FC236}">
                <a16:creationId xmlns:a16="http://schemas.microsoft.com/office/drawing/2014/main" id="{2D7FB489-B3D2-6FD6-BC94-76649B72456D}"/>
              </a:ext>
            </a:extLst>
          </p:cNvPr>
          <p:cNvCxnSpPr>
            <a:cxnSpLocks/>
            <a:stCxn id="29" idx="1"/>
            <a:endCxn id="16" idx="0"/>
          </p:cNvCxnSpPr>
          <p:nvPr/>
        </p:nvCxnSpPr>
        <p:spPr bwMode="auto">
          <a:xfrm rot="10800000" flipV="1">
            <a:off x="2303749" y="2474824"/>
            <a:ext cx="1267853" cy="200913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69" name="연결선: 꺾임 68">
            <a:extLst>
              <a:ext uri="{FF2B5EF4-FFF2-40B4-BE49-F238E27FC236}">
                <a16:creationId xmlns:a16="http://schemas.microsoft.com/office/drawing/2014/main" id="{6E8465F4-CA75-5E23-BA44-8FBDD6B6DE1E}"/>
              </a:ext>
            </a:extLst>
          </p:cNvPr>
          <p:cNvCxnSpPr>
            <a:cxnSpLocks/>
          </p:cNvCxnSpPr>
          <p:nvPr/>
        </p:nvCxnSpPr>
        <p:spPr bwMode="auto">
          <a:xfrm rot="5400000">
            <a:off x="2986018" y="1449007"/>
            <a:ext cx="900000" cy="3204000"/>
          </a:xfrm>
          <a:prstGeom prst="bentConnector3">
            <a:avLst>
              <a:gd name="adj1" fmla="val 118444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A0DC9789-B6EE-4F71-BADC-D64F74B6185C}"/>
              </a:ext>
            </a:extLst>
          </p:cNvPr>
          <p:cNvSpPr/>
          <p:nvPr/>
        </p:nvSpPr>
        <p:spPr bwMode="auto">
          <a:xfrm>
            <a:off x="1610784" y="3235326"/>
            <a:ext cx="1368145" cy="26568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/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AFBABBF7-FFD1-4EF8-B8A8-651D3FD989F5}"/>
              </a:ext>
            </a:extLst>
          </p:cNvPr>
          <p:cNvGrpSpPr/>
          <p:nvPr/>
        </p:nvGrpSpPr>
        <p:grpSpPr>
          <a:xfrm>
            <a:off x="2022766" y="2381832"/>
            <a:ext cx="108000" cy="1836000"/>
            <a:chOff x="2113384" y="3212976"/>
            <a:chExt cx="404251" cy="2448272"/>
          </a:xfrm>
        </p:grpSpPr>
        <p:cxnSp>
          <p:nvCxnSpPr>
            <p:cNvPr id="43" name="직선 연결선 42">
              <a:extLst>
                <a:ext uri="{FF2B5EF4-FFF2-40B4-BE49-F238E27FC236}">
                  <a16:creationId xmlns:a16="http://schemas.microsoft.com/office/drawing/2014/main" id="{06DB0B38-B6B8-409A-B3E8-D4050CC5633D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113384" y="3212976"/>
              <a:ext cx="0" cy="432048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  <p:cxnSp>
          <p:nvCxnSpPr>
            <p:cNvPr id="44" name="직선 연결선 43">
              <a:extLst>
                <a:ext uri="{FF2B5EF4-FFF2-40B4-BE49-F238E27FC236}">
                  <a16:creationId xmlns:a16="http://schemas.microsoft.com/office/drawing/2014/main" id="{A75AA93B-B6B3-4A4A-BFD4-676AC22D737E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113384" y="3645024"/>
              <a:ext cx="404251" cy="2662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  <p:cxnSp>
          <p:nvCxnSpPr>
            <p:cNvPr id="45" name="직선 화살표 연결선 44">
              <a:extLst>
                <a:ext uri="{FF2B5EF4-FFF2-40B4-BE49-F238E27FC236}">
                  <a16:creationId xmlns:a16="http://schemas.microsoft.com/office/drawing/2014/main" id="{BCBBC3FB-2967-4D70-80CC-972D7EEE854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517635" y="3645024"/>
              <a:ext cx="0" cy="2016224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</p:grp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AE9AB01B-69ED-4313-AA31-4F013B77EC52}"/>
              </a:ext>
            </a:extLst>
          </p:cNvPr>
          <p:cNvSpPr/>
          <p:nvPr/>
        </p:nvSpPr>
        <p:spPr bwMode="auto">
          <a:xfrm>
            <a:off x="4710435" y="4760749"/>
            <a:ext cx="2295905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DC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클래스의 객체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6C9A02F7-705F-4A2C-A5B5-21B4FECA18DD}"/>
              </a:ext>
            </a:extLst>
          </p:cNvPr>
          <p:cNvSpPr/>
          <p:nvPr/>
        </p:nvSpPr>
        <p:spPr bwMode="auto">
          <a:xfrm>
            <a:off x="1771466" y="4879676"/>
            <a:ext cx="650638" cy="27283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51" name="연결선: 꺾임 50">
            <a:extLst>
              <a:ext uri="{FF2B5EF4-FFF2-40B4-BE49-F238E27FC236}">
                <a16:creationId xmlns:a16="http://schemas.microsoft.com/office/drawing/2014/main" id="{6454A155-185C-4F1F-BB38-C918D665FFE3}"/>
              </a:ext>
            </a:extLst>
          </p:cNvPr>
          <p:cNvCxnSpPr>
            <a:cxnSpLocks/>
          </p:cNvCxnSpPr>
          <p:nvPr/>
        </p:nvCxnSpPr>
        <p:spPr bwMode="auto">
          <a:xfrm rot="10800000" flipV="1">
            <a:off x="2414532" y="4913335"/>
            <a:ext cx="2295904" cy="10559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9D23DA28-D814-4B13-975D-E6D9437BA392}"/>
              </a:ext>
            </a:extLst>
          </p:cNvPr>
          <p:cNvSpPr/>
          <p:nvPr/>
        </p:nvSpPr>
        <p:spPr bwMode="auto">
          <a:xfrm>
            <a:off x="4499992" y="5646877"/>
            <a:ext cx="3168352" cy="770084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PA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가 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DC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클래스의 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영역으로 상속되었기 때문에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DC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파생 클래스의 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MC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로 접근이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가능함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A1C4FA06-7DEB-46F4-8E13-A739D9454E9B}"/>
              </a:ext>
            </a:extLst>
          </p:cNvPr>
          <p:cNvSpPr/>
          <p:nvPr/>
        </p:nvSpPr>
        <p:spPr bwMode="auto">
          <a:xfrm>
            <a:off x="1771465" y="5257593"/>
            <a:ext cx="1000337" cy="24183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59" name="연결선: 꺾임 58">
            <a:extLst>
              <a:ext uri="{FF2B5EF4-FFF2-40B4-BE49-F238E27FC236}">
                <a16:creationId xmlns:a16="http://schemas.microsoft.com/office/drawing/2014/main" id="{19899841-4B04-4DF7-AB4F-082DA5A6809A}"/>
              </a:ext>
            </a:extLst>
          </p:cNvPr>
          <p:cNvCxnSpPr>
            <a:cxnSpLocks/>
            <a:stCxn id="57" idx="1"/>
          </p:cNvCxnSpPr>
          <p:nvPr/>
        </p:nvCxnSpPr>
        <p:spPr bwMode="auto">
          <a:xfrm rot="10800000">
            <a:off x="2751604" y="5374107"/>
            <a:ext cx="1748389" cy="657813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89EBA4B1-260D-4032-8162-376ED7CACE4B}"/>
              </a:ext>
            </a:extLst>
          </p:cNvPr>
          <p:cNvSpPr/>
          <p:nvPr/>
        </p:nvSpPr>
        <p:spPr bwMode="auto">
          <a:xfrm>
            <a:off x="894526" y="1768736"/>
            <a:ext cx="1661250" cy="81525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70" name="연결선: 꺾임 69">
            <a:extLst>
              <a:ext uri="{FF2B5EF4-FFF2-40B4-BE49-F238E27FC236}">
                <a16:creationId xmlns:a16="http://schemas.microsoft.com/office/drawing/2014/main" id="{86E44F16-DAB1-4C14-B5C0-F7F93413818B}"/>
              </a:ext>
            </a:extLst>
          </p:cNvPr>
          <p:cNvCxnSpPr>
            <a:cxnSpLocks/>
          </p:cNvCxnSpPr>
          <p:nvPr/>
        </p:nvCxnSpPr>
        <p:spPr bwMode="auto">
          <a:xfrm rot="10800000" flipV="1">
            <a:off x="2555777" y="1811553"/>
            <a:ext cx="1128356" cy="177287"/>
          </a:xfrm>
          <a:prstGeom prst="bentConnector3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EBFF2553-3767-4213-A173-295399F3526C}"/>
              </a:ext>
            </a:extLst>
          </p:cNvPr>
          <p:cNvSpPr/>
          <p:nvPr/>
        </p:nvSpPr>
        <p:spPr bwMode="auto">
          <a:xfrm>
            <a:off x="3635896" y="1654580"/>
            <a:ext cx="1075622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베이스 클래스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9" grpId="0" animBg="1"/>
      <p:bldP spid="47" grpId="0" animBg="1"/>
      <p:bldP spid="55" grpId="0" animBg="1"/>
      <p:bldP spid="16" grpId="0" animBg="1"/>
      <p:bldP spid="36" grpId="0" animBg="1"/>
      <p:bldP spid="48" grpId="0" animBg="1"/>
      <p:bldP spid="49" grpId="0" animBg="1"/>
      <p:bldP spid="57" grpId="0" animBg="1"/>
      <p:bldP spid="58" grpId="0" animBg="1"/>
      <p:bldP spid="68" grpId="0" animBg="1"/>
      <p:bldP spid="7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가상 베이스 클래스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altLang="en-US" sz="2800" dirty="0">
                <a:latin typeface="맑은 고딕" pitchFamily="50" charset="-127"/>
                <a:ea typeface="맑은 고딕" pitchFamily="50" charset="-127"/>
              </a:rPr>
              <a:t>Virtual Base Class) 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29791" y="1773784"/>
            <a:ext cx="18950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353B12B-11ED-4209-9EEC-1047577C4E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923" y="2381250"/>
            <a:ext cx="7598494" cy="183983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객체 포인터를 사용한 베이스 클래스와 파생 클래스 표현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642910" y="1571612"/>
            <a:ext cx="77867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ko-KR" dirty="0"/>
              <a:t> 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83568" y="1332057"/>
            <a:ext cx="80010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2.</a:t>
            </a:r>
            <a:r>
              <a:rPr lang="ko-KR" altLang="en-US" sz="2000" dirty="0"/>
              <a:t> </a:t>
            </a:r>
            <a:r>
              <a:rPr lang="ko-KR" altLang="en-US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객체 포인터를 사용한 베이스 클래스와 파생 클래스 표현</a:t>
            </a:r>
            <a:endParaRPr lang="en-US" altLang="ko-KR" sz="20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eaLnBrk="1" hangingPunct="1">
              <a:lnSpc>
                <a:spcPct val="80000"/>
              </a:lnSpc>
              <a:buNone/>
              <a:defRPr/>
            </a:pPr>
            <a:endParaRPr lang="en-US" altLang="ko-KR" sz="20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714348" y="1648414"/>
            <a:ext cx="77867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ko-KR" dirty="0"/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8034116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객체 포인터를 사용한 베이스 클래스와 파생 클래스 표현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714348" y="1142984"/>
            <a:ext cx="10493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8A9BF62C-1A72-4C8A-9FCE-AA9D62677D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512316"/>
            <a:ext cx="7416824" cy="498275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색종이 상자">
  <a:themeElements>
    <a:clrScheme name="색종이 상자 1">
      <a:dk1>
        <a:srgbClr val="000000"/>
      </a:dk1>
      <a:lt1>
        <a:srgbClr val="FFFFFF"/>
      </a:lt1>
      <a:dk2>
        <a:srgbClr val="CC6600"/>
      </a:dk2>
      <a:lt2>
        <a:srgbClr val="F5B363"/>
      </a:lt2>
      <a:accent1>
        <a:srgbClr val="EB933B"/>
      </a:accent1>
      <a:accent2>
        <a:srgbClr val="F3C917"/>
      </a:accent2>
      <a:accent3>
        <a:srgbClr val="FFFFFF"/>
      </a:accent3>
      <a:accent4>
        <a:srgbClr val="000000"/>
      </a:accent4>
      <a:accent5>
        <a:srgbClr val="F3C8AF"/>
      </a:accent5>
      <a:accent6>
        <a:srgbClr val="DCB614"/>
      </a:accent6>
      <a:hlink>
        <a:srgbClr val="BB9321"/>
      </a:hlink>
      <a:folHlink>
        <a:srgbClr val="F1E785"/>
      </a:folHlink>
    </a:clrScheme>
    <a:fontScheme name="색종이 상자">
      <a:majorFont>
        <a:latin typeface="굴림"/>
        <a:ea typeface="굴림"/>
        <a:cs typeface="Arial"/>
      </a:majorFont>
      <a:minorFont>
        <a:latin typeface="굴림"/>
        <a:ea typeface="굴림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색종이 상자 1">
        <a:dk1>
          <a:srgbClr val="000000"/>
        </a:dk1>
        <a:lt1>
          <a:srgbClr val="FFFFFF"/>
        </a:lt1>
        <a:dk2>
          <a:srgbClr val="CC6600"/>
        </a:dk2>
        <a:lt2>
          <a:srgbClr val="F5B363"/>
        </a:lt2>
        <a:accent1>
          <a:srgbClr val="EB933B"/>
        </a:accent1>
        <a:accent2>
          <a:srgbClr val="F3C917"/>
        </a:accent2>
        <a:accent3>
          <a:srgbClr val="FFFFFF"/>
        </a:accent3>
        <a:accent4>
          <a:srgbClr val="000000"/>
        </a:accent4>
        <a:accent5>
          <a:srgbClr val="F3C8AF"/>
        </a:accent5>
        <a:accent6>
          <a:srgbClr val="DCB614"/>
        </a:accent6>
        <a:hlink>
          <a:srgbClr val="BB9321"/>
        </a:hlink>
        <a:folHlink>
          <a:srgbClr val="F1E78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색종이 상자 2">
        <a:dk1>
          <a:srgbClr val="000000"/>
        </a:dk1>
        <a:lt1>
          <a:srgbClr val="FFFFFF"/>
        </a:lt1>
        <a:dk2>
          <a:srgbClr val="7EA93F"/>
        </a:dk2>
        <a:lt2>
          <a:srgbClr val="C1D078"/>
        </a:lt2>
        <a:accent1>
          <a:srgbClr val="A3BC5E"/>
        </a:accent1>
        <a:accent2>
          <a:srgbClr val="DEA866"/>
        </a:accent2>
        <a:accent3>
          <a:srgbClr val="FFFFFF"/>
        </a:accent3>
        <a:accent4>
          <a:srgbClr val="000000"/>
        </a:accent4>
        <a:accent5>
          <a:srgbClr val="CEDAB6"/>
        </a:accent5>
        <a:accent6>
          <a:srgbClr val="C9985C"/>
        </a:accent6>
        <a:hlink>
          <a:srgbClr val="B65A22"/>
        </a:hlink>
        <a:folHlink>
          <a:srgbClr val="EACB9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색종이 상자 3">
        <a:dk1>
          <a:srgbClr val="000000"/>
        </a:dk1>
        <a:lt1>
          <a:srgbClr val="FFFFFF"/>
        </a:lt1>
        <a:dk2>
          <a:srgbClr val="D56755"/>
        </a:dk2>
        <a:lt2>
          <a:srgbClr val="F6C6C6"/>
        </a:lt2>
        <a:accent1>
          <a:srgbClr val="EC9780"/>
        </a:accent1>
        <a:accent2>
          <a:srgbClr val="ECA958"/>
        </a:accent2>
        <a:accent3>
          <a:srgbClr val="FFFFFF"/>
        </a:accent3>
        <a:accent4>
          <a:srgbClr val="000000"/>
        </a:accent4>
        <a:accent5>
          <a:srgbClr val="F4C9C0"/>
        </a:accent5>
        <a:accent6>
          <a:srgbClr val="D6994F"/>
        </a:accent6>
        <a:hlink>
          <a:srgbClr val="D97131"/>
        </a:hlink>
        <a:folHlink>
          <a:srgbClr val="F7CD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색종이 상자 4">
        <a:dk1>
          <a:srgbClr val="000000"/>
        </a:dk1>
        <a:lt1>
          <a:srgbClr val="FFFFFF"/>
        </a:lt1>
        <a:dk2>
          <a:srgbClr val="990000"/>
        </a:dk2>
        <a:lt2>
          <a:srgbClr val="FDBDBB"/>
        </a:lt2>
        <a:accent1>
          <a:srgbClr val="DC4E4E"/>
        </a:accent1>
        <a:accent2>
          <a:srgbClr val="5984EF"/>
        </a:accent2>
        <a:accent3>
          <a:srgbClr val="FFFFFF"/>
        </a:accent3>
        <a:accent4>
          <a:srgbClr val="000000"/>
        </a:accent4>
        <a:accent5>
          <a:srgbClr val="EBB2B2"/>
        </a:accent5>
        <a:accent6>
          <a:srgbClr val="5077D9"/>
        </a:accent6>
        <a:hlink>
          <a:srgbClr val="1E44AE"/>
        </a:hlink>
        <a:folHlink>
          <a:srgbClr val="BDD5E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색종이 상자 5">
        <a:dk1>
          <a:srgbClr val="000000"/>
        </a:dk1>
        <a:lt1>
          <a:srgbClr val="FFFFFF"/>
        </a:lt1>
        <a:dk2>
          <a:srgbClr val="1475A6"/>
        </a:dk2>
        <a:lt2>
          <a:srgbClr val="B9D4F7"/>
        </a:lt2>
        <a:accent1>
          <a:srgbClr val="69B0D7"/>
        </a:accent1>
        <a:accent2>
          <a:srgbClr val="51C5BF"/>
        </a:accent2>
        <a:accent3>
          <a:srgbClr val="FFFFFF"/>
        </a:accent3>
        <a:accent4>
          <a:srgbClr val="000000"/>
        </a:accent4>
        <a:accent5>
          <a:srgbClr val="B9D4E8"/>
        </a:accent5>
        <a:accent6>
          <a:srgbClr val="49B2AD"/>
        </a:accent6>
        <a:hlink>
          <a:srgbClr val="2F8C93"/>
        </a:hlink>
        <a:folHlink>
          <a:srgbClr val="9BE7E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색종이 상자 6">
        <a:dk1>
          <a:srgbClr val="000000"/>
        </a:dk1>
        <a:lt1>
          <a:srgbClr val="FFFFFF"/>
        </a:lt1>
        <a:dk2>
          <a:srgbClr val="A60000"/>
        </a:dk2>
        <a:lt2>
          <a:srgbClr val="FDC4C3"/>
        </a:lt2>
        <a:accent1>
          <a:srgbClr val="DB664F"/>
        </a:accent1>
        <a:accent2>
          <a:srgbClr val="76BAD2"/>
        </a:accent2>
        <a:accent3>
          <a:srgbClr val="FFFFFF"/>
        </a:accent3>
        <a:accent4>
          <a:srgbClr val="000000"/>
        </a:accent4>
        <a:accent5>
          <a:srgbClr val="EAB8B2"/>
        </a:accent5>
        <a:accent6>
          <a:srgbClr val="6AA8BE"/>
        </a:accent6>
        <a:hlink>
          <a:srgbClr val="30789C"/>
        </a:hlink>
        <a:folHlink>
          <a:srgbClr val="BCDAF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색종이 상자 7">
        <a:dk1>
          <a:srgbClr val="000000"/>
        </a:dk1>
        <a:lt1>
          <a:srgbClr val="FFFFFF"/>
        </a:lt1>
        <a:dk2>
          <a:srgbClr val="B57901"/>
        </a:dk2>
        <a:lt2>
          <a:srgbClr val="FFE149"/>
        </a:lt2>
        <a:accent1>
          <a:srgbClr val="F3BF01"/>
        </a:accent1>
        <a:accent2>
          <a:srgbClr val="F37C0F"/>
        </a:accent2>
        <a:accent3>
          <a:srgbClr val="FFFFFF"/>
        </a:accent3>
        <a:accent4>
          <a:srgbClr val="000000"/>
        </a:accent4>
        <a:accent5>
          <a:srgbClr val="F8DCAA"/>
        </a:accent5>
        <a:accent6>
          <a:srgbClr val="DC700C"/>
        </a:accent6>
        <a:hlink>
          <a:srgbClr val="C35219"/>
        </a:hlink>
        <a:folHlink>
          <a:srgbClr val="EEC19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색종이 상자 8">
        <a:dk1>
          <a:srgbClr val="000000"/>
        </a:dk1>
        <a:lt1>
          <a:srgbClr val="FFFFFF"/>
        </a:lt1>
        <a:dk2>
          <a:srgbClr val="777777"/>
        </a:dk2>
        <a:lt2>
          <a:srgbClr val="DDDDDD"/>
        </a:lt2>
        <a:accent1>
          <a:srgbClr val="B2B2B2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878787"/>
        </a:accent6>
        <a:hlink>
          <a:srgbClr val="777777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19121</TotalTime>
  <Words>2870</Words>
  <Application>Microsoft Office PowerPoint</Application>
  <PresentationFormat>화면 슬라이드 쇼(4:3)</PresentationFormat>
  <Paragraphs>533</Paragraphs>
  <Slides>38</Slides>
  <Notes>6</Notes>
  <HiddenSlides>0</HiddenSlides>
  <MMClips>0</MMClips>
  <ScaleCrop>false</ScaleCrop>
  <HeadingPairs>
    <vt:vector size="8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38</vt:i4>
      </vt:variant>
    </vt:vector>
  </HeadingPairs>
  <TitlesOfParts>
    <vt:vector size="45" baseType="lpstr">
      <vt:lpstr>굴림</vt:lpstr>
      <vt:lpstr>돋움체</vt:lpstr>
      <vt:lpstr>맑은 고딕</vt:lpstr>
      <vt:lpstr>Arial</vt:lpstr>
      <vt:lpstr>Wingdings</vt:lpstr>
      <vt:lpstr>색종이 상자</vt:lpstr>
      <vt:lpstr>Visio</vt:lpstr>
      <vt:lpstr>[9주차 C++ 언어프로그래밍] 가상 베이스 클래스, 가상 함수와 함수 재정의,  순수 가상 함수, 가상 소멸자</vt:lpstr>
      <vt:lpstr> 가상 베이스 클래스(Virtual Base Class) </vt:lpstr>
      <vt:lpstr> 가상 베이스 클래스(Virtual Base Class) </vt:lpstr>
      <vt:lpstr> 가상 베이스 클래스(Virtual Base Class) </vt:lpstr>
      <vt:lpstr> 가상 베이스 클래스(Virtual Base Class) </vt:lpstr>
      <vt:lpstr> 가상 베이스 클래스(Virtual Base Class) </vt:lpstr>
      <vt:lpstr> 가상 베이스 클래스(Virtual Base Class) </vt:lpstr>
      <vt:lpstr>객체 포인터를 사용한 베이스 클래스와 파생 클래스 표현</vt:lpstr>
      <vt:lpstr>객체 포인터를 사용한 베이스 클래스와 파생 클래스 표현</vt:lpstr>
      <vt:lpstr>객체 포인터를 사용한 베이스 클래스와 파생 클래스 표현</vt:lpstr>
      <vt:lpstr>객체 포인터를 사용한 베이스 클래스와 파생 클래스 표현</vt:lpstr>
      <vt:lpstr>upcast, downcast</vt:lpstr>
      <vt:lpstr>upcast, downcast</vt:lpstr>
      <vt:lpstr>upcast, downcast</vt:lpstr>
      <vt:lpstr>객체 포인터를 사용한 베이스 클래스와 파생 클래스 표현</vt:lpstr>
      <vt:lpstr>객체 포인터를 사용한 베이스 클래스와 파생 클래스 표현</vt:lpstr>
      <vt:lpstr>객체 포인터를 사용한 베이스 클래스와 파생 클래스 표현</vt:lpstr>
      <vt:lpstr> 가상 함수와 함수 재정의 </vt:lpstr>
      <vt:lpstr> 가상 함수와 함수 재정의 </vt:lpstr>
      <vt:lpstr>전역 변수 참조 연산자</vt:lpstr>
      <vt:lpstr> 가상 함수와 함수 재정의 </vt:lpstr>
      <vt:lpstr> 가상 함수와 함수 재정의 </vt:lpstr>
      <vt:lpstr> 가상 함수와 함수 재정의 </vt:lpstr>
      <vt:lpstr> 가상 함수와 함수 재정의 </vt:lpstr>
      <vt:lpstr> 순수 가상 함수(pure virtual function) </vt:lpstr>
      <vt:lpstr> 순수 가상 함수(pure virtual function) </vt:lpstr>
      <vt:lpstr> 순수 가상 함수(pure virtual function) </vt:lpstr>
      <vt:lpstr> 순수 가상 함수(pure virtual function) </vt:lpstr>
      <vt:lpstr> 소멸자(destructor) </vt:lpstr>
      <vt:lpstr>상속시의 생성자와 소멸자 </vt:lpstr>
      <vt:lpstr>가상 소멸자 </vt:lpstr>
      <vt:lpstr>가상 소멸자 </vt:lpstr>
      <vt:lpstr>가상 소멸자 </vt:lpstr>
      <vt:lpstr>가상 소멸자 </vt:lpstr>
      <vt:lpstr>가상 소멸자 </vt:lpstr>
      <vt:lpstr>가상 소멸자 </vt:lpstr>
      <vt:lpstr>가상 소멸자 </vt:lpstr>
      <vt:lpstr>가상 소멸자 </vt:lpstr>
    </vt:vector>
  </TitlesOfParts>
  <Company>전자과컴실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C++</dc:title>
  <dc:creator>전자과컴실</dc:creator>
  <cp:lastModifiedBy>LTY</cp:lastModifiedBy>
  <cp:revision>1610</cp:revision>
  <dcterms:created xsi:type="dcterms:W3CDTF">2009-03-24T09:38:36Z</dcterms:created>
  <dcterms:modified xsi:type="dcterms:W3CDTF">2026-03-17T09:44:26Z</dcterms:modified>
</cp:coreProperties>
</file>