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61"/>
  </p:notesMasterIdLst>
  <p:sldIdLst>
    <p:sldId id="256" r:id="rId2"/>
    <p:sldId id="305" r:id="rId3"/>
    <p:sldId id="306" r:id="rId4"/>
    <p:sldId id="1018" r:id="rId5"/>
    <p:sldId id="307" r:id="rId6"/>
    <p:sldId id="1208" r:id="rId7"/>
    <p:sldId id="1209" r:id="rId8"/>
    <p:sldId id="309" r:id="rId9"/>
    <p:sldId id="310" r:id="rId10"/>
    <p:sldId id="311" r:id="rId11"/>
    <p:sldId id="312" r:id="rId12"/>
    <p:sldId id="444" r:id="rId13"/>
    <p:sldId id="314" r:id="rId14"/>
    <p:sldId id="352" r:id="rId15"/>
    <p:sldId id="316" r:id="rId16"/>
    <p:sldId id="317" r:id="rId17"/>
    <p:sldId id="318" r:id="rId18"/>
    <p:sldId id="1211" r:id="rId19"/>
    <p:sldId id="320" r:id="rId20"/>
    <p:sldId id="1215" r:id="rId21"/>
    <p:sldId id="321" r:id="rId22"/>
    <p:sldId id="322" r:id="rId23"/>
    <p:sldId id="323" r:id="rId24"/>
    <p:sldId id="324" r:id="rId25"/>
    <p:sldId id="1216" r:id="rId26"/>
    <p:sldId id="325" r:id="rId27"/>
    <p:sldId id="326" r:id="rId28"/>
    <p:sldId id="327" r:id="rId29"/>
    <p:sldId id="121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1207" r:id="rId41"/>
    <p:sldId id="338" r:id="rId42"/>
    <p:sldId id="1210" r:id="rId43"/>
    <p:sldId id="339" r:id="rId44"/>
    <p:sldId id="340" r:id="rId45"/>
    <p:sldId id="988" r:id="rId46"/>
    <p:sldId id="637" r:id="rId47"/>
    <p:sldId id="638" r:id="rId48"/>
    <p:sldId id="1218" r:id="rId49"/>
    <p:sldId id="341" r:id="rId50"/>
    <p:sldId id="474" r:id="rId51"/>
    <p:sldId id="343" r:id="rId52"/>
    <p:sldId id="344" r:id="rId53"/>
    <p:sldId id="345" r:id="rId54"/>
    <p:sldId id="346" r:id="rId55"/>
    <p:sldId id="347" r:id="rId56"/>
    <p:sldId id="348" r:id="rId57"/>
    <p:sldId id="349" r:id="rId58"/>
    <p:sldId id="350" r:id="rId59"/>
    <p:sldId id="351" r:id="rId6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7CCEA"/>
    <a:srgbClr val="B6E4F4"/>
    <a:srgbClr val="75CC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82" autoAdjust="0"/>
    <p:restoredTop sz="96529" autoAdjust="0"/>
  </p:normalViewPr>
  <p:slideViewPr>
    <p:cSldViewPr>
      <p:cViewPr varScale="1">
        <p:scale>
          <a:sx n="114" d="100"/>
          <a:sy n="114" d="100"/>
        </p:scale>
        <p:origin x="3042" y="108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9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428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187575"/>
            <a:ext cx="7924800" cy="10922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887"/>
            <a:ext cx="7772400" cy="693787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[5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포인터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복사 생성자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 const,  string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클래스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170618"/>
            <a:ext cx="8393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en-US" altLang="ko-KR" b="1" dirty="0"/>
          </a:p>
          <a:p>
            <a:pPr marL="342900" indent="-342900"/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객체가 생성될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호출하여 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모든 내용을 다른 객체로 복사함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메모리가 각각 존재함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756084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704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115616" y="1558533"/>
            <a:ext cx="7456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선언하는 방법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1682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13690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&amp; cc){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[1]; 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a[0] =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[0];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복사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&amp;)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545926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7" y="3048150"/>
            <a:ext cx="3224374" cy="7311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881807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250291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92658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0" name="직사각형 10269"/>
          <p:cNvSpPr/>
          <p:nvPr/>
        </p:nvSpPr>
        <p:spPr>
          <a:xfrm flipV="1">
            <a:off x="2596813" y="3199597"/>
            <a:ext cx="1244487" cy="15326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1" name="직사각형 10270"/>
          <p:cNvSpPr/>
          <p:nvPr/>
        </p:nvSpPr>
        <p:spPr>
          <a:xfrm>
            <a:off x="2636170" y="4030494"/>
            <a:ext cx="963056" cy="1575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427376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132318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440346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5282700" y="3792400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246868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986993" y="3373770"/>
            <a:ext cx="228511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복사하여 생성함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=&gt;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  메모리가 각각 존재함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018769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08112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573024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19520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150578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55075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856856"/>
            <a:ext cx="210720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18903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52812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5967286"/>
            <a:ext cx="5200162" cy="44691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호출되면서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각각 해제됨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498964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  <a:endCxn id="10269" idx="0"/>
          </p:cNvCxnSpPr>
          <p:nvPr/>
        </p:nvCxnSpPr>
        <p:spPr>
          <a:xfrm rot="10800000" flipV="1">
            <a:off x="3241913" y="1727780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</p:cNvCxnSpPr>
          <p:nvPr/>
        </p:nvCxnSpPr>
        <p:spPr>
          <a:xfrm flipH="1" flipV="1">
            <a:off x="3857609" y="3422820"/>
            <a:ext cx="2129385" cy="1903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319381"/>
            <a:ext cx="1373125" cy="1669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  <a:stCxn id="53" idx="1"/>
            <a:endCxn id="10250" idx="3"/>
          </p:cNvCxnSpPr>
          <p:nvPr/>
        </p:nvCxnSpPr>
        <p:spPr>
          <a:xfrm flipH="1">
            <a:off x="3624087" y="2571472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  <a:endCxn id="12" idx="3"/>
          </p:cNvCxnSpPr>
          <p:nvPr/>
        </p:nvCxnSpPr>
        <p:spPr>
          <a:xfrm flipV="1">
            <a:off x="2992804" y="3216759"/>
            <a:ext cx="124894" cy="18913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599226" y="4109275"/>
            <a:ext cx="1683474" cy="2687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68187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4987982"/>
            <a:ext cx="2004853" cy="2294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 flipV="1">
            <a:off x="899593" y="6188198"/>
            <a:ext cx="1424573" cy="25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  <a:endCxn id="42" idx="3"/>
          </p:cNvCxnSpPr>
          <p:nvPr/>
        </p:nvCxnSpPr>
        <p:spPr>
          <a:xfrm flipH="1" flipV="1">
            <a:off x="3909573" y="563474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263444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4560698" y="3923526"/>
            <a:ext cx="722002" cy="107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600847" y="3380640"/>
            <a:ext cx="9601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복사 생성자</a:t>
            </a: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1080931" y="3054217"/>
            <a:ext cx="626735" cy="3264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532464C4-BBDD-4CE7-8234-32597CDBF327}"/>
              </a:ext>
            </a:extLst>
          </p:cNvPr>
          <p:cNvSpPr/>
          <p:nvPr/>
        </p:nvSpPr>
        <p:spPr bwMode="auto">
          <a:xfrm>
            <a:off x="4383423" y="272658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B8F65C1E-0CFC-43F7-B941-BCF573FC40A0}"/>
              </a:ext>
            </a:extLst>
          </p:cNvPr>
          <p:cNvCxnSpPr>
            <a:cxnSpLocks/>
            <a:stCxn id="58" idx="1"/>
          </p:cNvCxnSpPr>
          <p:nvPr/>
        </p:nvCxnSpPr>
        <p:spPr>
          <a:xfrm rot="10800000" flipV="1">
            <a:off x="3851919" y="3026986"/>
            <a:ext cx="531504" cy="1887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590479" y="3342729"/>
            <a:ext cx="1244487" cy="16436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438902"/>
            <a:ext cx="1003507" cy="1661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0241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0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58" grpId="0" animBg="1"/>
      <p:bldP spid="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556792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741682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42910" y="1340768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선언한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존재하지 않는 경우에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 복사 생성자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생성하여 호출함 </a:t>
            </a:r>
            <a:br>
              <a:rPr lang="en-US" altLang="ko-KR" b="1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내용을 다른 객체로 복사하여 생성하기 때문에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메모리를 공유함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36912"/>
            <a:ext cx="74888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40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3DB0928-272C-4A28-B250-8E9FCA027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88" y="1868470"/>
            <a:ext cx="7416824" cy="43347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복사 생성자</a:t>
            </a:r>
            <a:r>
              <a:rPr lang="en-US" altLang="ko-KR" sz="2800">
                <a:latin typeface="맑은 고딕"/>
                <a:ea typeface="맑은 고딕"/>
              </a:rPr>
              <a:t>(copy constructor)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91" y="1214422"/>
            <a:ext cx="7415164" cy="4525962"/>
          </a:xfrm>
          <a:ln w="12700"/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68760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  <a:endParaRPr lang="en-US" altLang="en-US" sz="90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*a;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a = 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int[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1];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a[0]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생성자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         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ko-KR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/*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&amp; cc){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              this-&gt;a = </a:t>
            </a:r>
            <a:r>
              <a:rPr lang="en-US" altLang="en-US" sz="90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cc.a</a:t>
            </a: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	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8000"/>
                </a:solidFill>
                <a:latin typeface="맑은 고딕"/>
                <a:ea typeface="맑은 고딕"/>
              </a:rPr>
              <a:t>              */ 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~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delete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[] a; 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소멸자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호출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\n"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~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MC1;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MC2(MC1);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MC1.a[0]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MC2.a[0]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0" name="직사각형 10249"/>
          <p:cNvSpPr/>
          <p:nvPr/>
        </p:nvSpPr>
        <p:spPr>
          <a:xfrm>
            <a:off x="2626214" y="2480022"/>
            <a:ext cx="997873" cy="1075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1" name="직사각형 10250"/>
          <p:cNvSpPr/>
          <p:nvPr/>
        </p:nvSpPr>
        <p:spPr>
          <a:xfrm flipV="1">
            <a:off x="1707666" y="3119056"/>
            <a:ext cx="2504294" cy="726020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2" name="직사각형 10251"/>
          <p:cNvSpPr/>
          <p:nvPr/>
        </p:nvSpPr>
        <p:spPr>
          <a:xfrm flipV="1">
            <a:off x="1707666" y="3955949"/>
            <a:ext cx="2864334" cy="5570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7" name="직사각형 10266"/>
          <p:cNvSpPr/>
          <p:nvPr/>
        </p:nvSpPr>
        <p:spPr>
          <a:xfrm flipV="1">
            <a:off x="1707667" y="2184387"/>
            <a:ext cx="2913282" cy="702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69" name="직사각형 10268"/>
          <p:cNvSpPr/>
          <p:nvPr/>
        </p:nvSpPr>
        <p:spPr>
          <a:xfrm>
            <a:off x="2626214" y="2326754"/>
            <a:ext cx="1231395" cy="12926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71" name="직사각형 10270"/>
          <p:cNvSpPr/>
          <p:nvPr/>
        </p:nvSpPr>
        <p:spPr>
          <a:xfrm>
            <a:off x="2660366" y="4113106"/>
            <a:ext cx="963056" cy="1380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4EECE27-97BD-0085-2F68-6CB0A1C3F4CF}"/>
              </a:ext>
            </a:extLst>
          </p:cNvPr>
          <p:cNvSpPr/>
          <p:nvPr/>
        </p:nvSpPr>
        <p:spPr bwMode="auto">
          <a:xfrm>
            <a:off x="3454965" y="1361472"/>
            <a:ext cx="24208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바이트 동적 메모리를 할당한 후에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주소를 포인터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대입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생성됨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DB8BA98-BAC4-C27A-CCB7-95092947F0E2}"/>
              </a:ext>
            </a:extLst>
          </p:cNvPr>
          <p:cNvSpPr/>
          <p:nvPr/>
        </p:nvSpPr>
        <p:spPr bwMode="auto">
          <a:xfrm>
            <a:off x="5299151" y="2066414"/>
            <a:ext cx="6106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생성자</a:t>
            </a: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BD7C5FD-57D7-95FB-1652-45A6CCA1B31A}"/>
              </a:ext>
            </a:extLst>
          </p:cNvPr>
          <p:cNvSpPr/>
          <p:nvPr/>
        </p:nvSpPr>
        <p:spPr bwMode="auto">
          <a:xfrm>
            <a:off x="5287735" y="2390918"/>
            <a:ext cx="186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100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대입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C70FFFC6-B345-33D5-6326-6983AA85031B}"/>
              </a:ext>
            </a:extLst>
          </p:cNvPr>
          <p:cNvSpPr/>
          <p:nvPr/>
        </p:nvSpPr>
        <p:spPr bwMode="auto">
          <a:xfrm>
            <a:off x="746191" y="4043815"/>
            <a:ext cx="6270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D7D4AF4-FA9F-F653-A049-439C433E7ECA}"/>
              </a:ext>
            </a:extLst>
          </p:cNvPr>
          <p:cNvSpPr/>
          <p:nvPr/>
        </p:nvSpPr>
        <p:spPr bwMode="auto">
          <a:xfrm>
            <a:off x="5282700" y="4115060"/>
            <a:ext cx="206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배열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에 메모리 반납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A899F21-C034-94EE-7718-C890EFD7500D}"/>
              </a:ext>
            </a:extLst>
          </p:cNvPr>
          <p:cNvSpPr/>
          <p:nvPr/>
        </p:nvSpPr>
        <p:spPr bwMode="auto">
          <a:xfrm>
            <a:off x="5110404" y="3460857"/>
            <a:ext cx="286433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MC1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주소를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MC2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의 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a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에</a:t>
            </a:r>
            <a:r>
              <a:rPr lang="en-US" altLang="ko-KR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 </a:t>
            </a:r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복사</a:t>
            </a:r>
            <a:endParaRPr lang="en-US" altLang="ko-KR" sz="1100" b="1" spc="200" dirty="0">
              <a:solidFill>
                <a:srgbClr val="00B050"/>
              </a:solidFill>
              <a:latin typeface="맑은 고딕"/>
              <a:ea typeface="맑은 고딕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spc="200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=&gt;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의 메모리를 객체 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공유함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38D1A4C7-A8D4-DEA2-0747-9E3C1747CDB5}"/>
              </a:ext>
            </a:extLst>
          </p:cNvPr>
          <p:cNvSpPr/>
          <p:nvPr/>
        </p:nvSpPr>
        <p:spPr>
          <a:xfrm>
            <a:off x="3059832" y="3241193"/>
            <a:ext cx="395133" cy="2319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445EE399-6BD6-F90A-2CE9-79B73ACA001F}"/>
              </a:ext>
            </a:extLst>
          </p:cNvPr>
          <p:cNvSpPr/>
          <p:nvPr/>
        </p:nvSpPr>
        <p:spPr>
          <a:xfrm>
            <a:off x="2830599" y="5174016"/>
            <a:ext cx="324409" cy="19780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E176EA5-55C6-04C0-D4BB-7BEB322732F3}"/>
              </a:ext>
            </a:extLst>
          </p:cNvPr>
          <p:cNvSpPr/>
          <p:nvPr/>
        </p:nvSpPr>
        <p:spPr>
          <a:xfrm flipV="1">
            <a:off x="1753490" y="5630801"/>
            <a:ext cx="2156083" cy="1234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862124C-B6F6-1A87-98D7-F88427CE4514}"/>
              </a:ext>
            </a:extLst>
          </p:cNvPr>
          <p:cNvSpPr/>
          <p:nvPr/>
        </p:nvSpPr>
        <p:spPr>
          <a:xfrm flipV="1">
            <a:off x="1753490" y="5485424"/>
            <a:ext cx="2156083" cy="1335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752C0A-1A43-63D1-4E50-3F37E46E0CFA}"/>
              </a:ext>
            </a:extLst>
          </p:cNvPr>
          <p:cNvSpPr/>
          <p:nvPr/>
        </p:nvSpPr>
        <p:spPr>
          <a:xfrm flipV="1">
            <a:off x="1747455" y="5208244"/>
            <a:ext cx="1530390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C1183D7-14EA-019B-1885-60DEFDCC1C88}"/>
              </a:ext>
            </a:extLst>
          </p:cNvPr>
          <p:cNvSpPr/>
          <p:nvPr/>
        </p:nvSpPr>
        <p:spPr>
          <a:xfrm flipV="1">
            <a:off x="808833" y="6093295"/>
            <a:ext cx="90760" cy="1898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ACFC4E5F-C748-D2F0-8D3A-76A98CC5CC42}"/>
              </a:ext>
            </a:extLst>
          </p:cNvPr>
          <p:cNvSpPr/>
          <p:nvPr/>
        </p:nvSpPr>
        <p:spPr bwMode="auto">
          <a:xfrm>
            <a:off x="5282698" y="4633132"/>
            <a:ext cx="17699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E5C0678-6642-FFA4-5AA7-4252A61E4CC5}"/>
              </a:ext>
            </a:extLst>
          </p:cNvPr>
          <p:cNvSpPr/>
          <p:nvPr/>
        </p:nvSpPr>
        <p:spPr bwMode="auto">
          <a:xfrm>
            <a:off x="5282698" y="4939236"/>
            <a:ext cx="260167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디폴트 복사 생성자 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1F522BB9-C88A-A2D6-40A3-CD3486237F21}"/>
              </a:ext>
            </a:extLst>
          </p:cNvPr>
          <p:cNvSpPr/>
          <p:nvPr/>
        </p:nvSpPr>
        <p:spPr bwMode="auto">
          <a:xfrm>
            <a:off x="5282698" y="5271412"/>
            <a:ext cx="2729233" cy="26069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11DC0D0-11CD-4D0A-5E2F-3F20BD293669}"/>
              </a:ext>
            </a:extLst>
          </p:cNvPr>
          <p:cNvSpPr/>
          <p:nvPr/>
        </p:nvSpPr>
        <p:spPr bwMode="auto">
          <a:xfrm>
            <a:off x="5282697" y="5610508"/>
            <a:ext cx="2729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동적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값이 출력됨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3ECADC6-85A3-4430-464A-61AA5CDBEFA1}"/>
              </a:ext>
            </a:extLst>
          </p:cNvPr>
          <p:cNvSpPr/>
          <p:nvPr/>
        </p:nvSpPr>
        <p:spPr bwMode="auto">
          <a:xfrm>
            <a:off x="2324166" y="6066142"/>
            <a:ext cx="43360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호출되므로 메모리 에러가 발생함</a:t>
            </a: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F804CD5-FDFA-5101-4CFE-02DB54AB17B9}"/>
              </a:ext>
            </a:extLst>
          </p:cNvPr>
          <p:cNvSpPr/>
          <p:nvPr/>
        </p:nvSpPr>
        <p:spPr>
          <a:xfrm flipV="1">
            <a:off x="1747456" y="5072027"/>
            <a:ext cx="1122512" cy="133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1070F91-D73C-E399-1738-293943E9BFEE}"/>
              </a:ext>
            </a:extLst>
          </p:cNvPr>
          <p:cNvCxnSpPr>
            <a:cxnSpLocks/>
            <a:stCxn id="51" idx="1"/>
          </p:cNvCxnSpPr>
          <p:nvPr/>
        </p:nvCxnSpPr>
        <p:spPr>
          <a:xfrm rot="10800000" flipV="1">
            <a:off x="3241913" y="1661876"/>
            <a:ext cx="213053" cy="6648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DAFC6F2-9169-21C5-BBA0-82E68487106D}"/>
              </a:ext>
            </a:extLst>
          </p:cNvPr>
          <p:cNvCxnSpPr>
            <a:cxnSpLocks/>
            <a:stCxn id="56" idx="1"/>
            <a:endCxn id="65" idx="3"/>
          </p:cNvCxnSpPr>
          <p:nvPr/>
        </p:nvCxnSpPr>
        <p:spPr>
          <a:xfrm flipH="1" flipV="1">
            <a:off x="3850597" y="3483595"/>
            <a:ext cx="1259807" cy="2776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A0DD42D1-7CD7-B27F-1A66-433469B32200}"/>
              </a:ext>
            </a:extLst>
          </p:cNvPr>
          <p:cNvCxnSpPr>
            <a:cxnSpLocks/>
            <a:stCxn id="61" idx="1"/>
            <a:endCxn id="43" idx="3"/>
          </p:cNvCxnSpPr>
          <p:nvPr/>
        </p:nvCxnSpPr>
        <p:spPr>
          <a:xfrm flipH="1">
            <a:off x="3909573" y="5401761"/>
            <a:ext cx="1373125" cy="1504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1C790F93-4CFE-4EE8-98C8-A1409121B89B}"/>
              </a:ext>
            </a:extLst>
          </p:cNvPr>
          <p:cNvCxnSpPr>
            <a:cxnSpLocks/>
          </p:cNvCxnSpPr>
          <p:nvPr/>
        </p:nvCxnSpPr>
        <p:spPr>
          <a:xfrm flipH="1">
            <a:off x="3624087" y="2505568"/>
            <a:ext cx="1663648" cy="28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98853D9-4460-48E8-A898-CD7AC56F0E10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2992804" y="3473153"/>
            <a:ext cx="285041" cy="1700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DB3039E5-E37A-49FE-A2CB-1410B44F8391}"/>
              </a:ext>
            </a:extLst>
          </p:cNvPr>
          <p:cNvCxnSpPr>
            <a:cxnSpLocks/>
            <a:stCxn id="55" idx="1"/>
            <a:endCxn id="10271" idx="3"/>
          </p:cNvCxnSpPr>
          <p:nvPr/>
        </p:nvCxnSpPr>
        <p:spPr>
          <a:xfrm flipH="1" flipV="1">
            <a:off x="3623422" y="4182134"/>
            <a:ext cx="1659278" cy="640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7E34A322-F458-4222-ABFB-16C9A57C7F67}"/>
              </a:ext>
            </a:extLst>
          </p:cNvPr>
          <p:cNvCxnSpPr>
            <a:cxnSpLocks/>
            <a:stCxn id="59" idx="1"/>
            <a:endCxn id="75" idx="3"/>
          </p:cNvCxnSpPr>
          <p:nvPr/>
        </p:nvCxnSpPr>
        <p:spPr>
          <a:xfrm flipH="1">
            <a:off x="2869968" y="4764258"/>
            <a:ext cx="2412730" cy="374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74F49DD-FC2F-4683-83B8-C3F4867E5B6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3277845" y="5070362"/>
            <a:ext cx="2004853" cy="2046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84241BC0-49A5-4F75-BBF6-56918A94D460}"/>
              </a:ext>
            </a:extLst>
          </p:cNvPr>
          <p:cNvCxnSpPr>
            <a:cxnSpLocks/>
            <a:stCxn id="63" idx="1"/>
            <a:endCxn id="48" idx="3"/>
          </p:cNvCxnSpPr>
          <p:nvPr/>
        </p:nvCxnSpPr>
        <p:spPr>
          <a:xfrm flipH="1" flipV="1">
            <a:off x="899593" y="6188198"/>
            <a:ext cx="1424573" cy="9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E5DD4EAC-2F5E-4879-849A-3DED15700461}"/>
              </a:ext>
            </a:extLst>
          </p:cNvPr>
          <p:cNvCxnSpPr>
            <a:cxnSpLocks/>
            <a:stCxn id="62" idx="1"/>
          </p:cNvCxnSpPr>
          <p:nvPr/>
        </p:nvCxnSpPr>
        <p:spPr>
          <a:xfrm flipH="1" flipV="1">
            <a:off x="3909573" y="5717127"/>
            <a:ext cx="1373124" cy="245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86" name="직선 화살표 연결선 10285">
            <a:extLst>
              <a:ext uri="{FF2B5EF4-FFF2-40B4-BE49-F238E27FC236}">
                <a16:creationId xmlns:a16="http://schemas.microsoft.com/office/drawing/2014/main" id="{DAF6E7F5-B658-47FE-9B8F-8BD027450AA7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4620949" y="2197540"/>
            <a:ext cx="678202" cy="1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291" name="직선 화살표 연결선 10290">
            <a:extLst>
              <a:ext uri="{FF2B5EF4-FFF2-40B4-BE49-F238E27FC236}">
                <a16:creationId xmlns:a16="http://schemas.microsoft.com/office/drawing/2014/main" id="{37E54B9F-534C-4B3D-8C88-96D3FD38F985}"/>
              </a:ext>
            </a:extLst>
          </p:cNvPr>
          <p:cNvCxnSpPr>
            <a:cxnSpLocks/>
          </p:cNvCxnSpPr>
          <p:nvPr/>
        </p:nvCxnSpPr>
        <p:spPr>
          <a:xfrm flipV="1">
            <a:off x="1364310" y="4149989"/>
            <a:ext cx="357283" cy="1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B9AB5FE-4E37-46C9-BD07-7934CD065943}"/>
              </a:ext>
            </a:extLst>
          </p:cNvPr>
          <p:cNvSpPr/>
          <p:nvPr/>
        </p:nvSpPr>
        <p:spPr bwMode="auto">
          <a:xfrm>
            <a:off x="4807132" y="2803479"/>
            <a:ext cx="321129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복사 생성자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ko-KR" altLang="en-US" sz="1100" b="1" spc="200" dirty="0">
                <a:solidFill>
                  <a:srgbClr val="00B050"/>
                </a:solidFill>
                <a:latin typeface="맑은 고딕"/>
                <a:ea typeface="맑은 고딕"/>
              </a:rPr>
              <a:t>컴파일러에 의하여 디폴트 복사 생성자가 생성됨</a:t>
            </a:r>
            <a:endParaRPr kumimoji="0" lang="ko-KR" altLang="en-US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32183ADC-C251-4BFD-B550-099D200E96CB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4197142" y="3103883"/>
            <a:ext cx="609990" cy="1538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6CEAFE71-99B6-421D-888C-79FAF23AD11A}"/>
              </a:ext>
            </a:extLst>
          </p:cNvPr>
          <p:cNvSpPr/>
          <p:nvPr/>
        </p:nvSpPr>
        <p:spPr>
          <a:xfrm>
            <a:off x="2606110" y="3409567"/>
            <a:ext cx="1244487" cy="148055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en-US" altLang="ko-KR" sz="1800" b="0" i="0" u="none" strike="noStrike" cap="none" normalizeH="0" baseline="0" dirty="0">
                <a:solidFill>
                  <a:schemeClr val="tx1"/>
                </a:solidFill>
                <a:effectLst/>
                <a:latin typeface="굴림"/>
                <a:ea typeface="굴림"/>
              </a:rPr>
              <a:t>.</a:t>
            </a: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7C61FDB1-8469-48E3-A498-3DB934834619}"/>
              </a:ext>
            </a:extLst>
          </p:cNvPr>
          <p:cNvCxnSpPr>
            <a:cxnSpLocks/>
          </p:cNvCxnSpPr>
          <p:nvPr/>
        </p:nvCxnSpPr>
        <p:spPr>
          <a:xfrm flipV="1">
            <a:off x="853855" y="4504805"/>
            <a:ext cx="997828" cy="15959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91488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67" grpId="0" animBg="1"/>
      <p:bldP spid="10269" grpId="0" animBg="1"/>
      <p:bldP spid="10271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" grpId="0" animBg="1"/>
      <p:bldP spid="37" grpId="0" animBg="1"/>
      <p:bldP spid="42" grpId="0" animBg="1"/>
      <p:bldP spid="43" grpId="0" animBg="1"/>
      <p:bldP spid="44" grpId="0" animBg="1"/>
      <p:bldP spid="4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5" grpId="0" animBg="1"/>
      <p:bldP spid="45" grpId="0" animBg="1"/>
      <p:bldP spid="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복사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(copy constructor)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83568" y="1331476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75A2D1B-9C18-4957-BED0-26BAA7159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2816"/>
            <a:ext cx="7560839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113558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sz="2000" b="1" dirty="0"/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b="1" kern="12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b="1" kern="12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42910" y="1714488"/>
            <a:ext cx="7745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포인터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함수를 제외한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멤버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사용할 수  있다</a:t>
            </a:r>
            <a:r>
              <a:rPr lang="en-US" altLang="ko-KR" dirty="0"/>
              <a:t>.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92400"/>
            <a:ext cx="4929222" cy="369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19572" y="1980403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9572" y="260885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선언은 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0854B72-9B4E-49EA-BEB8-F8535F65084D}"/>
              </a:ext>
            </a:extLst>
          </p:cNvPr>
          <p:cNvSpPr/>
          <p:nvPr/>
        </p:nvSpPr>
        <p:spPr>
          <a:xfrm>
            <a:off x="742650" y="3286933"/>
            <a:ext cx="790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정의하기 위해서는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3C79F1-4824-4622-9D84-CE5064F38954}"/>
              </a:ext>
            </a:extLst>
          </p:cNvPr>
          <p:cNvSpPr/>
          <p:nvPr/>
        </p:nvSpPr>
        <p:spPr>
          <a:xfrm>
            <a:off x="653668" y="1299582"/>
            <a:ext cx="1967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b="1" dirty="0"/>
              <a:t>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(friend)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C51D-6217-7D7C-C754-AD0D3C3A5422}"/>
              </a:ext>
            </a:extLst>
          </p:cNvPr>
          <p:cNvSpPr txBox="1"/>
          <p:nvPr/>
        </p:nvSpPr>
        <p:spPr>
          <a:xfrm>
            <a:off x="753032" y="411191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종류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③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872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1641574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멤버 함수가 되지 않지만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외부에서 선언할 때는 멤버 함수가 아닌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 함수로 선언해야 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2405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43050"/>
            <a:ext cx="8424936" cy="49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536" y="1124744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6388" name="직사각형 16387"/>
          <p:cNvSpPr/>
          <p:nvPr/>
        </p:nvSpPr>
        <p:spPr>
          <a:xfrm>
            <a:off x="755576" y="1202120"/>
            <a:ext cx="7632848" cy="5321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print(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"friend "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100;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c-&gt;print();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f_function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(p);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delete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p;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cxnSp>
        <p:nvCxnSpPr>
          <p:cNvPr id="16390" name="직선 화살표 연결선 16389"/>
          <p:cNvCxnSpPr>
            <a:cxnSpLocks/>
            <a:stCxn id="30" idx="1"/>
            <a:endCxn id="16397" idx="3"/>
          </p:cNvCxnSpPr>
          <p:nvPr/>
        </p:nvCxnSpPr>
        <p:spPr>
          <a:xfrm flipH="1" flipV="1">
            <a:off x="2781514" y="5750333"/>
            <a:ext cx="2234553" cy="67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6391" name="직사각형 16390"/>
          <p:cNvSpPr/>
          <p:nvPr/>
        </p:nvSpPr>
        <p:spPr>
          <a:xfrm flipV="1">
            <a:off x="1691681" y="2124351"/>
            <a:ext cx="6120680" cy="4092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2" name="직사각형 16391"/>
          <p:cNvSpPr/>
          <p:nvPr/>
        </p:nvSpPr>
        <p:spPr>
          <a:xfrm flipV="1">
            <a:off x="1691680" y="2563481"/>
            <a:ext cx="3926443" cy="2235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3" name="직사각형 16392"/>
          <p:cNvSpPr/>
          <p:nvPr/>
        </p:nvSpPr>
        <p:spPr>
          <a:xfrm flipV="1">
            <a:off x="792595" y="3185381"/>
            <a:ext cx="3176354" cy="11457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4" name="직사각형 16393"/>
          <p:cNvSpPr/>
          <p:nvPr/>
        </p:nvSpPr>
        <p:spPr>
          <a:xfrm flipV="1">
            <a:off x="1727684" y="3646961"/>
            <a:ext cx="1620180" cy="4320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6" name="직사각형 16395"/>
          <p:cNvSpPr/>
          <p:nvPr/>
        </p:nvSpPr>
        <p:spPr>
          <a:xfrm flipV="1">
            <a:off x="1727684" y="5228970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397" name="직사각형 16396"/>
          <p:cNvSpPr/>
          <p:nvPr/>
        </p:nvSpPr>
        <p:spPr>
          <a:xfrm flipV="1">
            <a:off x="1727684" y="5650706"/>
            <a:ext cx="1053830" cy="1992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6407" name="직선 화살표 연결선 16406"/>
          <p:cNvCxnSpPr>
            <a:cxnSpLocks/>
            <a:stCxn id="40" idx="1"/>
          </p:cNvCxnSpPr>
          <p:nvPr/>
        </p:nvCxnSpPr>
        <p:spPr>
          <a:xfrm flipH="1">
            <a:off x="3968949" y="3416101"/>
            <a:ext cx="10519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410" name="직선 화살표 연결선 16409"/>
          <p:cNvCxnSpPr>
            <a:cxnSpLocks/>
            <a:stCxn id="33" idx="1"/>
            <a:endCxn id="16396" idx="3"/>
          </p:cNvCxnSpPr>
          <p:nvPr/>
        </p:nvCxnSpPr>
        <p:spPr>
          <a:xfrm flipH="1" flipV="1">
            <a:off x="3347864" y="5349679"/>
            <a:ext cx="1668203" cy="496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404614B-EBD6-7AA3-8FAE-EA19997F9F36}"/>
              </a:ext>
            </a:extLst>
          </p:cNvPr>
          <p:cNvSpPr/>
          <p:nvPr/>
        </p:nvSpPr>
        <p:spPr bwMode="auto">
          <a:xfrm>
            <a:off x="5016067" y="5618242"/>
            <a:ext cx="142814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동적 메모리 반납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AE491D7-1022-F560-EBCA-9BE495A96E50}"/>
              </a:ext>
            </a:extLst>
          </p:cNvPr>
          <p:cNvSpPr/>
          <p:nvPr/>
        </p:nvSpPr>
        <p:spPr bwMode="auto">
          <a:xfrm>
            <a:off x="5016067" y="5260534"/>
            <a:ext cx="315386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일반함수 호출과 같음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CD782C62-3BB6-3021-8D16-4AF5F81015FB}"/>
              </a:ext>
            </a:extLst>
          </p:cNvPr>
          <p:cNvSpPr/>
          <p:nvPr/>
        </p:nvSpPr>
        <p:spPr bwMode="auto">
          <a:xfrm>
            <a:off x="5016067" y="3628882"/>
            <a:ext cx="26522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외부에서 일반 함수로 정의하더라도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이기 때문에 클래스의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영역을 참조할 수 있음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DCAAB5B6-A2E4-E0B6-AAD1-B5761B512D14}"/>
              </a:ext>
            </a:extLst>
          </p:cNvPr>
          <p:cNvSpPr/>
          <p:nvPr/>
        </p:nvSpPr>
        <p:spPr bwMode="auto">
          <a:xfrm>
            <a:off x="5020893" y="3277280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외부에서 일반 함수로 정의함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AA39A64-F017-B466-834C-E60A7E8ADF08}"/>
              </a:ext>
            </a:extLst>
          </p:cNvPr>
          <p:cNvSpPr/>
          <p:nvPr/>
        </p:nvSpPr>
        <p:spPr bwMode="auto">
          <a:xfrm>
            <a:off x="5016067" y="2860818"/>
            <a:ext cx="327620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1B85DC51-A598-27E0-9B57-24C9CB28CA92}"/>
              </a:ext>
            </a:extLst>
          </p:cNvPr>
          <p:cNvSpPr/>
          <p:nvPr/>
        </p:nvSpPr>
        <p:spPr bwMode="auto">
          <a:xfrm>
            <a:off x="5016067" y="1687793"/>
            <a:ext cx="2148221" cy="28599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및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B5752AF-C630-125C-F59A-225720D8705C}"/>
              </a:ext>
            </a:extLst>
          </p:cNvPr>
          <p:cNvCxnSpPr>
            <a:cxnSpLocks/>
            <a:stCxn id="47" idx="1"/>
            <a:endCxn id="16391" idx="2"/>
          </p:cNvCxnSpPr>
          <p:nvPr/>
        </p:nvCxnSpPr>
        <p:spPr>
          <a:xfrm rot="10800000" flipV="1">
            <a:off x="4752021" y="1830789"/>
            <a:ext cx="264046" cy="29356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B37840A8-91CA-1ECA-F025-95A53193B778}"/>
              </a:ext>
            </a:extLst>
          </p:cNvPr>
          <p:cNvCxnSpPr>
            <a:cxnSpLocks/>
            <a:stCxn id="43" idx="1"/>
            <a:endCxn id="16392" idx="0"/>
          </p:cNvCxnSpPr>
          <p:nvPr/>
        </p:nvCxnSpPr>
        <p:spPr>
          <a:xfrm rot="10800000">
            <a:off x="3654903" y="2787013"/>
            <a:ext cx="1361165" cy="2126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A00E314B-DF0F-48BE-88E4-980817C24572}"/>
              </a:ext>
            </a:extLst>
          </p:cNvPr>
          <p:cNvCxnSpPr>
            <a:stCxn id="16394" idx="3"/>
          </p:cNvCxnSpPr>
          <p:nvPr/>
        </p:nvCxnSpPr>
        <p:spPr>
          <a:xfrm>
            <a:off x="3347864" y="3862984"/>
            <a:ext cx="166820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8BCD59D-3CFC-4F7C-B17D-8747CA7A0361}"/>
              </a:ext>
            </a:extLst>
          </p:cNvPr>
          <p:cNvSpPr/>
          <p:nvPr/>
        </p:nvSpPr>
        <p:spPr>
          <a:xfrm flipV="1">
            <a:off x="2699792" y="4959079"/>
            <a:ext cx="327182" cy="2420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0B06AD14-7FD1-4E9B-AEB0-EF753BF3DAB9}"/>
              </a:ext>
            </a:extLst>
          </p:cNvPr>
          <p:cNvSpPr/>
          <p:nvPr/>
        </p:nvSpPr>
        <p:spPr bwMode="auto">
          <a:xfrm>
            <a:off x="2939854" y="4402045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1B9C1B2-916E-4C3C-8BC8-0215CB94D5E4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2781514" y="4540866"/>
            <a:ext cx="158340" cy="4182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B32F752-B494-4EF2-935D-830868E19600}"/>
              </a:ext>
            </a:extLst>
          </p:cNvPr>
          <p:cNvSpPr/>
          <p:nvPr/>
        </p:nvSpPr>
        <p:spPr>
          <a:xfrm flipV="1">
            <a:off x="3305998" y="4959069"/>
            <a:ext cx="1620180" cy="241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6A6E72C-0765-43EA-8274-CB8C7A6B7926}"/>
              </a:ext>
            </a:extLst>
          </p:cNvPr>
          <p:cNvSpPr/>
          <p:nvPr/>
        </p:nvSpPr>
        <p:spPr bwMode="auto">
          <a:xfrm>
            <a:off x="5205202" y="4738806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699193E3-6999-4EA4-86C8-106FFAAC21B7}"/>
              </a:ext>
            </a:extLst>
          </p:cNvPr>
          <p:cNvCxnSpPr>
            <a:cxnSpLocks/>
            <a:stCxn id="34" idx="1"/>
            <a:endCxn id="32" idx="3"/>
          </p:cNvCxnSpPr>
          <p:nvPr/>
        </p:nvCxnSpPr>
        <p:spPr>
          <a:xfrm rot="10800000" flipV="1">
            <a:off x="4926178" y="4969960"/>
            <a:ext cx="279024" cy="1098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EBFE6EA5-DE08-4B24-AEF9-A3354103A2E0}"/>
              </a:ext>
            </a:extLst>
          </p:cNvPr>
          <p:cNvCxnSpPr>
            <a:cxnSpLocks/>
            <a:stCxn id="16396" idx="1"/>
          </p:cNvCxnSpPr>
          <p:nvPr/>
        </p:nvCxnSpPr>
        <p:spPr>
          <a:xfrm flipH="1" flipV="1">
            <a:off x="1394722" y="4331097"/>
            <a:ext cx="332962" cy="10185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4" name="직선 화살표 연결선 22">
            <a:extLst>
              <a:ext uri="{FF2B5EF4-FFF2-40B4-BE49-F238E27FC236}">
                <a16:creationId xmlns:a16="http://schemas.microsoft.com/office/drawing/2014/main" id="{5C9AB769-0D35-419A-BF0B-739F07D3DF2F}"/>
              </a:ext>
            </a:extLst>
          </p:cNvPr>
          <p:cNvCxnSpPr>
            <a:cxnSpLocks/>
            <a:endCxn id="16391" idx="1"/>
          </p:cNvCxnSpPr>
          <p:nvPr/>
        </p:nvCxnSpPr>
        <p:spPr>
          <a:xfrm rot="16200000" flipV="1">
            <a:off x="1075602" y="2945053"/>
            <a:ext cx="1337928" cy="105770"/>
          </a:xfrm>
          <a:prstGeom prst="curvedConnector4">
            <a:avLst>
              <a:gd name="adj1" fmla="val 42353"/>
              <a:gd name="adj2" fmla="val 31612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  <p:bldP spid="16392" grpId="0" animBg="1"/>
      <p:bldP spid="16393" grpId="0" animBg="1"/>
      <p:bldP spid="16394" grpId="0" animBg="1"/>
      <p:bldP spid="16396" grpId="0" animBg="1"/>
      <p:bldP spid="16397" grpId="0" animBg="1"/>
      <p:bldP spid="30" grpId="0" animBg="1"/>
      <p:bldP spid="33" grpId="0" animBg="1"/>
      <p:bldP spid="37" grpId="0" animBg="1"/>
      <p:bldP spid="40" grpId="0" animBg="1"/>
      <p:bldP spid="43" grpId="0" animBg="1"/>
      <p:bldP spid="47" grpId="0" animBg="1"/>
      <p:bldP spid="27" grpId="0" animBg="1"/>
      <p:bldP spid="28" grpId="0" animBg="1"/>
      <p:bldP spid="32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28390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4730915-1337-6F1B-7D76-F84C27167AED}"/>
              </a:ext>
            </a:extLst>
          </p:cNvPr>
          <p:cNvSpPr/>
          <p:nvPr/>
        </p:nvSpPr>
        <p:spPr>
          <a:xfrm>
            <a:off x="683568" y="1556792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멤버 함수를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멤버들을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모두 참조 가능함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8927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F447B95-B862-496A-ADCC-1B9E20F17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1" y="1726645"/>
            <a:ext cx="7488833" cy="465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25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7919595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4340" name="직사각형 14339"/>
          <p:cNvSpPr/>
          <p:nvPr/>
        </p:nvSpPr>
        <p:spPr>
          <a:xfrm>
            <a:off x="765920" y="1196751"/>
            <a:ext cx="7622504" cy="5256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x;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c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lass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int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p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ublic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void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9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</a:t>
            </a:r>
            <a:r>
              <a:rPr lang="en-US" altLang="en-US" sz="9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oid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"</a:t>
            </a:r>
            <a:r>
              <a:rPr lang="en-US" altLang="ko-KR" sz="900" b="1" spc="200" dirty="0" err="1">
                <a:solidFill>
                  <a:schemeClr val="tx2"/>
                </a:solidFill>
                <a:latin typeface="맑은 고딕"/>
                <a:ea typeface="맑은 고딕"/>
              </a:rPr>
              <a:t>val</a:t>
            </a:r>
            <a:r>
              <a:rPr lang="en-US" altLang="ko-KR" sz="900" b="1" spc="200" dirty="0">
                <a:solidFill>
                  <a:schemeClr val="tx2"/>
                </a:solidFill>
                <a:latin typeface="맑은 고딕"/>
                <a:ea typeface="맑은 고딕"/>
              </a:rPr>
              <a:t> : "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;</a:t>
            </a: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latin typeface="맑은 고딕"/>
                <a:ea typeface="맑은 고딕"/>
              </a:rPr>
              <a:t>   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＂</a:t>
            </a:r>
            <a:r>
              <a:rPr lang="en-US" altLang="en-US" sz="9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: ＂</a:t>
            </a:r>
            <a:r>
              <a:rPr lang="en-US" altLang="en-US" sz="9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C.val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9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9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ko-KR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ko-KR" sz="900" b="1" spc="200" dirty="0">
                <a:latin typeface="맑은 고딕"/>
                <a:ea typeface="맑은 고딕"/>
              </a:rPr>
              <a:t>main(</a:t>
            </a:r>
            <a:r>
              <a:rPr lang="en-US" altLang="ko-KR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void</a:t>
            </a:r>
            <a:r>
              <a:rPr lang="en-US" altLang="ko-KR" sz="900" b="1" spc="200" dirty="0"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ClassA</a:t>
            </a:r>
            <a:r>
              <a:rPr lang="en-US" altLang="en-US" sz="900" b="1" spc="200" dirty="0">
                <a:latin typeface="맑은 고딕"/>
                <a:ea typeface="맑은 고딕"/>
              </a:rPr>
              <a:t> CA(100);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ClassB</a:t>
            </a:r>
            <a:r>
              <a:rPr lang="en-US" altLang="en-US" sz="900" b="1" spc="200" dirty="0">
                <a:latin typeface="맑은 고딕"/>
                <a:ea typeface="맑은 고딕"/>
              </a:rPr>
              <a:t> CB(200);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	</a:t>
            </a:r>
            <a:r>
              <a:rPr lang="en-US" altLang="en-US" sz="900" b="1" spc="200" dirty="0" err="1">
                <a:latin typeface="맑은 고딕"/>
                <a:ea typeface="맑은 고딕"/>
              </a:rPr>
              <a:t>CA.functionA</a:t>
            </a:r>
            <a:r>
              <a:rPr lang="en-US" altLang="en-US" sz="900" b="1" spc="200" dirty="0">
                <a:latin typeface="맑은 고딕"/>
                <a:ea typeface="맑은 고딕"/>
              </a:rPr>
              <a:t>(CB);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	return </a:t>
            </a:r>
            <a:r>
              <a:rPr lang="en-US" altLang="en-US" sz="900" b="1" spc="200" dirty="0"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rgbClr val="0000FF"/>
              </a:solidFill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900" b="1" spc="200" dirty="0">
                <a:latin typeface="맑은 고딕"/>
                <a:ea typeface="맑은 고딕"/>
              </a:rPr>
              <a:t>}</a:t>
            </a:r>
            <a:r>
              <a:rPr lang="en-US" altLang="en-US" sz="900" b="1" spc="200" dirty="0">
                <a:solidFill>
                  <a:srgbClr val="0000FF"/>
                </a:solidFill>
                <a:latin typeface="맑은 고딕"/>
                <a:ea typeface="맑은 고딕"/>
              </a:rPr>
              <a:t> </a:t>
            </a:r>
            <a:r>
              <a:rPr lang="en-US" altLang="en-US" sz="900" b="1" spc="200" dirty="0">
                <a:solidFill>
                  <a:srgbClr val="00B050"/>
                </a:solidFill>
                <a:latin typeface="맑은 고딕"/>
                <a:ea typeface="맑은 고딕"/>
              </a:rPr>
              <a:t>// main()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cxnSp>
        <p:nvCxnSpPr>
          <p:cNvPr id="14343" name="직선 화살표 연결선 14342"/>
          <p:cNvCxnSpPr>
            <a:cxnSpLocks/>
            <a:stCxn id="46" idx="1"/>
            <a:endCxn id="14356" idx="3"/>
          </p:cNvCxnSpPr>
          <p:nvPr/>
        </p:nvCxnSpPr>
        <p:spPr>
          <a:xfrm flipH="1" flipV="1">
            <a:off x="2428237" y="2256564"/>
            <a:ext cx="1074004" cy="3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4355" name="직사각형 14354"/>
          <p:cNvSpPr/>
          <p:nvPr/>
        </p:nvSpPr>
        <p:spPr>
          <a:xfrm flipV="1">
            <a:off x="833854" y="1753686"/>
            <a:ext cx="1073850" cy="198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6" name="직사각형 14355"/>
          <p:cNvSpPr/>
          <p:nvPr/>
        </p:nvSpPr>
        <p:spPr>
          <a:xfrm flipV="1">
            <a:off x="1716367" y="2174789"/>
            <a:ext cx="711870" cy="1635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7" name="직사각형 14356"/>
          <p:cNvSpPr/>
          <p:nvPr/>
        </p:nvSpPr>
        <p:spPr>
          <a:xfrm flipV="1">
            <a:off x="1718671" y="2438914"/>
            <a:ext cx="1971221" cy="3346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8" name="직사각형 14357"/>
          <p:cNvSpPr/>
          <p:nvPr/>
        </p:nvSpPr>
        <p:spPr>
          <a:xfrm flipV="1">
            <a:off x="1716367" y="3136780"/>
            <a:ext cx="711870" cy="1635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59" name="직사각형 14358"/>
          <p:cNvSpPr/>
          <p:nvPr/>
        </p:nvSpPr>
        <p:spPr>
          <a:xfrm flipV="1">
            <a:off x="1716367" y="3532436"/>
            <a:ext cx="3071657" cy="1741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0" name="직사각형 14359"/>
          <p:cNvSpPr/>
          <p:nvPr/>
        </p:nvSpPr>
        <p:spPr>
          <a:xfrm flipV="1">
            <a:off x="833855" y="3911019"/>
            <a:ext cx="3306098" cy="7984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4" name="직사각형 14363"/>
          <p:cNvSpPr/>
          <p:nvPr/>
        </p:nvSpPr>
        <p:spPr>
          <a:xfrm flipV="1">
            <a:off x="2648533" y="4192862"/>
            <a:ext cx="339291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365" name="직사각형 14364"/>
          <p:cNvSpPr/>
          <p:nvPr/>
        </p:nvSpPr>
        <p:spPr>
          <a:xfrm flipV="1">
            <a:off x="2900191" y="4368889"/>
            <a:ext cx="447673" cy="2007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4366" name="직선 화살표 연결선 14365"/>
          <p:cNvCxnSpPr>
            <a:cxnSpLocks/>
            <a:stCxn id="42" idx="1"/>
            <a:endCxn id="14355" idx="3"/>
          </p:cNvCxnSpPr>
          <p:nvPr/>
        </p:nvCxnSpPr>
        <p:spPr>
          <a:xfrm flipH="1">
            <a:off x="1907704" y="1852990"/>
            <a:ext cx="1578061" cy="1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367" name="직선 화살표 연결선 14366"/>
          <p:cNvCxnSpPr>
            <a:cxnSpLocks/>
            <a:stCxn id="48" idx="1"/>
            <a:endCxn id="14357" idx="3"/>
          </p:cNvCxnSpPr>
          <p:nvPr/>
        </p:nvCxnSpPr>
        <p:spPr>
          <a:xfrm flipH="1">
            <a:off x="3689892" y="2604880"/>
            <a:ext cx="1192313" cy="13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0B4AA93-7A01-126B-7645-EFE8898FD645}"/>
              </a:ext>
            </a:extLst>
          </p:cNvPr>
          <p:cNvSpPr/>
          <p:nvPr/>
        </p:nvSpPr>
        <p:spPr bwMode="auto">
          <a:xfrm>
            <a:off x="3485765" y="1637225"/>
            <a:ext cx="470489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 선언되기 전에 참조되는 에러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(forward reference)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방지하기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위해서는 클래스 선언을 미리 해야함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322D394-EEA3-B466-16DB-A23C334D385F}"/>
              </a:ext>
            </a:extLst>
          </p:cNvPr>
          <p:cNvSpPr/>
          <p:nvPr/>
        </p:nvSpPr>
        <p:spPr bwMode="auto">
          <a:xfrm>
            <a:off x="3502241" y="2120761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E2813F5-CB5B-EEDE-F76F-DEB57BA52CB0}"/>
              </a:ext>
            </a:extLst>
          </p:cNvPr>
          <p:cNvSpPr/>
          <p:nvPr/>
        </p:nvSpPr>
        <p:spPr bwMode="auto">
          <a:xfrm>
            <a:off x="4882205" y="2466059"/>
            <a:ext cx="25507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CC52368-9383-D659-AE4A-CB84415C7E0F}"/>
              </a:ext>
            </a:extLst>
          </p:cNvPr>
          <p:cNvSpPr/>
          <p:nvPr/>
        </p:nvSpPr>
        <p:spPr bwMode="auto">
          <a:xfrm>
            <a:off x="3554993" y="3021466"/>
            <a:ext cx="2654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변수</a:t>
            </a: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30E462A1-79BD-5197-AF17-1F260C1A8E94}"/>
              </a:ext>
            </a:extLst>
          </p:cNvPr>
          <p:cNvSpPr/>
          <p:nvPr/>
        </p:nvSpPr>
        <p:spPr bwMode="auto">
          <a:xfrm>
            <a:off x="4925908" y="3323587"/>
            <a:ext cx="3435696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선언되었음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함수의 외부정의에 대한 원형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52DBCE96-6045-67FF-A7EF-D1CEEFEDAE05}"/>
              </a:ext>
            </a:extLst>
          </p:cNvPr>
          <p:cNvSpPr/>
          <p:nvPr/>
        </p:nvSpPr>
        <p:spPr bwMode="auto">
          <a:xfrm>
            <a:off x="4925908" y="4742317"/>
            <a:ext cx="249135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를 호출한 객체가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이므로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71FC6E56-F22A-6624-820B-EB80F1A6BFA5}"/>
              </a:ext>
            </a:extLst>
          </p:cNvPr>
          <p:cNvSpPr/>
          <p:nvPr/>
        </p:nvSpPr>
        <p:spPr bwMode="auto">
          <a:xfrm>
            <a:off x="4919339" y="4041593"/>
            <a:ext cx="331226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함수지만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선언되었으므로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멤버들을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모두 참조 가능</a:t>
            </a:r>
          </a:p>
        </p:txBody>
      </p: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6F6D23B4-ED66-0277-4CDE-7B1CE00FF871}"/>
              </a:ext>
            </a:extLst>
          </p:cNvPr>
          <p:cNvCxnSpPr>
            <a:cxnSpLocks/>
            <a:stCxn id="64" idx="1"/>
            <a:endCxn id="14364" idx="3"/>
          </p:cNvCxnSpPr>
          <p:nvPr/>
        </p:nvCxnSpPr>
        <p:spPr>
          <a:xfrm rot="10800000">
            <a:off x="2987824" y="4293234"/>
            <a:ext cx="1938084" cy="66484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53A4CC2F-B4F4-45A6-A9DC-A58CF094B273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4139955" y="3943288"/>
            <a:ext cx="779384" cy="4217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257AB5AA-E7D4-4F5E-A5D1-327A9FF680E6}"/>
              </a:ext>
            </a:extLst>
          </p:cNvPr>
          <p:cNvCxnSpPr>
            <a:cxnSpLocks/>
            <a:stCxn id="66" idx="1"/>
            <a:endCxn id="14365" idx="0"/>
          </p:cNvCxnSpPr>
          <p:nvPr/>
        </p:nvCxnSpPr>
        <p:spPr>
          <a:xfrm rot="10800000">
            <a:off x="3124028" y="4569634"/>
            <a:ext cx="1801880" cy="84442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A6820059-97EE-558A-5DA5-8304D542AA5B}"/>
              </a:ext>
            </a:extLst>
          </p:cNvPr>
          <p:cNvSpPr/>
          <p:nvPr/>
        </p:nvSpPr>
        <p:spPr bwMode="auto">
          <a:xfrm>
            <a:off x="4925908" y="5275237"/>
            <a:ext cx="20704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C.va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l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은 객체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CB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값임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74D0EA96-97D5-4FA9-B6DF-3529FC49F322}"/>
              </a:ext>
            </a:extLst>
          </p:cNvPr>
          <p:cNvCxnSpPr>
            <a:cxnSpLocks/>
            <a:stCxn id="59" idx="1"/>
          </p:cNvCxnSpPr>
          <p:nvPr/>
        </p:nvCxnSpPr>
        <p:spPr>
          <a:xfrm flipH="1" flipV="1">
            <a:off x="2401749" y="3155089"/>
            <a:ext cx="1153244" cy="51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F4B6922E-9083-461F-B88B-F23496CC123C}"/>
              </a:ext>
            </a:extLst>
          </p:cNvPr>
          <p:cNvCxnSpPr>
            <a:cxnSpLocks/>
          </p:cNvCxnSpPr>
          <p:nvPr/>
        </p:nvCxnSpPr>
        <p:spPr>
          <a:xfrm flipH="1">
            <a:off x="4427984" y="3429000"/>
            <a:ext cx="491355" cy="10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6C2C347A-6714-4831-ABF5-41FE13FC0A46}"/>
              </a:ext>
            </a:extLst>
          </p:cNvPr>
          <p:cNvSpPr/>
          <p:nvPr/>
        </p:nvSpPr>
        <p:spPr>
          <a:xfrm flipV="1">
            <a:off x="1726738" y="5039075"/>
            <a:ext cx="1261085" cy="1451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9EAA26D-B174-4594-8D42-CD338A505EA9}"/>
              </a:ext>
            </a:extLst>
          </p:cNvPr>
          <p:cNvSpPr/>
          <p:nvPr/>
        </p:nvSpPr>
        <p:spPr bwMode="auto">
          <a:xfrm>
            <a:off x="3586775" y="5610451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92F575A0-728A-4782-BDF1-181C566F3E0E}"/>
              </a:ext>
            </a:extLst>
          </p:cNvPr>
          <p:cNvCxnSpPr>
            <a:cxnSpLocks/>
            <a:stCxn id="70" idx="1"/>
            <a:endCxn id="69" idx="3"/>
          </p:cNvCxnSpPr>
          <p:nvPr/>
        </p:nvCxnSpPr>
        <p:spPr>
          <a:xfrm flipH="1" flipV="1">
            <a:off x="2987823" y="5111643"/>
            <a:ext cx="598952" cy="6376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84003FD-BEB1-4502-BAA0-25DBC8DCD2BA}"/>
              </a:ext>
            </a:extLst>
          </p:cNvPr>
          <p:cNvSpPr/>
          <p:nvPr/>
        </p:nvSpPr>
        <p:spPr>
          <a:xfrm flipV="1">
            <a:off x="1726738" y="5193361"/>
            <a:ext cx="1261085" cy="1364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CF51B362-9BE8-49F6-83E4-9E9871DB2C25}"/>
              </a:ext>
            </a:extLst>
          </p:cNvPr>
          <p:cNvSpPr/>
          <p:nvPr/>
        </p:nvSpPr>
        <p:spPr bwMode="auto">
          <a:xfrm>
            <a:off x="3586775" y="5951890"/>
            <a:ext cx="46038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생성자가 호출되어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200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초기화 됨</a:t>
            </a:r>
          </a:p>
        </p:txBody>
      </p: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E5EBDE34-5F4A-4DD0-B304-7DCD8EC3498E}"/>
              </a:ext>
            </a:extLst>
          </p:cNvPr>
          <p:cNvCxnSpPr>
            <a:cxnSpLocks/>
            <a:stCxn id="77" idx="1"/>
          </p:cNvCxnSpPr>
          <p:nvPr/>
        </p:nvCxnSpPr>
        <p:spPr>
          <a:xfrm flipH="1" flipV="1">
            <a:off x="2873639" y="5329797"/>
            <a:ext cx="713136" cy="760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131A82DA-B89E-4B8C-855A-707A62F3AC75}"/>
              </a:ext>
            </a:extLst>
          </p:cNvPr>
          <p:cNvSpPr/>
          <p:nvPr/>
        </p:nvSpPr>
        <p:spPr>
          <a:xfrm flipV="1">
            <a:off x="1726738" y="5441177"/>
            <a:ext cx="1416024" cy="1846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ABEACB6E-8F0C-4A2A-A4C1-617EA7F128DB}"/>
              </a:ext>
            </a:extLst>
          </p:cNvPr>
          <p:cNvSpPr/>
          <p:nvPr/>
        </p:nvSpPr>
        <p:spPr bwMode="auto">
          <a:xfrm>
            <a:off x="1907704" y="6280968"/>
            <a:ext cx="3445077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값과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val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모두를 출력함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4A2B3627-3B7C-4851-835A-F52EA10A135E}"/>
              </a:ext>
            </a:extLst>
          </p:cNvPr>
          <p:cNvCxnSpPr>
            <a:cxnSpLocks/>
          </p:cNvCxnSpPr>
          <p:nvPr/>
        </p:nvCxnSpPr>
        <p:spPr>
          <a:xfrm flipH="1" flipV="1">
            <a:off x="2424575" y="5622706"/>
            <a:ext cx="805632" cy="6519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3D19E2D4-9E8C-42CA-AF70-94755CBF8294}"/>
              </a:ext>
            </a:extLst>
          </p:cNvPr>
          <p:cNvCxnSpPr>
            <a:cxnSpLocks/>
          </p:cNvCxnSpPr>
          <p:nvPr/>
        </p:nvCxnSpPr>
        <p:spPr>
          <a:xfrm flipH="1" flipV="1">
            <a:off x="1687486" y="2172628"/>
            <a:ext cx="360040" cy="28642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BAD0D8C8-2775-4B9C-803F-D290F7B6ED9D}"/>
              </a:ext>
            </a:extLst>
          </p:cNvPr>
          <p:cNvCxnSpPr>
            <a:cxnSpLocks/>
          </p:cNvCxnSpPr>
          <p:nvPr/>
        </p:nvCxnSpPr>
        <p:spPr>
          <a:xfrm flipH="1" flipV="1">
            <a:off x="1504182" y="3155089"/>
            <a:ext cx="317845" cy="21467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7" name="타원 96">
            <a:extLst>
              <a:ext uri="{FF2B5EF4-FFF2-40B4-BE49-F238E27FC236}">
                <a16:creationId xmlns:a16="http://schemas.microsoft.com/office/drawing/2014/main" id="{69A616D7-89C7-44A5-9622-C07A0672CC12}"/>
              </a:ext>
            </a:extLst>
          </p:cNvPr>
          <p:cNvSpPr/>
          <p:nvPr/>
        </p:nvSpPr>
        <p:spPr>
          <a:xfrm>
            <a:off x="2972446" y="2577734"/>
            <a:ext cx="574715" cy="2021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8" name="타원 97">
            <a:extLst>
              <a:ext uri="{FF2B5EF4-FFF2-40B4-BE49-F238E27FC236}">
                <a16:creationId xmlns:a16="http://schemas.microsoft.com/office/drawing/2014/main" id="{F8EF8CF7-96EA-42F2-A459-C8FABDF43F62}"/>
              </a:ext>
            </a:extLst>
          </p:cNvPr>
          <p:cNvSpPr/>
          <p:nvPr/>
        </p:nvSpPr>
        <p:spPr>
          <a:xfrm>
            <a:off x="1259632" y="1753685"/>
            <a:ext cx="575803" cy="21448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9" name="직선 화살표 연결선 98">
            <a:extLst>
              <a:ext uri="{FF2B5EF4-FFF2-40B4-BE49-F238E27FC236}">
                <a16:creationId xmlns:a16="http://schemas.microsoft.com/office/drawing/2014/main" id="{EF091333-47EC-4E4D-9CE7-358481264877}"/>
              </a:ext>
            </a:extLst>
          </p:cNvPr>
          <p:cNvCxnSpPr>
            <a:cxnSpLocks/>
            <a:stCxn id="97" idx="0"/>
          </p:cNvCxnSpPr>
          <p:nvPr/>
        </p:nvCxnSpPr>
        <p:spPr>
          <a:xfrm flipH="1" flipV="1">
            <a:off x="1610306" y="1959750"/>
            <a:ext cx="1649498" cy="6179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5" grpId="0" animBg="1"/>
      <p:bldP spid="14356" grpId="0" animBg="1"/>
      <p:bldP spid="14357" grpId="0" animBg="1"/>
      <p:bldP spid="14358" grpId="0" animBg="1"/>
      <p:bldP spid="14359" grpId="0" animBg="1"/>
      <p:bldP spid="14360" grpId="0" animBg="1"/>
      <p:bldP spid="14364" grpId="0" animBg="1"/>
      <p:bldP spid="14365" grpId="0" animBg="1"/>
      <p:bldP spid="42" grpId="0" animBg="1"/>
      <p:bldP spid="46" grpId="0" animBg="1"/>
      <p:bldP spid="48" grpId="0" animBg="1"/>
      <p:bldP spid="59" grpId="0" animBg="1"/>
      <p:bldP spid="61" grpId="0" animBg="1"/>
      <p:bldP spid="64" grpId="0" animBg="1"/>
      <p:bldP spid="67" grpId="0" animBg="1"/>
      <p:bldP spid="66" grpId="0" animBg="1"/>
      <p:bldP spid="69" grpId="0" animBg="1"/>
      <p:bldP spid="70" grpId="0" animBg="1"/>
      <p:bldP spid="76" grpId="0" animBg="1"/>
      <p:bldP spid="77" grpId="0" animBg="1"/>
      <p:bldP spid="85" grpId="0" animBg="1"/>
      <p:bldP spid="86" grpId="0" animBg="1"/>
      <p:bldP spid="97" grpId="0" animBg="1"/>
      <p:bldP spid="9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3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sz="23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300" dirty="0"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ko-KR" altLang="en-US" sz="23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53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F5235C1-AB32-6453-2A37-BF4E1AEBE3E0}"/>
              </a:ext>
            </a:extLst>
          </p:cNvPr>
          <p:cNvSpPr/>
          <p:nvPr/>
        </p:nvSpPr>
        <p:spPr>
          <a:xfrm>
            <a:off x="683568" y="1556792"/>
            <a:ext cx="8073634" cy="1666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③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클래스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클래스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가능함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4621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463CCEB-ACBE-4C97-A200-23B16DCA8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25578"/>
            <a:ext cx="7560839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94C1AB-F377-40DF-BDC8-6434A5577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73768"/>
            <a:ext cx="7128792" cy="440432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12292" name="직사각형 12291"/>
          <p:cNvSpPr/>
          <p:nvPr/>
        </p:nvSpPr>
        <p:spPr>
          <a:xfrm>
            <a:off x="755576" y="1268760"/>
            <a:ext cx="7632848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friend class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"I am </a:t>
            </a:r>
            <a:r>
              <a:rPr lang="en-US" altLang="en-US" sz="145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 function\n"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ClassA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C){ 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C.functionA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450" b="1" spc="200" dirty="0" err="1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ClassB</a:t>
            </a:r>
            <a:endParaRPr lang="en-US" altLang="en-US" sz="1450" b="1" spc="200" dirty="0">
              <a:solidFill>
                <a:srgbClr val="00B050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ClassA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CA;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ClassB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CB;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4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CB.functionB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(CA);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4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4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450" b="1" spc="200" dirty="0">
                <a:solidFill>
                  <a:srgbClr val="00B05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2295" name="직사각형 12294"/>
          <p:cNvSpPr/>
          <p:nvPr/>
        </p:nvSpPr>
        <p:spPr>
          <a:xfrm flipV="1">
            <a:off x="1705273" y="2175421"/>
            <a:ext cx="2218655" cy="2070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7" name="직사각형 12296"/>
          <p:cNvSpPr/>
          <p:nvPr/>
        </p:nvSpPr>
        <p:spPr>
          <a:xfrm flipV="1">
            <a:off x="1705272" y="2406572"/>
            <a:ext cx="6645600" cy="2070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8" name="직사각형 12297"/>
          <p:cNvSpPr/>
          <p:nvPr/>
        </p:nvSpPr>
        <p:spPr>
          <a:xfrm flipV="1">
            <a:off x="1705272" y="3501008"/>
            <a:ext cx="4811416" cy="2038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2299" name="직사각형 12298"/>
          <p:cNvSpPr/>
          <p:nvPr/>
        </p:nvSpPr>
        <p:spPr>
          <a:xfrm flipV="1">
            <a:off x="1705272" y="5229199"/>
            <a:ext cx="2074640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D64A29F-F5F1-94CA-9A5A-39DE47D23930}"/>
              </a:ext>
            </a:extLst>
          </p:cNvPr>
          <p:cNvSpPr/>
          <p:nvPr/>
        </p:nvSpPr>
        <p:spPr bwMode="auto">
          <a:xfrm>
            <a:off x="4716016" y="1692316"/>
            <a:ext cx="3396679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선언함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멤버를 모두 참조 가능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72D6046-298A-B97F-212E-561816C7E8D0}"/>
              </a:ext>
            </a:extLst>
          </p:cNvPr>
          <p:cNvSpPr/>
          <p:nvPr/>
        </p:nvSpPr>
        <p:spPr bwMode="auto">
          <a:xfrm>
            <a:off x="4716017" y="2784990"/>
            <a:ext cx="25922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영역의 멤버 함수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D5ACB99-8D28-E5D5-FF76-60348D258018}"/>
              </a:ext>
            </a:extLst>
          </p:cNvPr>
          <p:cNvSpPr/>
          <p:nvPr/>
        </p:nvSpPr>
        <p:spPr bwMode="auto">
          <a:xfrm>
            <a:off x="4716016" y="5244587"/>
            <a:ext cx="33966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객체를 전달함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7FD0F0-C824-012B-5F32-BF1E1D60B328}"/>
              </a:ext>
            </a:extLst>
          </p:cNvPr>
          <p:cNvSpPr/>
          <p:nvPr/>
        </p:nvSpPr>
        <p:spPr bwMode="auto">
          <a:xfrm>
            <a:off x="5342985" y="3839837"/>
            <a:ext cx="295232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ClassA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에 접근할 수 있음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FAC1A977-4A1D-3B17-5673-B3746D609331}"/>
              </a:ext>
            </a:extLst>
          </p:cNvPr>
          <p:cNvCxnSpPr>
            <a:cxnSpLocks/>
            <a:stCxn id="18" idx="1"/>
            <a:endCxn id="12295" idx="2"/>
          </p:cNvCxnSpPr>
          <p:nvPr/>
        </p:nvCxnSpPr>
        <p:spPr>
          <a:xfrm rot="10800000" flipV="1">
            <a:off x="2814602" y="1923469"/>
            <a:ext cx="1901415" cy="2519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17793311-C8C2-DBAC-344F-932130F0CEE6}"/>
              </a:ext>
            </a:extLst>
          </p:cNvPr>
          <p:cNvCxnSpPr>
            <a:cxnSpLocks/>
            <a:stCxn id="20" idx="1"/>
          </p:cNvCxnSpPr>
          <p:nvPr/>
        </p:nvCxnSpPr>
        <p:spPr>
          <a:xfrm rot="10800000">
            <a:off x="4427989" y="2618619"/>
            <a:ext cx="288029" cy="30519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4" name="연결선: 꺾임 23">
            <a:extLst>
              <a:ext uri="{FF2B5EF4-FFF2-40B4-BE49-F238E27FC236}">
                <a16:creationId xmlns:a16="http://schemas.microsoft.com/office/drawing/2014/main" id="{78539CF9-AB15-52F2-5E00-929A6533EF91}"/>
              </a:ext>
            </a:extLst>
          </p:cNvPr>
          <p:cNvCxnSpPr>
            <a:cxnSpLocks/>
          </p:cNvCxnSpPr>
          <p:nvPr/>
        </p:nvCxnSpPr>
        <p:spPr>
          <a:xfrm rot="10800000">
            <a:off x="5189783" y="3670883"/>
            <a:ext cx="144965" cy="4412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B802411A-311A-9067-0D72-74BE4AC8DEB3}"/>
              </a:ext>
            </a:extLst>
          </p:cNvPr>
          <p:cNvCxnSpPr>
            <a:cxnSpLocks/>
            <a:stCxn id="22" idx="1"/>
            <a:endCxn id="12299" idx="3"/>
          </p:cNvCxnSpPr>
          <p:nvPr/>
        </p:nvCxnSpPr>
        <p:spPr>
          <a:xfrm flipH="1">
            <a:off x="3779912" y="5383408"/>
            <a:ext cx="93610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981AA6-3596-45AC-8DBB-ABC2396079A9}"/>
              </a:ext>
            </a:extLst>
          </p:cNvPr>
          <p:cNvSpPr/>
          <p:nvPr/>
        </p:nvSpPr>
        <p:spPr>
          <a:xfrm flipV="1">
            <a:off x="1726738" y="4592905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41A3537-16EA-41C6-9BE9-FBC48B9A9509}"/>
              </a:ext>
            </a:extLst>
          </p:cNvPr>
          <p:cNvSpPr/>
          <p:nvPr/>
        </p:nvSpPr>
        <p:spPr bwMode="auto">
          <a:xfrm>
            <a:off x="3958984" y="4437112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CA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9B4D4805-F605-4AD3-A00E-92B148DC90EE}"/>
              </a:ext>
            </a:extLst>
          </p:cNvPr>
          <p:cNvCxnSpPr>
            <a:cxnSpLocks/>
            <a:stCxn id="29" idx="1"/>
            <a:endCxn id="27" idx="3"/>
          </p:cNvCxnSpPr>
          <p:nvPr/>
        </p:nvCxnSpPr>
        <p:spPr>
          <a:xfrm flipH="1">
            <a:off x="2987823" y="4575933"/>
            <a:ext cx="971161" cy="118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5100CE5C-40CA-44E6-A21A-654199E994E5}"/>
              </a:ext>
            </a:extLst>
          </p:cNvPr>
          <p:cNvCxnSpPr>
            <a:cxnSpLocks/>
          </p:cNvCxnSpPr>
          <p:nvPr/>
        </p:nvCxnSpPr>
        <p:spPr>
          <a:xfrm flipH="1" flipV="1">
            <a:off x="1568759" y="2170457"/>
            <a:ext cx="257884" cy="24217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C205401-A96A-4DF4-AE98-BF785C9D6C55}"/>
              </a:ext>
            </a:extLst>
          </p:cNvPr>
          <p:cNvSpPr/>
          <p:nvPr/>
        </p:nvSpPr>
        <p:spPr>
          <a:xfrm flipV="1">
            <a:off x="1730736" y="4809317"/>
            <a:ext cx="1261085" cy="2038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041FC30-A029-4C77-9E6F-578FC89F960A}"/>
              </a:ext>
            </a:extLst>
          </p:cNvPr>
          <p:cNvSpPr/>
          <p:nvPr/>
        </p:nvSpPr>
        <p:spPr bwMode="auto">
          <a:xfrm>
            <a:off x="3966981" y="4768926"/>
            <a:ext cx="420878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CB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컴파일러에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생성자가 호출됨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5374502C-5181-4406-A995-B56B50A77513}"/>
              </a:ext>
            </a:extLst>
          </p:cNvPr>
          <p:cNvCxnSpPr>
            <a:cxnSpLocks/>
            <a:stCxn id="33" idx="1"/>
            <a:endCxn id="32" idx="3"/>
          </p:cNvCxnSpPr>
          <p:nvPr/>
        </p:nvCxnSpPr>
        <p:spPr>
          <a:xfrm flipH="1">
            <a:off x="2991821" y="4907747"/>
            <a:ext cx="975160" cy="34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DF86D01D-45E8-4642-93A5-4C2318BE6590}"/>
              </a:ext>
            </a:extLst>
          </p:cNvPr>
          <p:cNvCxnSpPr>
            <a:cxnSpLocks/>
          </p:cNvCxnSpPr>
          <p:nvPr/>
        </p:nvCxnSpPr>
        <p:spPr>
          <a:xfrm flipH="1" flipV="1">
            <a:off x="2008717" y="3226229"/>
            <a:ext cx="348563" cy="16815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31E568BF-FC76-4563-82D5-B1674335159B}"/>
              </a:ext>
            </a:extLst>
          </p:cNvPr>
          <p:cNvSpPr/>
          <p:nvPr/>
        </p:nvSpPr>
        <p:spPr>
          <a:xfrm>
            <a:off x="3205197" y="5229199"/>
            <a:ext cx="502707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F874C3B9-C6E0-4BF1-9449-AB61438920A1}"/>
              </a:ext>
            </a:extLst>
          </p:cNvPr>
          <p:cNvSpPr/>
          <p:nvPr/>
        </p:nvSpPr>
        <p:spPr>
          <a:xfrm>
            <a:off x="3420002" y="3429000"/>
            <a:ext cx="1079990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9A46FF8E-8801-40FC-846A-1895D71B5347}"/>
              </a:ext>
            </a:extLst>
          </p:cNvPr>
          <p:cNvCxnSpPr>
            <a:cxnSpLocks/>
            <a:stCxn id="36" idx="0"/>
            <a:endCxn id="37" idx="4"/>
          </p:cNvCxnSpPr>
          <p:nvPr/>
        </p:nvCxnSpPr>
        <p:spPr>
          <a:xfrm flipV="1">
            <a:off x="3456551" y="3756454"/>
            <a:ext cx="503446" cy="1472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7" grpId="0" animBg="1"/>
      <p:bldP spid="12298" grpId="0" animBg="1"/>
      <p:bldP spid="12299" grpId="0" animBg="1"/>
      <p:bldP spid="18" grpId="0" animBg="1"/>
      <p:bldP spid="20" grpId="0" animBg="1"/>
      <p:bldP spid="22" grpId="0" animBg="1"/>
      <p:bldP spid="23" grpId="0" animBg="1"/>
      <p:bldP spid="27" grpId="0" animBg="1"/>
      <p:bldP spid="29" grpId="0" animBg="1"/>
      <p:bldP spid="32" grpId="0" animBg="1"/>
      <p:bldP spid="33" grpId="0" animBg="1"/>
      <p:bldP spid="36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-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클래스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1828"/>
            <a:ext cx="7488832" cy="229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20" y="1310036"/>
            <a:ext cx="8401080" cy="46278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en-US" altLang="ko-KR" sz="20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dirty="0"/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978651" y="182528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static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 하나의 클래스에 대하여 여러 개의 객체가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존재할 때 이들 객체 간의 자료 메모리 공간을 공유함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78651" y="270492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변수 선언과 정적 함수 선언은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61126" y="3518287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 다시 선언해야 함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으로 초기화 됨          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981374" y="4450391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클래스명에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CE6236-4081-4D94-ACFE-C6F808A692C6}"/>
              </a:ext>
            </a:extLst>
          </p:cNvPr>
          <p:cNvSpPr/>
          <p:nvPr/>
        </p:nvSpPr>
        <p:spPr>
          <a:xfrm>
            <a:off x="981374" y="5096722"/>
            <a:ext cx="6975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정적 멤버 함수는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this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사용할 수 없음</a:t>
            </a: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73581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 정적 멤버</a:t>
            </a:r>
            <a:r>
              <a:rPr lang="en-US" altLang="ko-KR" sz="2800">
                <a:latin typeface="맑은 고딕"/>
                <a:ea typeface="맑은 고딕"/>
              </a:rPr>
              <a:t>(static member)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9219" name="직사각형 9218"/>
          <p:cNvSpPr/>
          <p:nvPr/>
        </p:nvSpPr>
        <p:spPr>
          <a:xfrm>
            <a:off x="755576" y="1196752"/>
            <a:ext cx="763284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static int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s1, s2;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ko-KR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x, 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y){ s1 = x; s2 = y;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"s1 : "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s1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35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"s2 : "</a:t>
            </a:r>
            <a:r>
              <a:rPr lang="en-US" altLang="en-US" sz="135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s2 &lt;&lt;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} 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// </a:t>
            </a:r>
            <a:r>
              <a:rPr lang="en-US" altLang="en-US" sz="1350" b="1" spc="200" dirty="0" err="1">
                <a:solidFill>
                  <a:srgbClr val="008000"/>
                </a:solidFill>
                <a:latin typeface="맑은 고딕"/>
                <a:ea typeface="맑은 고딕"/>
              </a:rPr>
              <a:t>s_function</a:t>
            </a:r>
            <a:r>
              <a:rPr lang="en-US" altLang="en-US" sz="1350" b="1" spc="200" dirty="0">
                <a:solidFill>
                  <a:srgbClr val="008000"/>
                </a:solidFill>
                <a:latin typeface="맑은 고딕"/>
                <a:ea typeface="맑은 고딕"/>
              </a:rPr>
              <a:t>()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</a:t>
            </a:r>
            <a:r>
              <a:rPr lang="en-US" altLang="en-US" sz="135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class</a:t>
            </a: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::s1, 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::s2;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rgbClr val="0000FF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35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SV1(10, 20), SV2(100, 200);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SV1.s_function();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SV2.s_function();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35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35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</a:t>
            </a:r>
            <a:r>
              <a:rPr lang="en-US" altLang="en-US" sz="135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 // main()</a:t>
            </a:r>
          </a:p>
        </p:txBody>
      </p:sp>
      <p:sp>
        <p:nvSpPr>
          <p:cNvPr id="9222" name="직사각형 9221"/>
          <p:cNvSpPr/>
          <p:nvPr/>
        </p:nvSpPr>
        <p:spPr>
          <a:xfrm flipV="1">
            <a:off x="788864" y="4055704"/>
            <a:ext cx="3135064" cy="3145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29" name="직선 화살표 연결선 9228"/>
          <p:cNvCxnSpPr>
            <a:cxnSpLocks/>
            <a:stCxn id="30" idx="1"/>
            <a:endCxn id="9222" idx="3"/>
          </p:cNvCxnSpPr>
          <p:nvPr/>
        </p:nvCxnSpPr>
        <p:spPr>
          <a:xfrm flipH="1">
            <a:off x="3923928" y="4210408"/>
            <a:ext cx="808435" cy="25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230" name="직사각형 9229"/>
          <p:cNvSpPr/>
          <p:nvPr/>
        </p:nvSpPr>
        <p:spPr>
          <a:xfrm flipV="1">
            <a:off x="1711517" y="2043680"/>
            <a:ext cx="1852371" cy="20863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1" name="직사각형 9230"/>
          <p:cNvSpPr/>
          <p:nvPr/>
        </p:nvSpPr>
        <p:spPr>
          <a:xfrm flipV="1">
            <a:off x="1622389" y="2468438"/>
            <a:ext cx="4317992" cy="1919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2" name="직사각형 9231"/>
          <p:cNvSpPr/>
          <p:nvPr/>
        </p:nvSpPr>
        <p:spPr>
          <a:xfrm flipV="1">
            <a:off x="1625106" y="2677096"/>
            <a:ext cx="4417031" cy="8239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233" name="직사각형 9232"/>
          <p:cNvSpPr/>
          <p:nvPr/>
        </p:nvSpPr>
        <p:spPr>
          <a:xfrm flipV="1">
            <a:off x="1622389" y="5287304"/>
            <a:ext cx="1941499" cy="4783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9234" name="직선 화살표 연결선 9233"/>
          <p:cNvCxnSpPr>
            <a:cxnSpLocks/>
            <a:stCxn id="34" idx="1"/>
            <a:endCxn id="9233" idx="3"/>
          </p:cNvCxnSpPr>
          <p:nvPr/>
        </p:nvCxnSpPr>
        <p:spPr>
          <a:xfrm flipH="1" flipV="1">
            <a:off x="3563888" y="5526477"/>
            <a:ext cx="504056" cy="4785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6F87201-B5A4-BEC2-0F08-DDB6DF0B97F2}"/>
              </a:ext>
            </a:extLst>
          </p:cNvPr>
          <p:cNvSpPr/>
          <p:nvPr/>
        </p:nvSpPr>
        <p:spPr bwMode="auto">
          <a:xfrm>
            <a:off x="5902397" y="2011889"/>
            <a:ext cx="231764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 정적 변수 선언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0DBC8245-2EA9-480F-E694-D80E30046549}"/>
              </a:ext>
            </a:extLst>
          </p:cNvPr>
          <p:cNvSpPr/>
          <p:nvPr/>
        </p:nvSpPr>
        <p:spPr bwMode="auto">
          <a:xfrm>
            <a:off x="6530454" y="2424862"/>
            <a:ext cx="72957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BBCB636-4868-5AFD-8774-B13BF1867ECA}"/>
              </a:ext>
            </a:extLst>
          </p:cNvPr>
          <p:cNvSpPr/>
          <p:nvPr/>
        </p:nvSpPr>
        <p:spPr bwMode="auto">
          <a:xfrm>
            <a:off x="6530455" y="2857897"/>
            <a:ext cx="120989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영역에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선언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E705900-FF39-9217-08C9-3F1CAFFB06D4}"/>
              </a:ext>
            </a:extLst>
          </p:cNvPr>
          <p:cNvSpPr/>
          <p:nvPr/>
        </p:nvSpPr>
        <p:spPr bwMode="auto">
          <a:xfrm>
            <a:off x="4732363" y="3886921"/>
            <a:ext cx="3487681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</a:t>
            </a:r>
            <a:r>
              <a:rPr kumimoji="0" lang="ko-KR" altLang="en-US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성정하지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59401DE-9A64-8628-AD2C-DBC64E3E7835}"/>
              </a:ext>
            </a:extLst>
          </p:cNvPr>
          <p:cNvSpPr/>
          <p:nvPr/>
        </p:nvSpPr>
        <p:spPr bwMode="auto">
          <a:xfrm>
            <a:off x="4067944" y="5589240"/>
            <a:ext cx="3960440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정적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s2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들은 메모리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공간을 공유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s1=100, s2=200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003F2423-E48D-4C00-BE1F-EF5EDC85D897}"/>
              </a:ext>
            </a:extLst>
          </p:cNvPr>
          <p:cNvCxnSpPr>
            <a:cxnSpLocks/>
            <a:stCxn id="27" idx="1"/>
            <a:endCxn id="9232" idx="3"/>
          </p:cNvCxnSpPr>
          <p:nvPr/>
        </p:nvCxnSpPr>
        <p:spPr>
          <a:xfrm flipH="1">
            <a:off x="6042137" y="3089051"/>
            <a:ext cx="48831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5D901B60-254F-44B4-A6B7-D66EA06D0698}"/>
              </a:ext>
            </a:extLst>
          </p:cNvPr>
          <p:cNvCxnSpPr>
            <a:stCxn id="21" idx="1"/>
            <a:endCxn id="9230" idx="3"/>
          </p:cNvCxnSpPr>
          <p:nvPr/>
        </p:nvCxnSpPr>
        <p:spPr>
          <a:xfrm flipH="1" flipV="1">
            <a:off x="3563888" y="2147999"/>
            <a:ext cx="2338509" cy="27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6CCDF82A-F0C3-47A0-AB18-67EC6CA01E53}"/>
              </a:ext>
            </a:extLst>
          </p:cNvPr>
          <p:cNvCxnSpPr>
            <a:cxnSpLocks/>
            <a:stCxn id="24" idx="1"/>
            <a:endCxn id="9231" idx="3"/>
          </p:cNvCxnSpPr>
          <p:nvPr/>
        </p:nvCxnSpPr>
        <p:spPr>
          <a:xfrm flipH="1">
            <a:off x="5940381" y="2563683"/>
            <a:ext cx="590073" cy="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6941752-6B21-4686-88D0-7EDFF74D8ACD}"/>
              </a:ext>
            </a:extLst>
          </p:cNvPr>
          <p:cNvSpPr/>
          <p:nvPr/>
        </p:nvSpPr>
        <p:spPr>
          <a:xfrm flipV="1">
            <a:off x="1622403" y="4873329"/>
            <a:ext cx="4029717" cy="342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17D7DD5-5488-4478-B4B2-8E071DA408D9}"/>
              </a:ext>
            </a:extLst>
          </p:cNvPr>
          <p:cNvSpPr/>
          <p:nvPr/>
        </p:nvSpPr>
        <p:spPr bwMode="auto">
          <a:xfrm>
            <a:off x="6449948" y="4675896"/>
            <a:ext cx="1777984" cy="83163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SV1, SV2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생성시 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각각 생성자가 호출됨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SV1 : s1=10, s2=20</a:t>
            </a: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SV2 : s1=100, s2=200</a:t>
            </a: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E53D622-587F-4BAE-B409-C002F41203A5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646754" y="5070524"/>
            <a:ext cx="803194" cy="211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타원 27">
            <a:extLst>
              <a:ext uri="{FF2B5EF4-FFF2-40B4-BE49-F238E27FC236}">
                <a16:creationId xmlns:a16="http://schemas.microsoft.com/office/drawing/2014/main" id="{4C243A2C-4078-4D03-85CA-B14161C11B5F}"/>
              </a:ext>
            </a:extLst>
          </p:cNvPr>
          <p:cNvSpPr/>
          <p:nvPr/>
        </p:nvSpPr>
        <p:spPr>
          <a:xfrm>
            <a:off x="3134554" y="4883694"/>
            <a:ext cx="717366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389D58B6-929D-49C8-A6FF-C6EEAA700BEA}"/>
              </a:ext>
            </a:extLst>
          </p:cNvPr>
          <p:cNvSpPr/>
          <p:nvPr/>
        </p:nvSpPr>
        <p:spPr>
          <a:xfrm>
            <a:off x="2583352" y="2390487"/>
            <a:ext cx="1340576" cy="3274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043485A-411E-4692-B5FF-5CECB87E9FCD}"/>
              </a:ext>
            </a:extLst>
          </p:cNvPr>
          <p:cNvCxnSpPr>
            <a:cxnSpLocks/>
            <a:stCxn id="28" idx="0"/>
            <a:endCxn id="29" idx="4"/>
          </p:cNvCxnSpPr>
          <p:nvPr/>
        </p:nvCxnSpPr>
        <p:spPr>
          <a:xfrm flipH="1" flipV="1">
            <a:off x="3253640" y="2717941"/>
            <a:ext cx="239597" cy="21657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타원 34">
            <a:extLst>
              <a:ext uri="{FF2B5EF4-FFF2-40B4-BE49-F238E27FC236}">
                <a16:creationId xmlns:a16="http://schemas.microsoft.com/office/drawing/2014/main" id="{3FC46CD1-D22E-4A51-AA30-60EA00662BBD}"/>
              </a:ext>
            </a:extLst>
          </p:cNvPr>
          <p:cNvSpPr/>
          <p:nvPr/>
        </p:nvSpPr>
        <p:spPr>
          <a:xfrm>
            <a:off x="4488786" y="4873329"/>
            <a:ext cx="1074849" cy="28803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8F589B2C-F162-4A24-9D87-0747D9152A97}"/>
              </a:ext>
            </a:extLst>
          </p:cNvPr>
          <p:cNvCxnSpPr>
            <a:cxnSpLocks/>
          </p:cNvCxnSpPr>
          <p:nvPr/>
        </p:nvCxnSpPr>
        <p:spPr>
          <a:xfrm flipH="1" flipV="1">
            <a:off x="3493237" y="2717941"/>
            <a:ext cx="1316949" cy="21553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30" grpId="0" animBg="1"/>
      <p:bldP spid="9231" grpId="0" animBg="1"/>
      <p:bldP spid="9232" grpId="0" animBg="1"/>
      <p:bldP spid="9233" grpId="0" animBg="1"/>
      <p:bldP spid="21" grpId="0" animBg="1"/>
      <p:bldP spid="24" grpId="0" animBg="1"/>
      <p:bldP spid="27" grpId="0" animBg="1"/>
      <p:bldP spid="30" grpId="0" animBg="1"/>
      <p:bldP spid="34" grpId="0" animBg="1"/>
      <p:bldP spid="20" grpId="0" animBg="1"/>
      <p:bldP spid="22" grpId="0" animBg="1"/>
      <p:bldP spid="28" grpId="0" animBg="1"/>
      <p:bldP spid="29" grpId="0" animBg="1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C31BA9B-8F41-4BEB-A46A-F945F74C1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430822"/>
            <a:ext cx="7560840" cy="287038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0959" y="1273718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5009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 dirty="0">
                <a:latin typeface="맑은 고딕"/>
                <a:ea typeface="맑은 고딕"/>
              </a:rPr>
              <a:t> 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800" dirty="0">
              <a:latin typeface="맑은 고딕"/>
              <a:ea typeface="맑은 고딕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29209" y="1124744"/>
            <a:ext cx="8950645" cy="478420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/>
                <a:ea typeface="맑은 고딕"/>
              </a:rPr>
              <a:t>   </a:t>
            </a:r>
          </a:p>
        </p:txBody>
      </p:sp>
      <p:sp>
        <p:nvSpPr>
          <p:cNvPr id="10243" name="직사각형 10242"/>
          <p:cNvSpPr/>
          <p:nvPr/>
        </p:nvSpPr>
        <p:spPr>
          <a:xfrm>
            <a:off x="755576" y="1179082"/>
            <a:ext cx="7632848" cy="5404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s1;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s2;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ss){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s1 = ss;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"s1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s1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"s2 : "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s2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::s1,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::s2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100;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(200);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4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A4A1F67-779D-38BE-0A5A-C07912C51077}"/>
              </a:ext>
            </a:extLst>
          </p:cNvPr>
          <p:cNvSpPr/>
          <p:nvPr/>
        </p:nvSpPr>
        <p:spPr bwMode="auto">
          <a:xfrm>
            <a:off x="4491407" y="4219995"/>
            <a:ext cx="354215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정적 변수는 클래스 외부에서 다시 선언해야 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초기값을 설정하지 않으면 자동적으로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으로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초기화 됨</a:t>
            </a: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909882E-0192-F961-702F-B67B8B0D69C4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 flipV="1">
            <a:off x="3974636" y="5493260"/>
            <a:ext cx="1156688" cy="5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1F4ECE6-FC07-C4A2-7C59-0BCF2CC7A251}"/>
              </a:ext>
            </a:extLst>
          </p:cNvPr>
          <p:cNvSpPr/>
          <p:nvPr/>
        </p:nvSpPr>
        <p:spPr bwMode="auto">
          <a:xfrm>
            <a:off x="5131324" y="5267626"/>
            <a:ext cx="2902235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정적 멤버는 클래스명에 </a:t>
            </a:r>
            <a:b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이용하여 참조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D5FBABEF-3043-97B7-227D-E36688108F4A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>
          <a:xfrm flipH="1" flipV="1">
            <a:off x="5418001" y="3267207"/>
            <a:ext cx="337403" cy="883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61DDE6A-F5D3-6F9D-3589-E82EE1F431E9}"/>
              </a:ext>
            </a:extLst>
          </p:cNvPr>
          <p:cNvSpPr/>
          <p:nvPr/>
        </p:nvSpPr>
        <p:spPr bwMode="auto">
          <a:xfrm>
            <a:off x="5755404" y="3124364"/>
            <a:ext cx="2309431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1A7F7E7A-ADD8-71E5-B3E0-E43CC5CBA883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flipH="1" flipV="1">
            <a:off x="2851721" y="2180518"/>
            <a:ext cx="2872407" cy="28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4823B99-B177-C4F0-9EF6-2165366D9FB2}"/>
              </a:ext>
            </a:extLst>
          </p:cNvPr>
          <p:cNvSpPr/>
          <p:nvPr/>
        </p:nvSpPr>
        <p:spPr bwMode="auto">
          <a:xfrm>
            <a:off x="5724128" y="2044560"/>
            <a:ext cx="230943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1A0347C-F23F-D68E-F48A-45218143E90A}"/>
              </a:ext>
            </a:extLst>
          </p:cNvPr>
          <p:cNvSpPr/>
          <p:nvPr/>
        </p:nvSpPr>
        <p:spPr bwMode="auto">
          <a:xfrm>
            <a:off x="5755404" y="2470808"/>
            <a:ext cx="2278155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정적 변수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DD07D9-2CE6-C698-4BCE-9078E115A5A2}"/>
              </a:ext>
            </a:extLst>
          </p:cNvPr>
          <p:cNvSpPr/>
          <p:nvPr/>
        </p:nvSpPr>
        <p:spPr>
          <a:xfrm flipV="1">
            <a:off x="1711522" y="2069925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4997DCBE-0ADF-749C-C664-EE586C665702}"/>
              </a:ext>
            </a:extLst>
          </p:cNvPr>
          <p:cNvSpPr/>
          <p:nvPr/>
        </p:nvSpPr>
        <p:spPr>
          <a:xfrm flipV="1">
            <a:off x="827584" y="4408103"/>
            <a:ext cx="2448272" cy="2707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16506B15-DA34-C295-6021-24375BD298F1}"/>
              </a:ext>
            </a:extLst>
          </p:cNvPr>
          <p:cNvSpPr/>
          <p:nvPr/>
        </p:nvSpPr>
        <p:spPr>
          <a:xfrm flipV="1">
            <a:off x="1711522" y="2740159"/>
            <a:ext cx="3706479" cy="10540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A788038-6D2E-C26C-B763-66B534283DC6}"/>
              </a:ext>
            </a:extLst>
          </p:cNvPr>
          <p:cNvSpPr/>
          <p:nvPr/>
        </p:nvSpPr>
        <p:spPr>
          <a:xfrm flipV="1">
            <a:off x="1711522" y="2492720"/>
            <a:ext cx="1140199" cy="2211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B21BD7E-CC57-1D20-A4D7-1B4853B10BBD}"/>
              </a:ext>
            </a:extLst>
          </p:cNvPr>
          <p:cNvSpPr/>
          <p:nvPr/>
        </p:nvSpPr>
        <p:spPr>
          <a:xfrm flipV="1">
            <a:off x="1695994" y="5239814"/>
            <a:ext cx="2278642" cy="5068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F87C426-A5EF-A3F3-7BE5-6D877D457B5D}"/>
              </a:ext>
            </a:extLst>
          </p:cNvPr>
          <p:cNvCxnSpPr>
            <a:cxnSpLocks/>
            <a:stCxn id="41" idx="1"/>
            <a:endCxn id="28" idx="3"/>
          </p:cNvCxnSpPr>
          <p:nvPr/>
        </p:nvCxnSpPr>
        <p:spPr>
          <a:xfrm flipH="1" flipV="1">
            <a:off x="2851721" y="2603313"/>
            <a:ext cx="2903683" cy="63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F385DB22-6D64-02EE-8A39-14E72F5594BA}"/>
              </a:ext>
            </a:extLst>
          </p:cNvPr>
          <p:cNvCxnSpPr>
            <a:cxnSpLocks/>
            <a:stCxn id="17" idx="1"/>
            <a:endCxn id="24" idx="3"/>
          </p:cNvCxnSpPr>
          <p:nvPr/>
        </p:nvCxnSpPr>
        <p:spPr>
          <a:xfrm flipH="1">
            <a:off x="3275856" y="4543482"/>
            <a:ext cx="121555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6" grpId="0" animBg="1"/>
      <p:bldP spid="37" grpId="0" animBg="1"/>
      <p:bldP spid="41" grpId="0" animBg="1"/>
      <p:bldP spid="23" grpId="0" animBg="1"/>
      <p:bldP spid="24" grpId="0" animBg="1"/>
      <p:bldP spid="27" grpId="0" animBg="1"/>
      <p:bldP spid="28" grpId="0" animBg="1"/>
      <p:bldP spid="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정적 멤버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(static member)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(constructor)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285860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075BFC6-BF08-4E6C-AB4A-5FAE47E01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46730"/>
            <a:ext cx="5472608" cy="244826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73DE22C-C0C0-4F89-A6A4-2F707574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754" y="3840163"/>
            <a:ext cx="5472607" cy="261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626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/>
                <a:ea typeface="맑은 고딕"/>
              </a:rPr>
              <a:t>정적 멤버</a:t>
            </a:r>
            <a:r>
              <a:rPr lang="en-US" altLang="ko-KR" sz="2800" dirty="0">
                <a:latin typeface="맑은 고딕"/>
                <a:ea typeface="맑은 고딕"/>
              </a:rPr>
              <a:t>(static member)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24744"/>
            <a:ext cx="7226126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멤버에 대한 접근이 허용되지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s1;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int k;                 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public: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int s2;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static void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 ss, int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z){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	s1 = ss;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               k = z;   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컴파일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에러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, k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non-static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멤버임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s1 &lt;&lt; ' ' &lt;&lt; k;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::s1,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::s2,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::k;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::s2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 100;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(200, 300);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94379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27930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en-US" altLang="ko-KR" sz="2000" b="1" dirty="0"/>
              <a:t> </a:t>
            </a:r>
            <a:r>
              <a:rPr lang="en-US" altLang="ko-KR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67672" y="1772816"/>
            <a:ext cx="79296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변수는 어떠한 변수를 상수화 하고자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내부에서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바뀌지 않도록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변경하면 컴파일시 에러가 발생</a:t>
            </a: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2EDF51-83A0-4B96-867B-DB21B8CA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04" y="2794442"/>
            <a:ext cx="748839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94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67672" y="17745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 내에서는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36322" y="2649686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 함수를 호출하면 에러 발생</a:t>
            </a:r>
          </a:p>
          <a:p>
            <a:pPr marL="342900" indent="-342900"/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27584" y="357475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함수는 모든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27584" y="4366845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객체는 모든 멤버 함수를 호출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83678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0959" y="1273718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1079433-A0E7-2F75-562E-6FA9BDFE2B1A}"/>
              </a:ext>
            </a:extLst>
          </p:cNvPr>
          <p:cNvSpPr/>
          <p:nvPr/>
        </p:nvSpPr>
        <p:spPr>
          <a:xfrm>
            <a:off x="778045" y="1635226"/>
            <a:ext cx="7654995" cy="4940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value;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):value(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c_function1(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"c_function1()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c_function2(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ko-KR" altLang="en-US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c_function1(); }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dirty="0">
                <a:solidFill>
                  <a:srgbClr val="0000FF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function3(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"function3() 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MC2(200);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MC2.value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MC1.c_function2();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MC2.function3();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2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628A04B-AC4E-EA03-AF63-22B06E410F57}"/>
              </a:ext>
            </a:extLst>
          </p:cNvPr>
          <p:cNvSpPr/>
          <p:nvPr/>
        </p:nvSpPr>
        <p:spPr>
          <a:xfrm>
            <a:off x="1755152" y="2707589"/>
            <a:ext cx="1210198" cy="2120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16BF4821-8E79-8272-F254-4E07DC9B346F}"/>
              </a:ext>
            </a:extLst>
          </p:cNvPr>
          <p:cNvSpPr/>
          <p:nvPr/>
        </p:nvSpPr>
        <p:spPr>
          <a:xfrm>
            <a:off x="1755152" y="2941652"/>
            <a:ext cx="2146302" cy="1595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ECC00593-973B-D8B1-F053-BB75DC6DB7E2}"/>
              </a:ext>
            </a:extLst>
          </p:cNvPr>
          <p:cNvSpPr/>
          <p:nvPr/>
        </p:nvSpPr>
        <p:spPr>
          <a:xfrm>
            <a:off x="1755152" y="3120775"/>
            <a:ext cx="5155043" cy="3432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E0D20C-1CD4-F353-D296-FCBE3B358F04}"/>
              </a:ext>
            </a:extLst>
          </p:cNvPr>
          <p:cNvSpPr/>
          <p:nvPr/>
        </p:nvSpPr>
        <p:spPr>
          <a:xfrm>
            <a:off x="1755152" y="3479215"/>
            <a:ext cx="4492658" cy="1899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E9EBB0F-5395-A30B-1673-E8F03F30C7EB}"/>
              </a:ext>
            </a:extLst>
          </p:cNvPr>
          <p:cNvSpPr/>
          <p:nvPr/>
        </p:nvSpPr>
        <p:spPr>
          <a:xfrm>
            <a:off x="1755152" y="4368816"/>
            <a:ext cx="1880744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D95CA9B-7CD6-7AEB-019F-0CD193D5F0C1}"/>
              </a:ext>
            </a:extLst>
          </p:cNvPr>
          <p:cNvSpPr/>
          <p:nvPr/>
        </p:nvSpPr>
        <p:spPr>
          <a:xfrm>
            <a:off x="1755152" y="4579267"/>
            <a:ext cx="1451580" cy="190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A04434E-39CE-CEAB-940B-564CEB9A7BA3}"/>
              </a:ext>
            </a:extLst>
          </p:cNvPr>
          <p:cNvSpPr/>
          <p:nvPr/>
        </p:nvSpPr>
        <p:spPr>
          <a:xfrm>
            <a:off x="1755152" y="5473650"/>
            <a:ext cx="1318618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512126E-5B42-E308-EEC1-560D813704F6}"/>
              </a:ext>
            </a:extLst>
          </p:cNvPr>
          <p:cNvSpPr/>
          <p:nvPr/>
        </p:nvSpPr>
        <p:spPr bwMode="auto">
          <a:xfrm>
            <a:off x="4456577" y="1756010"/>
            <a:ext cx="270771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선언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값을 변경할 시 에러 발생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MC2.value = 300;(X)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0F292D3-2902-05EB-AFAF-371960FDC165}"/>
              </a:ext>
            </a:extLst>
          </p:cNvPr>
          <p:cNvSpPr/>
          <p:nvPr/>
        </p:nvSpPr>
        <p:spPr bwMode="auto">
          <a:xfrm>
            <a:off x="4456576" y="2494734"/>
            <a:ext cx="205986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변수를 초기화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DE21425-DAE3-BCD3-37F7-BF68EA32D71D}"/>
              </a:ext>
            </a:extLst>
          </p:cNvPr>
          <p:cNvSpPr/>
          <p:nvPr/>
        </p:nvSpPr>
        <p:spPr bwMode="auto">
          <a:xfrm>
            <a:off x="2288625" y="3699446"/>
            <a:ext cx="247984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내에서는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const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함수만을 호출 가능함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50AD06FB-781B-9C52-770F-0D817D7D94F7}"/>
              </a:ext>
            </a:extLst>
          </p:cNvPr>
          <p:cNvSpPr/>
          <p:nvPr/>
        </p:nvSpPr>
        <p:spPr bwMode="auto">
          <a:xfrm>
            <a:off x="5773614" y="3776982"/>
            <a:ext cx="224663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멤버 함수 선언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82B6D41D-14D8-E612-2ADB-011589E22285}"/>
              </a:ext>
            </a:extLst>
          </p:cNvPr>
          <p:cNvCxnSpPr>
            <a:cxnSpLocks/>
            <a:stCxn id="54" idx="1"/>
            <a:endCxn id="26" idx="3"/>
          </p:cNvCxnSpPr>
          <p:nvPr/>
        </p:nvCxnSpPr>
        <p:spPr>
          <a:xfrm flipH="1" flipV="1">
            <a:off x="3635896" y="4464224"/>
            <a:ext cx="1376741" cy="6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BC0CCFA-263D-3219-35D4-667AD5F4D1A0}"/>
              </a:ext>
            </a:extLst>
          </p:cNvPr>
          <p:cNvSpPr/>
          <p:nvPr/>
        </p:nvSpPr>
        <p:spPr bwMode="auto">
          <a:xfrm>
            <a:off x="5012637" y="4141433"/>
            <a:ext cx="3007613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 아닌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불가함</a:t>
            </a:r>
          </a:p>
        </p:txBody>
      </p: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DF866795-4FFF-DFD9-F6AA-D5F6B592964B}"/>
              </a:ext>
            </a:extLst>
          </p:cNvPr>
          <p:cNvCxnSpPr>
            <a:cxnSpLocks/>
            <a:stCxn id="63" idx="1"/>
            <a:endCxn id="30" idx="3"/>
          </p:cNvCxnSpPr>
          <p:nvPr/>
        </p:nvCxnSpPr>
        <p:spPr>
          <a:xfrm flipH="1" flipV="1">
            <a:off x="3073770" y="5582491"/>
            <a:ext cx="1210199" cy="7111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C0AB16D5-6940-90D4-7124-FFA254B4B484}"/>
              </a:ext>
            </a:extLst>
          </p:cNvPr>
          <p:cNvSpPr/>
          <p:nvPr/>
        </p:nvSpPr>
        <p:spPr bwMode="auto">
          <a:xfrm>
            <a:off x="4283969" y="6062478"/>
            <a:ext cx="273630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아니므로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function3()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호출이 가능함</a:t>
            </a: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A400FC6E-921A-55B0-1BF6-ACBEB1DAEFB5}"/>
              </a:ext>
            </a:extLst>
          </p:cNvPr>
          <p:cNvCxnSpPr>
            <a:cxnSpLocks/>
            <a:stCxn id="34" idx="1"/>
            <a:endCxn id="2" idx="3"/>
          </p:cNvCxnSpPr>
          <p:nvPr/>
        </p:nvCxnSpPr>
        <p:spPr>
          <a:xfrm rot="10800000" flipV="1">
            <a:off x="2965351" y="2079497"/>
            <a:ext cx="1491227" cy="7341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1E08993D-9103-5E55-6D3C-7177E5F371E7}"/>
              </a:ext>
            </a:extLst>
          </p:cNvPr>
          <p:cNvCxnSpPr>
            <a:cxnSpLocks/>
            <a:stCxn id="37" idx="1"/>
            <a:endCxn id="23" idx="3"/>
          </p:cNvCxnSpPr>
          <p:nvPr/>
        </p:nvCxnSpPr>
        <p:spPr>
          <a:xfrm rot="10800000" flipV="1">
            <a:off x="3901454" y="2633555"/>
            <a:ext cx="555122" cy="38787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D567F885-65F9-DCCF-030D-6B204C54E812}"/>
              </a:ext>
            </a:extLst>
          </p:cNvPr>
          <p:cNvCxnSpPr>
            <a:cxnSpLocks/>
            <a:stCxn id="44" idx="1"/>
            <a:endCxn id="24" idx="1"/>
          </p:cNvCxnSpPr>
          <p:nvPr/>
        </p:nvCxnSpPr>
        <p:spPr>
          <a:xfrm rot="10800000">
            <a:off x="1755153" y="3292416"/>
            <a:ext cx="533473" cy="707435"/>
          </a:xfrm>
          <a:prstGeom prst="bentConnector3">
            <a:avLst>
              <a:gd name="adj1" fmla="val 142851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52C3DEF9-4F77-68B5-4963-B5CC72FABE51}"/>
              </a:ext>
            </a:extLst>
          </p:cNvPr>
          <p:cNvCxnSpPr>
            <a:cxnSpLocks/>
            <a:stCxn id="50" idx="0"/>
            <a:endCxn id="25" idx="3"/>
          </p:cNvCxnSpPr>
          <p:nvPr/>
        </p:nvCxnSpPr>
        <p:spPr>
          <a:xfrm rot="16200000" flipV="1">
            <a:off x="6470965" y="3351015"/>
            <a:ext cx="202812" cy="6491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30741B4D-3D6A-F8DD-B2B8-FEF471211700}"/>
              </a:ext>
            </a:extLst>
          </p:cNvPr>
          <p:cNvCxnSpPr>
            <a:cxnSpLocks/>
            <a:endCxn id="28" idx="3"/>
          </p:cNvCxnSpPr>
          <p:nvPr/>
        </p:nvCxnSpPr>
        <p:spPr>
          <a:xfrm rot="10800000">
            <a:off x="3206733" y="4674675"/>
            <a:ext cx="1805905" cy="34796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CEBA406-C792-4431-B3E3-13F90ED31C28}"/>
              </a:ext>
            </a:extLst>
          </p:cNvPr>
          <p:cNvSpPr/>
          <p:nvPr/>
        </p:nvSpPr>
        <p:spPr>
          <a:xfrm>
            <a:off x="1749452" y="5268256"/>
            <a:ext cx="1451580" cy="217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6E2E48DC-6E99-4A50-A508-81A5722ACC84}"/>
              </a:ext>
            </a:extLst>
          </p:cNvPr>
          <p:cNvCxnSpPr>
            <a:cxnSpLocks/>
          </p:cNvCxnSpPr>
          <p:nvPr/>
        </p:nvCxnSpPr>
        <p:spPr>
          <a:xfrm flipH="1" flipV="1">
            <a:off x="3211771" y="5422326"/>
            <a:ext cx="1073285" cy="2237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EAFAC66-4C96-49D6-B95F-F65CAC8754DB}"/>
              </a:ext>
            </a:extLst>
          </p:cNvPr>
          <p:cNvSpPr/>
          <p:nvPr/>
        </p:nvSpPr>
        <p:spPr bwMode="auto">
          <a:xfrm>
            <a:off x="4283968" y="5558981"/>
            <a:ext cx="352839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객체이므로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c_function2()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가능함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0C29737-E546-4103-AC14-418DBB143E7E}"/>
              </a:ext>
            </a:extLst>
          </p:cNvPr>
          <p:cNvSpPr/>
          <p:nvPr/>
        </p:nvSpPr>
        <p:spPr bwMode="auto">
          <a:xfrm>
            <a:off x="3901454" y="4837307"/>
            <a:ext cx="459867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const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c_function1(), c_function1() </a:t>
            </a: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함수인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function3()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호출이 가능함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4" grpId="0" animBg="1"/>
      <p:bldP spid="37" grpId="0" animBg="1"/>
      <p:bldP spid="44" grpId="0" animBg="1"/>
      <p:bldP spid="50" grpId="0" animBg="1"/>
      <p:bldP spid="54" grpId="0" animBg="1"/>
      <p:bldP spid="63" grpId="0" animBg="1"/>
      <p:bldP spid="29" grpId="0" animBg="1"/>
      <p:bldP spid="32" grpId="0" animBg="1"/>
      <p:bldP spid="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43116"/>
            <a:ext cx="7920880" cy="380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28464" y="1556792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C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AutoNum type="arabicParenR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string </a:t>
            </a:r>
            <a:r>
              <a:rPr lang="ko-KR" altLang="en-US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79716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99592" y="1425039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배열에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1359570" y="3140968"/>
            <a:ext cx="468052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 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s[]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Language";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705678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9081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1259632" y="3212976"/>
            <a:ext cx="720080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const char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</a:t>
            </a: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메모리 공간에 저장</a:t>
            </a:r>
            <a:endParaRPr kumimoji="0" lang="ko-KR" altLang="en-US" sz="15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60" y="3573016"/>
            <a:ext cx="75608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12776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이중인용부호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포인터에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77684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문자열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6AAEEE07-12F5-489C-95F0-AE8D3EED748C}"/>
              </a:ext>
            </a:extLst>
          </p:cNvPr>
          <p:cNvSpPr txBox="1">
            <a:spLocks/>
          </p:cNvSpPr>
          <p:nvPr/>
        </p:nvSpPr>
        <p:spPr bwMode="auto">
          <a:xfrm>
            <a:off x="899592" y="1481648"/>
            <a:ext cx="7200800" cy="4467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char str1[ ] = “hello";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const char *str2 = “world";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"str1 = " &lt;&lt; str1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"str2 = " &lt;&lt; str2 &lt;&lt;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return 0;</a:t>
            </a:r>
          </a:p>
          <a:p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str1 = hello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str2 = world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07008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01683" y="1408811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문자열을 처리하는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라이브러리에서 제공하는 클래스로서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문자열을 객체로 다루기 때문에 편리함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01683" y="2228620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문자열의 크기에 맞추어 자동적으로 메모리의 크기를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할당하므로 사용하기에 편리함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8DBF099-8BE6-4DAF-BCBD-F32BC79027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932653"/>
              </p:ext>
            </p:extLst>
          </p:nvPr>
        </p:nvGraphicFramePr>
        <p:xfrm>
          <a:off x="1043608" y="2996952"/>
          <a:ext cx="7128792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Visio" r:id="rId3" imgW="5714847" imgH="2228850" progId="Visio.Drawing.15">
                  <p:embed/>
                </p:oleObj>
              </mc:Choice>
              <mc:Fallback>
                <p:oleObj name="Visio" r:id="rId3" imgW="5714847" imgH="222885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2996952"/>
                        <a:ext cx="7128792" cy="338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>
                <a:latin typeface="맑은 고딕"/>
                <a:ea typeface="맑은 고딕"/>
              </a:rPr>
              <a:t>this </a:t>
            </a:r>
            <a:r>
              <a:rPr lang="ko-KR" altLang="en-US" sz="2800">
                <a:latin typeface="맑은 고딕"/>
                <a:ea typeface="맑은 고딕"/>
              </a:rPr>
              <a:t>포인터</a:t>
            </a:r>
            <a:endParaRPr lang="ko-KR" altLang="en-US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12576" y="836711"/>
            <a:ext cx="9348186" cy="5449665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000" b="1" dirty="0"/>
              <a:t>    </a:t>
            </a:r>
            <a:r>
              <a:rPr lang="en-US" altLang="ko-KR" sz="24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2400" b="1" dirty="0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2400" b="1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755576" y="1251090"/>
            <a:ext cx="7632848" cy="52022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return 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"p(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</a:t>
            </a:r>
            <a:r>
              <a:rPr lang="en-US" altLang="en-US" sz="1600" b="1" spc="200" dirty="0">
                <a:solidFill>
                  <a:srgbClr val="C0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"this(</a:t>
            </a:r>
            <a:r>
              <a:rPr lang="en-US" altLang="en-US" sz="1600" b="1" spc="200" dirty="0" err="1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주소값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) :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MyPt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()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47" name="직사각형 10246"/>
          <p:cNvSpPr/>
          <p:nvPr/>
        </p:nvSpPr>
        <p:spPr>
          <a:xfrm flipV="1">
            <a:off x="4355976" y="2994051"/>
            <a:ext cx="1512168" cy="2601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8" name="직사각형 10247"/>
          <p:cNvSpPr/>
          <p:nvPr/>
        </p:nvSpPr>
        <p:spPr>
          <a:xfrm flipV="1">
            <a:off x="2819770" y="420512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49" name="직사각형 10248"/>
          <p:cNvSpPr/>
          <p:nvPr/>
        </p:nvSpPr>
        <p:spPr>
          <a:xfrm flipV="1">
            <a:off x="5118220" y="4719481"/>
            <a:ext cx="1404628" cy="249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9595E768-9C20-EAD5-C787-54B31223B700}"/>
              </a:ext>
            </a:extLst>
          </p:cNvPr>
          <p:cNvSpPr/>
          <p:nvPr/>
        </p:nvSpPr>
        <p:spPr bwMode="auto">
          <a:xfrm>
            <a:off x="4528676" y="2425392"/>
            <a:ext cx="36724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자기 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9041D12-DF02-80EB-52A6-48770CA099E4}"/>
              </a:ext>
            </a:extLst>
          </p:cNvPr>
          <p:cNvSpPr/>
          <p:nvPr/>
        </p:nvSpPr>
        <p:spPr bwMode="auto">
          <a:xfrm>
            <a:off x="3059832" y="3419793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65C1B80-9386-AF3A-025F-4D6E32CF6666}"/>
              </a:ext>
            </a:extLst>
          </p:cNvPr>
          <p:cNvSpPr/>
          <p:nvPr/>
        </p:nvSpPr>
        <p:spPr bwMode="auto">
          <a:xfrm>
            <a:off x="5273307" y="5337032"/>
            <a:ext cx="2927777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MyPt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자기자신의 객체를 가리키는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반환함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값과 같음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205603D0-B48A-B174-8192-BA7B153A2118}"/>
              </a:ext>
            </a:extLst>
          </p:cNvPr>
          <p:cNvCxnSpPr>
            <a:cxnSpLocks/>
            <a:stCxn id="24" idx="0"/>
            <a:endCxn id="10249" idx="0"/>
          </p:cNvCxnSpPr>
          <p:nvPr/>
        </p:nvCxnSpPr>
        <p:spPr>
          <a:xfrm flipH="1" flipV="1">
            <a:off x="5820534" y="4969296"/>
            <a:ext cx="916662" cy="367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B7C148F8-AF15-43ED-B0E7-D32C18727AB6}"/>
              </a:ext>
            </a:extLst>
          </p:cNvPr>
          <p:cNvCxnSpPr>
            <a:cxnSpLocks/>
            <a:stCxn id="16" idx="2"/>
            <a:endCxn id="10247" idx="2"/>
          </p:cNvCxnSpPr>
          <p:nvPr/>
        </p:nvCxnSpPr>
        <p:spPr>
          <a:xfrm flipH="1">
            <a:off x="5112060" y="2703033"/>
            <a:ext cx="1252820" cy="291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BB26461D-0D9D-4ADF-8F36-34A3EB48DD1C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2906370" y="3697434"/>
            <a:ext cx="2558174" cy="499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47392DA-DCFE-4196-8766-B7219115EBD4}"/>
              </a:ext>
            </a:extLst>
          </p:cNvPr>
          <p:cNvSpPr/>
          <p:nvPr/>
        </p:nvSpPr>
        <p:spPr>
          <a:xfrm flipV="1">
            <a:off x="3347864" y="4205118"/>
            <a:ext cx="176419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921606D-6CFD-4DDB-8794-C21D9ACB03CD}"/>
              </a:ext>
            </a:extLst>
          </p:cNvPr>
          <p:cNvSpPr/>
          <p:nvPr/>
        </p:nvSpPr>
        <p:spPr bwMode="auto">
          <a:xfrm>
            <a:off x="5292080" y="3974805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033D394F-2D28-47E2-8EA3-FA2C24E5BF7D}"/>
              </a:ext>
            </a:extLst>
          </p:cNvPr>
          <p:cNvCxnSpPr>
            <a:cxnSpLocks/>
            <a:stCxn id="17" idx="1"/>
            <a:endCxn id="15" idx="3"/>
          </p:cNvCxnSpPr>
          <p:nvPr/>
        </p:nvCxnSpPr>
        <p:spPr>
          <a:xfrm rot="10800000" flipV="1">
            <a:off x="5112060" y="4205958"/>
            <a:ext cx="180020" cy="13797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FFC223AC-B5E9-4D65-B00A-798429AB58C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28065" y="3618228"/>
            <a:ext cx="1632668" cy="569841"/>
          </a:xfrm>
          <a:prstGeom prst="curvedConnector3">
            <a:avLst>
              <a:gd name="adj1" fmla="val -11052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6" grpId="0" animBg="1"/>
      <p:bldP spid="20" grpId="0" animBg="1"/>
      <p:bldP spid="24" grpId="0" animBg="1"/>
      <p:bldP spid="15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43045" y="1284173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객체를 생성하고 문자열을 초기화 하는 방법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67" y="1857364"/>
            <a:ext cx="631509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324227"/>
            <a:ext cx="6286544" cy="131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1573" y="4700601"/>
            <a:ext cx="6402261" cy="180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467837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연산자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1071538" y="2114168"/>
          <a:ext cx="7358114" cy="3457972"/>
        </p:xfrm>
        <a:graphic>
          <a:graphicData uri="http://schemas.openxmlformats.org/drawingml/2006/table">
            <a:tbl>
              <a:tblPr/>
              <a:tblGrid>
                <a:gridCol w="1546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1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461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연산자명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대입함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+= str2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str2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str1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 연결함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str[n]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91264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687254" y="122061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</a:t>
            </a:r>
          </a:p>
          <a:p>
            <a:pPr marL="342900" indent="-342900">
              <a:buAutoNum type="arabicParenR"/>
            </a:pP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46260"/>
              </p:ext>
            </p:extLst>
          </p:nvPr>
        </p:nvGraphicFramePr>
        <p:xfrm>
          <a:off x="1071538" y="1833222"/>
          <a:ext cx="7532910" cy="4476098"/>
        </p:xfrm>
        <a:graphic>
          <a:graphicData uri="http://schemas.openxmlformats.org/drawingml/2006/table">
            <a:tbl>
              <a:tblPr/>
              <a:tblGrid>
                <a:gridCol w="2996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0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멤버 </a:t>
                      </a:r>
                      <a:r>
                        <a:rPr lang="ko-KR" alt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함수명</a:t>
                      </a:r>
                      <a:endParaRPr lang="ko-KR" altLang="en-US" sz="1200" b="1" dirty="0">
                        <a:solidFill>
                          <a:srgbClr val="0000FF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 능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&amp;append(string &amp;</a:t>
                      </a:r>
                      <a:r>
                        <a:rPr lang="en-US" sz="12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추가함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char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at(</a:t>
                      </a:r>
                      <a:r>
                        <a:rPr lang="en-US" sz="1200" b="1" dirty="0" err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문자열에서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n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위치의 문자를 반환함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en-US" altLang="ko-KR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</a:t>
                      </a:r>
                      <a:r>
                        <a:rPr kumimoji="1" lang="ko-KR" altLang="en-US" sz="1200" b="1" kern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5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compare(string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두 문자열을 비교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(ASCII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코드 값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하여 두 문자열이 같으면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크면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앞의 문자가 작으면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-1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find(string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문자열을 검색하여 문자열이 존재하는 위치를 반환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(0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부터 시작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string &amp;insert(</a:t>
                      </a:r>
                      <a:r>
                        <a:rPr lang="en-US" sz="1200" b="1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int</a:t>
                      </a:r>
                      <a:r>
                        <a:rPr lang="en-US" sz="1200" b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pos, string &amp;str)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지정된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pos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위치에 문자열을 삽입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length()</a:t>
                      </a:r>
                    </a:p>
                  </a:txBody>
                  <a:tcPr marL="64175" marR="64175" marT="17743" marB="17743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문자열의 길이를 반환</a:t>
                      </a:r>
                    </a:p>
                  </a:txBody>
                  <a:tcPr marL="64175" marR="64175" marT="17743" marB="1774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87460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030" y="1571612"/>
            <a:ext cx="77696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25791"/>
            <a:ext cx="7920880" cy="289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71177" y="868386"/>
            <a:ext cx="9451818" cy="512122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73FE699-E87A-50BB-22F6-04FD78AECB50}"/>
              </a:ext>
            </a:extLst>
          </p:cNvPr>
          <p:cNvSpPr/>
          <p:nvPr/>
        </p:nvSpPr>
        <p:spPr>
          <a:xfrm>
            <a:off x="755575" y="1196752"/>
            <a:ext cx="7632849" cy="52943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str2(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"world"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 +=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str1.append(str2);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"str1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"str1[2]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str1[2]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"str1.at(2) = "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str1.at(2) &lt;&lt; </a:t>
            </a:r>
            <a:r>
              <a:rPr lang="en-US" altLang="ko-KR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A8B90E-60C1-BB44-2777-2D951894CCCD}"/>
              </a:ext>
            </a:extLst>
          </p:cNvPr>
          <p:cNvSpPr/>
          <p:nvPr/>
        </p:nvSpPr>
        <p:spPr bwMode="auto">
          <a:xfrm>
            <a:off x="4573239" y="2679591"/>
            <a:ext cx="3384378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“hello”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11037E5-75FB-D29F-150F-BAFF85FB6933}"/>
              </a:ext>
            </a:extLst>
          </p:cNvPr>
          <p:cNvCxnSpPr>
            <a:cxnSpLocks/>
            <a:stCxn id="32" idx="1"/>
            <a:endCxn id="31" idx="3"/>
          </p:cNvCxnSpPr>
          <p:nvPr/>
        </p:nvCxnSpPr>
        <p:spPr>
          <a:xfrm flipH="1" flipV="1">
            <a:off x="4125902" y="3185676"/>
            <a:ext cx="446097" cy="61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565997A-C89F-7514-08BB-1F437D657EB3}"/>
              </a:ext>
            </a:extLst>
          </p:cNvPr>
          <p:cNvSpPr/>
          <p:nvPr/>
        </p:nvSpPr>
        <p:spPr bwMode="auto">
          <a:xfrm>
            <a:off x="4571999" y="3037637"/>
            <a:ext cx="3462512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“world”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7F04BF1-20C9-E594-D5DA-A321CBE2AD03}"/>
              </a:ext>
            </a:extLst>
          </p:cNvPr>
          <p:cNvSpPr/>
          <p:nvPr/>
        </p:nvSpPr>
        <p:spPr bwMode="auto">
          <a:xfrm>
            <a:off x="4571999" y="3395473"/>
            <a:ext cx="360693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문자열에 빈 공간을 삽입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391F1A3C-2AF1-5050-D5C5-CC3C8BAAAA1A}"/>
              </a:ext>
            </a:extLst>
          </p:cNvPr>
          <p:cNvCxnSpPr>
            <a:cxnSpLocks/>
            <a:stCxn id="41" idx="1"/>
            <a:endCxn id="34" idx="3"/>
          </p:cNvCxnSpPr>
          <p:nvPr/>
        </p:nvCxnSpPr>
        <p:spPr>
          <a:xfrm flipH="1" flipV="1">
            <a:off x="3772827" y="4023503"/>
            <a:ext cx="802485" cy="1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0E7607C-F938-BF7E-C343-1DB4D3E0F2AC}"/>
              </a:ext>
            </a:extLst>
          </p:cNvPr>
          <p:cNvSpPr/>
          <p:nvPr/>
        </p:nvSpPr>
        <p:spPr bwMode="auto">
          <a:xfrm>
            <a:off x="4575312" y="3763204"/>
            <a:ext cx="2658207" cy="52386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</a:t>
            </a:r>
            <a:endParaRPr kumimoji="0" lang="en-US" altLang="ko-KR" sz="14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공간의 문자열 뒤에 붙임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965BBD6-B782-A659-90A8-241AFD2ED5A7}"/>
              </a:ext>
            </a:extLst>
          </p:cNvPr>
          <p:cNvSpPr/>
          <p:nvPr/>
        </p:nvSpPr>
        <p:spPr bwMode="auto">
          <a:xfrm>
            <a:off x="4571999" y="5626632"/>
            <a:ext cx="3672409" cy="30841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 문자열의 </a:t>
            </a:r>
            <a:r>
              <a:rPr kumimoji="0"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문자를 반환</a:t>
            </a:r>
            <a:endParaRPr kumimoji="0" lang="ko-KR" alt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D4A1BBC-5EA4-A85D-7C70-84184A0DB5ED}"/>
              </a:ext>
            </a:extLst>
          </p:cNvPr>
          <p:cNvSpPr/>
          <p:nvPr/>
        </p:nvSpPr>
        <p:spPr>
          <a:xfrm>
            <a:off x="1682636" y="2750003"/>
            <a:ext cx="2443265" cy="27734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940B459B-796D-E493-39FF-81A61051E446}"/>
              </a:ext>
            </a:extLst>
          </p:cNvPr>
          <p:cNvSpPr/>
          <p:nvPr/>
        </p:nvSpPr>
        <p:spPr>
          <a:xfrm>
            <a:off x="1694768" y="3053992"/>
            <a:ext cx="2431134" cy="2633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C7650E9-1C4A-4BE8-CABC-4D59CCDF1009}"/>
              </a:ext>
            </a:extLst>
          </p:cNvPr>
          <p:cNvSpPr/>
          <p:nvPr/>
        </p:nvSpPr>
        <p:spPr>
          <a:xfrm>
            <a:off x="1694767" y="3523736"/>
            <a:ext cx="1404616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365CF1A-5D6A-62CE-299B-B49758E46CD4}"/>
              </a:ext>
            </a:extLst>
          </p:cNvPr>
          <p:cNvSpPr/>
          <p:nvPr/>
        </p:nvSpPr>
        <p:spPr>
          <a:xfrm>
            <a:off x="1694767" y="3866627"/>
            <a:ext cx="2078060" cy="313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EC5F619-AD22-5454-3DD1-D29B1FB7BC6A}"/>
              </a:ext>
            </a:extLst>
          </p:cNvPr>
          <p:cNvSpPr/>
          <p:nvPr/>
        </p:nvSpPr>
        <p:spPr>
          <a:xfrm>
            <a:off x="4454732" y="4673582"/>
            <a:ext cx="778571" cy="2536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755EFE7-42A0-8599-4E16-6347F4502FEC}"/>
              </a:ext>
            </a:extLst>
          </p:cNvPr>
          <p:cNvSpPr/>
          <p:nvPr/>
        </p:nvSpPr>
        <p:spPr>
          <a:xfrm>
            <a:off x="4713233" y="4964512"/>
            <a:ext cx="1040140" cy="2684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71BB78B2-52E1-412C-9B44-16765E9B41A6}"/>
              </a:ext>
            </a:extLst>
          </p:cNvPr>
          <p:cNvCxnSpPr>
            <a:cxnSpLocks/>
            <a:endCxn id="29" idx="3"/>
          </p:cNvCxnSpPr>
          <p:nvPr/>
        </p:nvCxnSpPr>
        <p:spPr>
          <a:xfrm flipH="1">
            <a:off x="4125901" y="2850277"/>
            <a:ext cx="447338" cy="38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0B6C58E0-CC26-4724-B501-DF3693FA92E8}"/>
              </a:ext>
            </a:extLst>
          </p:cNvPr>
          <p:cNvCxnSpPr>
            <a:stCxn id="37" idx="1"/>
            <a:endCxn id="33" idx="3"/>
          </p:cNvCxnSpPr>
          <p:nvPr/>
        </p:nvCxnSpPr>
        <p:spPr>
          <a:xfrm flipH="1">
            <a:off x="3099383" y="3549683"/>
            <a:ext cx="1472616" cy="1309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52AC181A-8196-4936-920B-1865F4286C7E}"/>
              </a:ext>
            </a:extLst>
          </p:cNvPr>
          <p:cNvCxnSpPr>
            <a:cxnSpLocks/>
          </p:cNvCxnSpPr>
          <p:nvPr/>
        </p:nvCxnSpPr>
        <p:spPr>
          <a:xfrm flipH="1" flipV="1">
            <a:off x="4454732" y="4910760"/>
            <a:ext cx="258501" cy="7158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F9A5DD94-4F97-4BE4-BFF2-E350245AC96C}"/>
              </a:ext>
            </a:extLst>
          </p:cNvPr>
          <p:cNvCxnSpPr>
            <a:cxnSpLocks/>
            <a:stCxn id="45" idx="0"/>
            <a:endCxn id="38" idx="2"/>
          </p:cNvCxnSpPr>
          <p:nvPr/>
        </p:nvCxnSpPr>
        <p:spPr>
          <a:xfrm flipH="1" flipV="1">
            <a:off x="5233303" y="5232988"/>
            <a:ext cx="1174901" cy="3936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7" grpId="0" animBg="1"/>
      <p:bldP spid="41" grpId="0" animBg="1"/>
      <p:bldP spid="45" grpId="0" animBg="1"/>
      <p:bldP spid="29" grpId="0" animBg="1"/>
      <p:bldP spid="31" grpId="0" animBg="1"/>
      <p:bldP spid="33" grpId="0" animBg="1"/>
      <p:bldP spid="34" grpId="0" animBg="1"/>
      <p:bldP spid="35" grpId="0" animBg="1"/>
      <p:bldP spid="3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88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10959" y="1142984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endParaRPr lang="ko-KR" altLang="en-US" dirty="0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312" y="1357298"/>
            <a:ext cx="788533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34" y="3746512"/>
            <a:ext cx="8029594" cy="275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61" y="1222489"/>
            <a:ext cx="778355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61" y="3884910"/>
            <a:ext cx="7885771" cy="271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32860A5-9D22-C7D5-0E89-363F41ABEDB0}"/>
              </a:ext>
            </a:extLst>
          </p:cNvPr>
          <p:cNvSpPr/>
          <p:nvPr/>
        </p:nvSpPr>
        <p:spPr>
          <a:xfrm>
            <a:off x="755576" y="1214422"/>
            <a:ext cx="7632848" cy="52389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9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str1 =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world"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str2 = str1;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str1.compare(str2)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str1.find(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wor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str1.insert(6,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"whole</a:t>
            </a:r>
            <a:r>
              <a:rPr lang="ko-KR" altLang="en-US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9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9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A4D3AC6-CC44-2112-2074-954B99F27B8F}"/>
              </a:ext>
            </a:extLst>
          </p:cNvPr>
          <p:cNvSpPr/>
          <p:nvPr/>
        </p:nvSpPr>
        <p:spPr bwMode="auto">
          <a:xfrm>
            <a:off x="4043654" y="1926742"/>
            <a:ext cx="329695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“hello, world”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문자열 저장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0B7C166D-195B-70E2-6C20-40FFE131B2F8}"/>
              </a:ext>
            </a:extLst>
          </p:cNvPr>
          <p:cNvSpPr/>
          <p:nvPr/>
        </p:nvSpPr>
        <p:spPr bwMode="auto">
          <a:xfrm>
            <a:off x="5366649" y="2789444"/>
            <a:ext cx="3436315" cy="95475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문자열과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문자열을 비교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하여 같으면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객체 공간의 문자열이 크면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공간의 문자열이 작으면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-1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을 반환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885A45D2-3E74-FCCC-75E2-9745B73893DA}"/>
              </a:ext>
            </a:extLst>
          </p:cNvPr>
          <p:cNvSpPr/>
          <p:nvPr/>
        </p:nvSpPr>
        <p:spPr bwMode="auto">
          <a:xfrm>
            <a:off x="4030857" y="2338507"/>
            <a:ext cx="358314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문자열을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str2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공간에 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A90976C-C339-FF2B-9FBC-49CA76787313}"/>
              </a:ext>
            </a:extLst>
          </p:cNvPr>
          <p:cNvSpPr/>
          <p:nvPr/>
        </p:nvSpPr>
        <p:spPr bwMode="auto">
          <a:xfrm>
            <a:off x="5751413" y="4478861"/>
            <a:ext cx="3205088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str1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공간의 문자열 중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wor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문자열이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존재하는 위치를 반환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시작에 주의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endParaRPr lang="ko-KR" altLang="en-US" sz="1200" b="1" dirty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0FE68600-4E62-FDD9-CB40-89552DEFECE3}"/>
              </a:ext>
            </a:extLst>
          </p:cNvPr>
          <p:cNvSpPr/>
          <p:nvPr/>
        </p:nvSpPr>
        <p:spPr bwMode="auto">
          <a:xfrm>
            <a:off x="4383040" y="5468807"/>
            <a:ext cx="3325205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str1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객체 공간의 문자열에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“whole”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번째 위치에 삽입함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시작함에 유의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>
              <a:buNone/>
            </a:pP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“hello</a:t>
            </a:r>
            <a:r>
              <a:rPr lang="ko-KR" altLang="en-US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whole world”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277656A-A1CF-16C1-6A25-6F956808ED98}"/>
              </a:ext>
            </a:extLst>
          </p:cNvPr>
          <p:cNvSpPr/>
          <p:nvPr/>
        </p:nvSpPr>
        <p:spPr>
          <a:xfrm>
            <a:off x="1691680" y="2801135"/>
            <a:ext cx="3196362" cy="3120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A0FC5A0C-F503-F76E-4F32-0BFFE6AF2470}"/>
              </a:ext>
            </a:extLst>
          </p:cNvPr>
          <p:cNvSpPr/>
          <p:nvPr/>
        </p:nvSpPr>
        <p:spPr>
          <a:xfrm>
            <a:off x="1709710" y="3146310"/>
            <a:ext cx="2174628" cy="2637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686FB70-A35B-A700-64C5-83DCD312AAC4}"/>
              </a:ext>
            </a:extLst>
          </p:cNvPr>
          <p:cNvSpPr/>
          <p:nvPr/>
        </p:nvSpPr>
        <p:spPr>
          <a:xfrm>
            <a:off x="2713413" y="3689973"/>
            <a:ext cx="2174629" cy="3152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2C39F21-A39A-B803-B38C-3DA99365EF9B}"/>
              </a:ext>
            </a:extLst>
          </p:cNvPr>
          <p:cNvSpPr/>
          <p:nvPr/>
        </p:nvSpPr>
        <p:spPr>
          <a:xfrm>
            <a:off x="2742884" y="4203954"/>
            <a:ext cx="1901124" cy="3561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A988D204-6A46-EF02-0ABB-BEB9933B6014}"/>
              </a:ext>
            </a:extLst>
          </p:cNvPr>
          <p:cNvSpPr/>
          <p:nvPr/>
        </p:nvSpPr>
        <p:spPr>
          <a:xfrm>
            <a:off x="2742884" y="4840222"/>
            <a:ext cx="2693212" cy="3126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3B5A4BE6-A0F4-9C7B-2FCB-DB9DB6B003E1}"/>
              </a:ext>
            </a:extLst>
          </p:cNvPr>
          <p:cNvCxnSpPr>
            <a:cxnSpLocks/>
            <a:stCxn id="31" idx="1"/>
          </p:cNvCxnSpPr>
          <p:nvPr/>
        </p:nvCxnSpPr>
        <p:spPr>
          <a:xfrm rot="10800000" flipV="1">
            <a:off x="4888043" y="3266818"/>
            <a:ext cx="478607" cy="4773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6F05F19-832B-614A-CCBD-49690464298F}"/>
              </a:ext>
            </a:extLst>
          </p:cNvPr>
          <p:cNvCxnSpPr>
            <a:cxnSpLocks/>
            <a:stCxn id="35" idx="1"/>
            <a:endCxn id="39" idx="2"/>
          </p:cNvCxnSpPr>
          <p:nvPr/>
        </p:nvCxnSpPr>
        <p:spPr>
          <a:xfrm rot="10800000">
            <a:off x="3693447" y="4560146"/>
            <a:ext cx="2057967" cy="2422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B1576288-79EE-671B-5E61-E500D8D113E4}"/>
              </a:ext>
            </a:extLst>
          </p:cNvPr>
          <p:cNvCxnSpPr>
            <a:cxnSpLocks/>
            <a:stCxn id="36" idx="1"/>
            <a:endCxn id="40" idx="2"/>
          </p:cNvCxnSpPr>
          <p:nvPr/>
        </p:nvCxnSpPr>
        <p:spPr>
          <a:xfrm rot="10800000">
            <a:off x="4089490" y="5152872"/>
            <a:ext cx="293550" cy="6394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3ABE1FA8-120B-4970-BE0D-C0DB95D636C4}"/>
              </a:ext>
            </a:extLst>
          </p:cNvPr>
          <p:cNvCxnSpPr>
            <a:cxnSpLocks/>
            <a:stCxn id="27" idx="1"/>
            <a:endCxn id="28" idx="0"/>
          </p:cNvCxnSpPr>
          <p:nvPr/>
        </p:nvCxnSpPr>
        <p:spPr>
          <a:xfrm flipH="1">
            <a:off x="3289861" y="2065563"/>
            <a:ext cx="753793" cy="7355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8F4E6651-BB0B-42CC-BB14-03C50102B4A5}"/>
              </a:ext>
            </a:extLst>
          </p:cNvPr>
          <p:cNvCxnSpPr>
            <a:cxnSpLocks/>
            <a:endCxn id="30" idx="3"/>
          </p:cNvCxnSpPr>
          <p:nvPr/>
        </p:nvCxnSpPr>
        <p:spPr>
          <a:xfrm flipH="1">
            <a:off x="3884338" y="2616148"/>
            <a:ext cx="170429" cy="6620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5" grpId="0" animBg="1"/>
      <p:bldP spid="36" grpId="0" animBg="1"/>
      <p:bldP spid="28" grpId="0" animBg="1"/>
      <p:bldP spid="30" grpId="0" animBg="1"/>
      <p:bldP spid="38" grpId="0" animBg="1"/>
      <p:bldP spid="39" grpId="0" animBg="1"/>
      <p:bldP spid="4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클래스의 문자열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9990" y="17737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48883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77591" y="266818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82120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DF9EB11-562C-4DF2-A567-F8D4C8C5D9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337" y="1814594"/>
            <a:ext cx="3418591" cy="49250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88177878-3039-4833-B52A-A7C66D271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1" y="3099167"/>
            <a:ext cx="7416824" cy="299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58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26038" y="2773174"/>
            <a:ext cx="1801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8CF222F-249E-4289-A4EE-C43AFF3BA7F0}"/>
              </a:ext>
            </a:extLst>
          </p:cNvPr>
          <p:cNvSpPr txBox="1">
            <a:spLocks/>
          </p:cNvSpPr>
          <p:nvPr/>
        </p:nvSpPr>
        <p:spPr bwMode="auto">
          <a:xfrm>
            <a:off x="827584" y="1364697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40A8B79-FC5E-455E-B00D-A1EC998D5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12" y="1817314"/>
            <a:ext cx="3564498" cy="47600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4793A42-05D2-4864-9CDC-3B60E9022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087" y="3178927"/>
            <a:ext cx="7453337" cy="302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6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C7EE33B-8EA7-4286-A442-289E9CFFB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19287"/>
            <a:ext cx="7632848" cy="44620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800" dirty="0">
                <a:latin typeface="맑은 고딕"/>
                <a:ea typeface="맑은 고딕"/>
              </a:rPr>
              <a:t>this </a:t>
            </a:r>
            <a:r>
              <a:rPr lang="ko-KR" altLang="en-US" sz="2800" dirty="0">
                <a:latin typeface="맑은 고딕"/>
                <a:ea typeface="맑은 고딕"/>
              </a:rPr>
              <a:t>포인터</a:t>
            </a:r>
            <a:endParaRPr lang="ko-KR" altLang="en-US" sz="2800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22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600" b="1"/>
              <a:t>    </a:t>
            </a: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r>
              <a:rPr lang="en-US" altLang="ko-KR" sz="1800" b="1">
                <a:solidFill>
                  <a:srgbClr val="0000AC"/>
                </a:solidFill>
                <a:latin typeface="맑은 고딕"/>
                <a:ea typeface="맑은 고딕"/>
              </a:rPr>
              <a:t>			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/>
              <a:buNone/>
              <a:tabLst>
                <a:tab pos="1371600" algn="l"/>
              </a:tabLst>
              <a:defRPr/>
            </a:pPr>
            <a:endParaRPr lang="en-US" altLang="ko-KR" sz="1800" b="1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10246" name="직사각형 10245"/>
          <p:cNvSpPr/>
          <p:nvPr/>
        </p:nvSpPr>
        <p:spPr>
          <a:xfrm>
            <a:off x="805029" y="1214422"/>
            <a:ext cx="7583395" cy="51302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bg1">
                    <a:lumMod val="50000"/>
                  </a:schemeClr>
                </a:solidFill>
                <a:effectLst/>
                <a:latin typeface="맑은 고딕"/>
                <a:ea typeface="맑은 고딕"/>
              </a:rPr>
              <a:t>#include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&lt;iostream&gt;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using namespace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std;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class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public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: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void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function(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mem){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this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-&gt;mem = mem; }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};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</a:t>
            </a:r>
            <a:r>
              <a:rPr lang="en-US" altLang="en-US" sz="1600" b="1" spc="200" dirty="0" err="1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()</a:t>
            </a: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int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main(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void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)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{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*p = </a:t>
            </a: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new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MyClass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p-&gt;function(100);	</a:t>
            </a: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	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cout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 &lt;&lt;</a:t>
            </a:r>
            <a:r>
              <a:rPr lang="en-US" altLang="en-US" sz="1600" b="1" spc="200" dirty="0">
                <a:solidFill>
                  <a:srgbClr val="FF0000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en-US" altLang="en-US" sz="1600" b="1" spc="200" dirty="0">
                <a:solidFill>
                  <a:schemeClr val="tx2"/>
                </a:solidFill>
                <a:effectLst/>
                <a:latin typeface="맑은 고딕"/>
                <a:ea typeface="맑은 고딕"/>
              </a:rPr>
              <a:t>"mem = "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&lt;&lt; p-&gt;mem &lt;&lt; </a:t>
            </a:r>
            <a:r>
              <a:rPr lang="en-US" altLang="en-US" sz="1600" b="1" spc="200" dirty="0" err="1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endl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;	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rgbClr val="0000FF"/>
                </a:solidFill>
                <a:effectLst/>
                <a:latin typeface="맑은 고딕"/>
                <a:ea typeface="맑은 고딕"/>
              </a:rPr>
              <a:t>	return </a:t>
            </a: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0;</a:t>
            </a:r>
          </a:p>
          <a:p>
            <a:pPr marR="0" defTabSz="914400">
              <a:buClrTx/>
              <a:buFontTx/>
              <a:buNone/>
              <a:defRPr/>
            </a:pPr>
            <a:endParaRPr lang="en-US" altLang="en-US" sz="1600" b="1" spc="200" dirty="0">
              <a:solidFill>
                <a:schemeClr val="dk1"/>
              </a:solidFill>
              <a:effectLst/>
              <a:latin typeface="맑은 고딕"/>
              <a:ea typeface="맑은 고딕"/>
            </a:endParaRPr>
          </a:p>
          <a:p>
            <a:pPr marR="0" defTabSz="914400">
              <a:buClrTx/>
              <a:buFontTx/>
              <a:buNone/>
              <a:defRPr/>
            </a:pPr>
            <a:r>
              <a:rPr lang="en-US" altLang="en-US" sz="1600" b="1" spc="200" dirty="0">
                <a:solidFill>
                  <a:schemeClr val="dk1"/>
                </a:solidFill>
                <a:effectLst/>
                <a:latin typeface="맑은 고딕"/>
                <a:ea typeface="맑은 고딕"/>
              </a:rPr>
              <a:t>} </a:t>
            </a:r>
            <a:r>
              <a:rPr lang="en-US" altLang="en-US" sz="1600" b="1" spc="200" dirty="0">
                <a:solidFill>
                  <a:srgbClr val="008000"/>
                </a:solidFill>
                <a:effectLst/>
                <a:latin typeface="맑은 고딕"/>
                <a:ea typeface="맑은 고딕"/>
              </a:rPr>
              <a:t>// main()</a:t>
            </a:r>
          </a:p>
        </p:txBody>
      </p:sp>
      <p:sp>
        <p:nvSpPr>
          <p:cNvPr id="10251" name="직사각형 10250"/>
          <p:cNvSpPr/>
          <p:nvPr/>
        </p:nvSpPr>
        <p:spPr>
          <a:xfrm flipV="1">
            <a:off x="4572000" y="4883217"/>
            <a:ext cx="981853" cy="2565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3" name="직사각형 10252"/>
          <p:cNvSpPr/>
          <p:nvPr/>
        </p:nvSpPr>
        <p:spPr>
          <a:xfrm flipV="1">
            <a:off x="2183279" y="2670048"/>
            <a:ext cx="703328" cy="245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4" name="직사각형 10253"/>
          <p:cNvSpPr/>
          <p:nvPr/>
        </p:nvSpPr>
        <p:spPr>
          <a:xfrm flipV="1">
            <a:off x="1758098" y="2925556"/>
            <a:ext cx="5550206" cy="23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55" name="직사각형 10254"/>
          <p:cNvSpPr/>
          <p:nvPr/>
        </p:nvSpPr>
        <p:spPr>
          <a:xfrm flipV="1">
            <a:off x="1758097" y="4626313"/>
            <a:ext cx="2272574" cy="273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75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1517BB5-36C4-BEED-47E6-0AEB256D2D7B}"/>
              </a:ext>
            </a:extLst>
          </p:cNvPr>
          <p:cNvSpPr/>
          <p:nvPr/>
        </p:nvSpPr>
        <p:spPr bwMode="auto">
          <a:xfrm>
            <a:off x="3892595" y="1609486"/>
            <a:ext cx="225439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AF86D78-DFC0-650E-A2F6-49A85E926B64}"/>
              </a:ext>
            </a:extLst>
          </p:cNvPr>
          <p:cNvSpPr/>
          <p:nvPr/>
        </p:nvSpPr>
        <p:spPr bwMode="auto">
          <a:xfrm>
            <a:off x="3835063" y="3195090"/>
            <a:ext cx="4121314" cy="58815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매개 변수명이 멤버 변수명과 같을 경우에는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 변수명과 멤버 변수명을 구별하기 위하여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사용하여야 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CE2C258D-C4CF-A1D7-904F-B62F917F1862}"/>
              </a:ext>
            </a:extLst>
          </p:cNvPr>
          <p:cNvSpPr/>
          <p:nvPr/>
        </p:nvSpPr>
        <p:spPr bwMode="auto">
          <a:xfrm>
            <a:off x="6804248" y="4807543"/>
            <a:ext cx="138500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함수의 호출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B83237F-3BF6-AE38-FE78-8770D1C39F5E}"/>
              </a:ext>
            </a:extLst>
          </p:cNvPr>
          <p:cNvSpPr/>
          <p:nvPr/>
        </p:nvSpPr>
        <p:spPr bwMode="auto">
          <a:xfrm>
            <a:off x="6336605" y="5335159"/>
            <a:ext cx="1619772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값을 출력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E5E90363-0EA1-4729-90AA-FE639F319531}"/>
              </a:ext>
            </a:extLst>
          </p:cNvPr>
          <p:cNvCxnSpPr>
            <a:cxnSpLocks/>
            <a:endCxn id="14" idx="1"/>
          </p:cNvCxnSpPr>
          <p:nvPr/>
        </p:nvCxnSpPr>
        <p:spPr>
          <a:xfrm flipH="1">
            <a:off x="4022347" y="1913139"/>
            <a:ext cx="742968" cy="563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1A151019-F212-4197-B0EF-7F0A27CBC8C6}"/>
              </a:ext>
            </a:extLst>
          </p:cNvPr>
          <p:cNvSpPr/>
          <p:nvPr/>
        </p:nvSpPr>
        <p:spPr>
          <a:xfrm>
            <a:off x="4264857" y="2702999"/>
            <a:ext cx="2489511" cy="305473"/>
          </a:xfrm>
          <a:custGeom>
            <a:avLst/>
            <a:gdLst>
              <a:gd name="connsiteX0" fmla="*/ 0 w 2474976"/>
              <a:gd name="connsiteY0" fmla="*/ 280416 h 280416"/>
              <a:gd name="connsiteX1" fmla="*/ 1426464 w 2474976"/>
              <a:gd name="connsiteY1" fmla="*/ 0 h 280416"/>
              <a:gd name="connsiteX2" fmla="*/ 2474976 w 2474976"/>
              <a:gd name="connsiteY2" fmla="*/ 280416 h 28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4976" h="280416">
                <a:moveTo>
                  <a:pt x="0" y="280416"/>
                </a:moveTo>
                <a:cubicBezTo>
                  <a:pt x="506984" y="140208"/>
                  <a:pt x="1013968" y="0"/>
                  <a:pt x="1426464" y="0"/>
                </a:cubicBezTo>
                <a:cubicBezTo>
                  <a:pt x="1838960" y="0"/>
                  <a:pt x="2156968" y="140208"/>
                  <a:pt x="2474976" y="280416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E9B59469-839D-40F1-ACFE-9272AF464332}"/>
              </a:ext>
            </a:extLst>
          </p:cNvPr>
          <p:cNvSpPr/>
          <p:nvPr/>
        </p:nvSpPr>
        <p:spPr>
          <a:xfrm>
            <a:off x="2483768" y="2469906"/>
            <a:ext cx="3173320" cy="533940"/>
          </a:xfrm>
          <a:custGeom>
            <a:avLst/>
            <a:gdLst>
              <a:gd name="connsiteX0" fmla="*/ 0 w 3218688"/>
              <a:gd name="connsiteY0" fmla="*/ 362049 h 679041"/>
              <a:gd name="connsiteX1" fmla="*/ 1560576 w 3218688"/>
              <a:gd name="connsiteY1" fmla="*/ 8481 h 679041"/>
              <a:gd name="connsiteX2" fmla="*/ 3218688 w 3218688"/>
              <a:gd name="connsiteY2" fmla="*/ 679041 h 67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18688" h="679041">
                <a:moveTo>
                  <a:pt x="0" y="362049"/>
                </a:moveTo>
                <a:cubicBezTo>
                  <a:pt x="512064" y="158849"/>
                  <a:pt x="1024128" y="-44351"/>
                  <a:pt x="1560576" y="8481"/>
                </a:cubicBezTo>
                <a:cubicBezTo>
                  <a:pt x="2097024" y="61313"/>
                  <a:pt x="2657856" y="370177"/>
                  <a:pt x="3218688" y="679041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2E53A939-6DB9-4070-BC35-3B13B8A930F7}"/>
              </a:ext>
            </a:extLst>
          </p:cNvPr>
          <p:cNvCxnSpPr>
            <a:cxnSpLocks/>
            <a:endCxn id="10254" idx="3"/>
          </p:cNvCxnSpPr>
          <p:nvPr/>
        </p:nvCxnSpPr>
        <p:spPr>
          <a:xfrm flipH="1" flipV="1">
            <a:off x="7308304" y="3040837"/>
            <a:ext cx="275184" cy="154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FEE816D6-77DF-4C65-8E34-2E0803986C80}"/>
              </a:ext>
            </a:extLst>
          </p:cNvPr>
          <p:cNvCxnSpPr>
            <a:cxnSpLocks/>
            <a:stCxn id="35" idx="1"/>
            <a:endCxn id="10255" idx="3"/>
          </p:cNvCxnSpPr>
          <p:nvPr/>
        </p:nvCxnSpPr>
        <p:spPr>
          <a:xfrm flipH="1" flipV="1">
            <a:off x="4030671" y="4763003"/>
            <a:ext cx="2773577" cy="1833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3303050E-3EA2-4530-985B-4F985B77EFA2}"/>
              </a:ext>
            </a:extLst>
          </p:cNvPr>
          <p:cNvCxnSpPr>
            <a:cxnSpLocks/>
            <a:stCxn id="42" idx="1"/>
            <a:endCxn id="10251" idx="0"/>
          </p:cNvCxnSpPr>
          <p:nvPr/>
        </p:nvCxnSpPr>
        <p:spPr>
          <a:xfrm rot="10800000">
            <a:off x="5062927" y="5139730"/>
            <a:ext cx="1273678" cy="33425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3672FF5-B124-4E1D-9F06-648C950D95D1}"/>
              </a:ext>
            </a:extLst>
          </p:cNvPr>
          <p:cNvSpPr/>
          <p:nvPr/>
        </p:nvSpPr>
        <p:spPr>
          <a:xfrm flipV="1">
            <a:off x="2836246" y="4163930"/>
            <a:ext cx="327182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24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BD37DB5-C24B-4D74-A792-EAC957156166}"/>
              </a:ext>
            </a:extLst>
          </p:cNvPr>
          <p:cNvSpPr/>
          <p:nvPr/>
        </p:nvSpPr>
        <p:spPr bwMode="auto">
          <a:xfrm>
            <a:off x="3076308" y="3838487"/>
            <a:ext cx="480942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메모리 할당되어 생성된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포함하는 포인터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FB11713-2370-4C22-8DF7-108DAE353F61}"/>
              </a:ext>
            </a:extLst>
          </p:cNvPr>
          <p:cNvCxnSpPr>
            <a:cxnSpLocks/>
          </p:cNvCxnSpPr>
          <p:nvPr/>
        </p:nvCxnSpPr>
        <p:spPr>
          <a:xfrm flipH="1">
            <a:off x="2877908" y="3950259"/>
            <a:ext cx="201339" cy="2121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FF503B9A-E654-4344-BAD7-60C11BD689F2}"/>
              </a:ext>
            </a:extLst>
          </p:cNvPr>
          <p:cNvSpPr/>
          <p:nvPr/>
        </p:nvSpPr>
        <p:spPr>
          <a:xfrm flipV="1">
            <a:off x="3491880" y="4163925"/>
            <a:ext cx="1636656" cy="277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3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E791D10-77E6-49B0-AFF1-15C515B05896}"/>
              </a:ext>
            </a:extLst>
          </p:cNvPr>
          <p:cNvSpPr/>
          <p:nvPr/>
        </p:nvSpPr>
        <p:spPr bwMode="auto">
          <a:xfrm>
            <a:off x="5308556" y="4262837"/>
            <a:ext cx="304712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객체를 동적 메모리 할당한후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디폴트 생성자를 호출함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06C2E429-0862-4651-84ED-CC4AC7231BCE}"/>
              </a:ext>
            </a:extLst>
          </p:cNvPr>
          <p:cNvCxnSpPr>
            <a:cxnSpLocks/>
            <a:stCxn id="26" idx="1"/>
            <a:endCxn id="25" idx="3"/>
          </p:cNvCxnSpPr>
          <p:nvPr/>
        </p:nvCxnSpPr>
        <p:spPr>
          <a:xfrm rot="10800000">
            <a:off x="5128536" y="4302745"/>
            <a:ext cx="180020" cy="1912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타원 33">
            <a:extLst>
              <a:ext uri="{FF2B5EF4-FFF2-40B4-BE49-F238E27FC236}">
                <a16:creationId xmlns:a16="http://schemas.microsoft.com/office/drawing/2014/main" id="{528A86D8-E25A-4D71-B838-40CD053D7A7C}"/>
              </a:ext>
            </a:extLst>
          </p:cNvPr>
          <p:cNvSpPr/>
          <p:nvPr/>
        </p:nvSpPr>
        <p:spPr>
          <a:xfrm>
            <a:off x="3353061" y="4589447"/>
            <a:ext cx="415599" cy="31635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975A2878-84AF-478A-B177-7AD9E8BDABF0}"/>
              </a:ext>
            </a:extLst>
          </p:cNvPr>
          <p:cNvSpPr/>
          <p:nvPr/>
        </p:nvSpPr>
        <p:spPr>
          <a:xfrm>
            <a:off x="3906503" y="2906338"/>
            <a:ext cx="635653" cy="28041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D41B35AF-6857-482D-A926-A29847FE8BCA}"/>
              </a:ext>
            </a:extLst>
          </p:cNvPr>
          <p:cNvCxnSpPr>
            <a:cxnSpLocks/>
            <a:stCxn id="34" idx="0"/>
            <a:endCxn id="36" idx="4"/>
          </p:cNvCxnSpPr>
          <p:nvPr/>
        </p:nvCxnSpPr>
        <p:spPr>
          <a:xfrm flipV="1">
            <a:off x="3560861" y="3186755"/>
            <a:ext cx="663469" cy="14026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63CC4B9-27E4-4CAE-9DCA-85DB0E1935B0}"/>
              </a:ext>
            </a:extLst>
          </p:cNvPr>
          <p:cNvSpPr/>
          <p:nvPr/>
        </p:nvSpPr>
        <p:spPr bwMode="auto">
          <a:xfrm>
            <a:off x="5128535" y="2080493"/>
            <a:ext cx="89541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매개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E97ED45E-305A-49B9-A298-FC9C0E837DAF}"/>
              </a:ext>
            </a:extLst>
          </p:cNvPr>
          <p:cNvCxnSpPr>
            <a:cxnSpLocks/>
          </p:cNvCxnSpPr>
          <p:nvPr/>
        </p:nvCxnSpPr>
        <p:spPr>
          <a:xfrm>
            <a:off x="5576114" y="2358134"/>
            <a:ext cx="0" cy="3119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 animBg="1"/>
      <p:bldP spid="10253" grpId="0" animBg="1"/>
      <p:bldP spid="10254" grpId="0" animBg="1"/>
      <p:bldP spid="10255" grpId="0" animBg="1"/>
      <p:bldP spid="24" grpId="0" animBg="1"/>
      <p:bldP spid="31" grpId="0" animBg="1"/>
      <p:bldP spid="35" grpId="0" animBg="1"/>
      <p:bldP spid="42" grpId="0" animBg="1"/>
      <p:bldP spid="13" grpId="0" animBg="1"/>
      <p:bldP spid="14" grpId="0" animBg="1"/>
      <p:bldP spid="20" grpId="0" animBg="1"/>
      <p:bldP spid="21" grpId="0" animBg="1"/>
      <p:bldP spid="25" grpId="0" animBg="1"/>
      <p:bldP spid="26" grpId="0" animBg="1"/>
      <p:bldP spid="34" grpId="0" animBg="1"/>
      <p:bldP spid="36" grpId="0" animBg="1"/>
      <p:bldP spid="43" grpId="0" animBg="1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3201</TotalTime>
  <Words>3907</Words>
  <Application>Microsoft Office PowerPoint</Application>
  <PresentationFormat>화면 슬라이드 쇼(4:3)</PresentationFormat>
  <Paragraphs>753</Paragraphs>
  <Slides>59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7" baseType="lpstr">
      <vt:lpstr>굴림</vt:lpstr>
      <vt:lpstr>돋움체</vt:lpstr>
      <vt:lpstr>맑은 고딕</vt:lpstr>
      <vt:lpstr>Arial</vt:lpstr>
      <vt:lpstr>Symbol</vt:lpstr>
      <vt:lpstr>Wingdings</vt:lpstr>
      <vt:lpstr>색종이 상자</vt:lpstr>
      <vt:lpstr>Visio</vt:lpstr>
      <vt:lpstr>[5주차 C++ 언어프로그래밍] this 포인터, 복사 생성자, 프렌드, 정적 멤버,  const,  string 클래스</vt:lpstr>
      <vt:lpstr>this 포인터</vt:lpstr>
      <vt:lpstr> this 포인터</vt:lpstr>
      <vt:lpstr>생성자(constructor)</vt:lpstr>
      <vt:lpstr>this 포인터</vt:lpstr>
      <vt:lpstr>this 포인터</vt:lpstr>
      <vt:lpstr>this 포인터</vt:lpstr>
      <vt:lpstr> this 포인터</vt:lpstr>
      <vt:lpstr>this 포인터</vt:lpstr>
      <vt:lpstr>this 포인터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복사 생성자(copy constructor)</vt:lpstr>
      <vt:lpstr> 프렌드(friend)</vt:lpstr>
      <vt:lpstr> 프렌드(friend) – 프렌드 함수 </vt:lpstr>
      <vt:lpstr> 프렌드(friend) – 프렌드 함수 </vt:lpstr>
      <vt:lpstr> 프렌드(friend) – 프렌드 함수 </vt:lpstr>
      <vt:lpstr> 프렌드(friend) – 프렌드 함수 </vt:lpstr>
      <vt:lpstr> 프렌드(friend) - 다른 클래스의 프렌드 멤버 함수</vt:lpstr>
      <vt:lpstr> 프렌드(friend) - 다른 클래스의 프렌드 멤버 함수</vt:lpstr>
      <vt:lpstr>프렌드(friend) - 다른 클래스의 프렌드 멤버 함수</vt:lpstr>
      <vt:lpstr>프렌드(friend) - 다른 클래스의 프렌드 멤버 함수</vt:lpstr>
      <vt:lpstr> 프렌드(friend) - 프렌드 클래스 </vt:lpstr>
      <vt:lpstr> 프렌드(friend) - 프렌드 클래스 </vt:lpstr>
      <vt:lpstr> 프렌드(friend) - 프렌드 클래스 </vt:lpstr>
      <vt:lpstr> 프렌드(friend) - 프렌드 클래스 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 정적 멤버(static member)</vt:lpstr>
      <vt:lpstr>정적 멤버(static member)</vt:lpstr>
      <vt:lpstr> const</vt:lpstr>
      <vt:lpstr> const</vt:lpstr>
      <vt:lpstr> const </vt:lpstr>
      <vt:lpstr> const </vt:lpstr>
      <vt:lpstr>C++ 언어의 문자열</vt:lpstr>
      <vt:lpstr>C언어의 문자열</vt:lpstr>
      <vt:lpstr>C언어의 문자열</vt:lpstr>
      <vt:lpstr>C언어의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  <vt:lpstr> string 클래스의 문자열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1131</cp:revision>
  <dcterms:created xsi:type="dcterms:W3CDTF">2009-03-24T09:38:36Z</dcterms:created>
  <dcterms:modified xsi:type="dcterms:W3CDTF">2026-03-17T09:40:42Z</dcterms:modified>
  <cp:version>1000.0000.01</cp:version>
</cp:coreProperties>
</file>