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85"/>
  </p:notesMasterIdLst>
  <p:sldIdLst>
    <p:sldId id="256" r:id="rId2"/>
    <p:sldId id="530" r:id="rId3"/>
    <p:sldId id="531" r:id="rId4"/>
    <p:sldId id="532" r:id="rId5"/>
    <p:sldId id="533" r:id="rId6"/>
    <p:sldId id="534" r:id="rId7"/>
    <p:sldId id="535" r:id="rId8"/>
    <p:sldId id="536" r:id="rId9"/>
    <p:sldId id="537" r:id="rId10"/>
    <p:sldId id="538" r:id="rId11"/>
    <p:sldId id="539" r:id="rId12"/>
    <p:sldId id="257" r:id="rId13"/>
    <p:sldId id="258" r:id="rId14"/>
    <p:sldId id="259" r:id="rId15"/>
    <p:sldId id="678" r:id="rId16"/>
    <p:sldId id="260" r:id="rId17"/>
    <p:sldId id="261" r:id="rId18"/>
    <p:sldId id="599" r:id="rId19"/>
    <p:sldId id="262" r:id="rId20"/>
    <p:sldId id="263" r:id="rId21"/>
    <p:sldId id="264" r:id="rId22"/>
    <p:sldId id="552" r:id="rId23"/>
    <p:sldId id="553" r:id="rId24"/>
    <p:sldId id="554" r:id="rId25"/>
    <p:sldId id="555" r:id="rId26"/>
    <p:sldId id="556" r:id="rId27"/>
    <p:sldId id="265" r:id="rId28"/>
    <p:sldId id="665" r:id="rId29"/>
    <p:sldId id="670" r:id="rId30"/>
    <p:sldId id="624" r:id="rId31"/>
    <p:sldId id="671" r:id="rId32"/>
    <p:sldId id="266" r:id="rId33"/>
    <p:sldId id="679" r:id="rId34"/>
    <p:sldId id="267" r:id="rId35"/>
    <p:sldId id="268" r:id="rId36"/>
    <p:sldId id="269" r:id="rId37"/>
    <p:sldId id="271" r:id="rId38"/>
    <p:sldId id="675" r:id="rId39"/>
    <p:sldId id="676" r:id="rId40"/>
    <p:sldId id="275" r:id="rId41"/>
    <p:sldId id="276" r:id="rId42"/>
    <p:sldId id="277" r:id="rId43"/>
    <p:sldId id="278" r:id="rId44"/>
    <p:sldId id="279" r:id="rId45"/>
    <p:sldId id="280" r:id="rId46"/>
    <p:sldId id="281" r:id="rId47"/>
    <p:sldId id="282" r:id="rId48"/>
    <p:sldId id="283" r:id="rId49"/>
    <p:sldId id="284" r:id="rId50"/>
    <p:sldId id="285" r:id="rId51"/>
    <p:sldId id="286" r:id="rId52"/>
    <p:sldId id="287" r:id="rId53"/>
    <p:sldId id="290" r:id="rId54"/>
    <p:sldId id="288" r:id="rId55"/>
    <p:sldId id="289" r:id="rId56"/>
    <p:sldId id="291" r:id="rId57"/>
    <p:sldId id="677" r:id="rId58"/>
    <p:sldId id="293" r:id="rId59"/>
    <p:sldId id="294" r:id="rId60"/>
    <p:sldId id="295" r:id="rId61"/>
    <p:sldId id="296" r:id="rId62"/>
    <p:sldId id="297" r:id="rId63"/>
    <p:sldId id="298" r:id="rId64"/>
    <p:sldId id="299" r:id="rId65"/>
    <p:sldId id="300" r:id="rId66"/>
    <p:sldId id="320" r:id="rId67"/>
    <p:sldId id="321" r:id="rId68"/>
    <p:sldId id="322" r:id="rId69"/>
    <p:sldId id="324" r:id="rId70"/>
    <p:sldId id="273" r:id="rId71"/>
    <p:sldId id="314" r:id="rId72"/>
    <p:sldId id="315" r:id="rId73"/>
    <p:sldId id="316" r:id="rId74"/>
    <p:sldId id="317" r:id="rId75"/>
    <p:sldId id="566" r:id="rId76"/>
    <p:sldId id="567" r:id="rId77"/>
    <p:sldId id="568" r:id="rId78"/>
    <p:sldId id="573" r:id="rId79"/>
    <p:sldId id="569" r:id="rId80"/>
    <p:sldId id="570" r:id="rId81"/>
    <p:sldId id="571" r:id="rId82"/>
    <p:sldId id="572" r:id="rId83"/>
    <p:sldId id="574" r:id="rId84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E1B1"/>
    <a:srgbClr val="0000FF"/>
    <a:srgbClr val="CC6600"/>
    <a:srgbClr val="BDCF83"/>
    <a:srgbClr val="9EB947"/>
    <a:srgbClr val="B2F3FC"/>
    <a:srgbClr val="81DEFF"/>
    <a:srgbClr val="17D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41" autoAdjust="0"/>
    <p:restoredTop sz="95540" autoAdjust="0"/>
  </p:normalViewPr>
  <p:slideViewPr>
    <p:cSldViewPr>
      <p:cViewPr varScale="1">
        <p:scale>
          <a:sx n="111" d="100"/>
          <a:sy n="111" d="100"/>
        </p:scale>
        <p:origin x="1716" y="96"/>
      </p:cViewPr>
      <p:guideLst>
        <p:guide orient="horz" pos="2158"/>
        <p:guide pos="2878"/>
      </p:guideLst>
    </p:cSldViewPr>
  </p:slideViewPr>
  <p:outlineViewPr>
    <p:cViewPr>
      <p:scale>
        <a:sx n="33" d="100"/>
        <a:sy n="33" d="100"/>
      </p:scale>
      <p:origin x="0" y="-285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9075" tIns="49537" rIns="99075" bIns="49537" anchor="b" anchorCtr="0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lvl="0">
              <a:defRPr/>
            </a:pPr>
            <a:fld id="{4CE8C3D3-3150-4325-93C7-83DE9527EFF3}" type="slidenum">
              <a:rPr lang="en-US" altLang="ko-KR"/>
              <a:pPr lvl="0"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3335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8042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4CE8C3D3-3150-4325-93C7-83DE9527EFF3}" type="slidenum">
              <a:rPr lang="en-US" altLang="ko-KR" smtClean="0"/>
              <a:pPr lvl="0">
                <a:defRPr/>
              </a:pPr>
              <a:t>37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7831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922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42" name="Group 26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924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9265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9266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67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9268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9269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0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1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2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3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4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5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6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77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9278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9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0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1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2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3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4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5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9286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9288" name="Rectangle 7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89" name="Rectangle 7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90" name="Rectangle 7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4B79DE2-F89B-41BD-82BC-EF40190471B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9291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/>
            <a:endParaRPr kumimoji="0" lang="ko-KR" altLang="ko-KR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7A05F-EE86-4BFC-A46B-C36C559E4A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11FC1-ECCF-4F19-A187-27E32300901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88125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7E4B109-71DE-4FE4-898F-BE53F523C2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B29B3-6793-41BE-9390-797E10263F3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352C7-E6AC-4398-8D80-A42C0BAB268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CB97E-C234-4C05-A171-5B13075F929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2AC06-3C08-465B-B6F6-2D4D6B9B14C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DDBEB-42E9-4CA8-B8BA-5D35116CF0E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D1CF4-6997-4E36-9380-DD15317CB50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E82F7-31E4-41F0-BC75-2C29649997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C83DE-9AA0-45FD-BE4E-97C6B424132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8195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8196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7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8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9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0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1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2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3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4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5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6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7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8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9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0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1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2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3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4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5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6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7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18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8219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0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1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2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3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4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5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6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7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8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9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0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1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2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3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4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5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6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7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8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9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0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8242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243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8244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5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6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7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1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52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8253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4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5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6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7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8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9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60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8261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8263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4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5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</a:defRPr>
            </a:lvl1pPr>
          </a:lstStyle>
          <a:p>
            <a:fld id="{A8924C26-1EC0-48D9-B210-0C0891A9ABB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9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6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5356"/>
            <a:ext cx="7772400" cy="74266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언어개요 및 프로그램시작하기</a:t>
            </a:r>
            <a:r>
              <a:rPr lang="en-US" altLang="ko-KR" sz="2400">
                <a:latin typeface="맑은 고딕" pitchFamily="50" charset="-127"/>
                <a:ea typeface="맑은 고딕" pitchFamily="50" charset="-127"/>
              </a:rPr>
              <a:t>(2026)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3" y="548680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구조적 프로그래밍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 bwMode="auto">
          <a:xfrm>
            <a:off x="827584" y="1340768"/>
            <a:ext cx="2951888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구조적 프로그래밍의 예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8EEA611-B730-FAFC-8D54-D8AB5CCE99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94538"/>
            <a:ext cx="5439534" cy="427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19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95636" y="524625"/>
            <a:ext cx="655272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객체지향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361864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객체지향 프로그래밍 기법에서 객체는 모듈내에서 동작되는 함수와 입력되는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자료들을 하나의 패키지로 묶어 완전히 독립된 모듈로 존재한다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객체지향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C++, C#, JAVA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</p:txBody>
      </p:sp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9164"/>
            <a:ext cx="3276700" cy="265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5412355"/>
            <a:ext cx="3528392" cy="32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함수와 자료들이 분리됨</a:t>
            </a: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</p:txBody>
      </p:sp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035" y="2896352"/>
            <a:ext cx="4117541" cy="190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4427984" y="5422739"/>
            <a:ext cx="4392488" cy="2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ctr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함수와 자료들을 하나의 패키지로 관리</a:t>
            </a:r>
            <a:r>
              <a:rPr lang="en-US" altLang="ko-KR" sz="1400" b="1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11902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12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04664"/>
            <a:ext cx="8229600" cy="677988"/>
          </a:xfrm>
        </p:spPr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역사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4" y="1196752"/>
            <a:ext cx="8401080" cy="5328591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1980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년대 초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Bell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연구소의 </a:t>
            </a:r>
            <a:r>
              <a:rPr lang="ko-KR" altLang="en-US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뱐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스트라우스트럽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Bjarne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Stroustrup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에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의해 만들어졌음</a:t>
            </a:r>
            <a:r>
              <a:rPr lang="ko-KR" altLang="en-US" sz="1600" kern="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kern="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언어에 증가 연산자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++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을 뒤에 붙여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언어보다 한 단계 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진보한 언어라는 의미를 지니기도 함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600" kern="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언어의 기본 문법에 객체지향 프로그래밍</a:t>
            </a:r>
            <a:r>
              <a:rPr 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(Object Oriented    </a:t>
            </a:r>
          </a:p>
          <a:p>
            <a:pPr>
              <a:lnSpc>
                <a:spcPct val="80000"/>
              </a:lnSpc>
              <a:buNone/>
            </a:pPr>
            <a:r>
              <a:rPr 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Programming : OOP)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기능을 추가한 언어임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>
              <a:lnSpc>
                <a:spcPct val="80000"/>
              </a:lnSpc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언어는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1998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ANSI(American National Standards Institute)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에 정식으로 </a:t>
            </a: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호환성을 위해 표준화 과정을 거쳐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현재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C++23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이 표준으로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사용되고 있으며 향후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C++26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을 표준으로 업그레이드 할 예정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=&gt; https://en.wikipedia.org/wiki/C++</a:t>
            </a:r>
          </a:p>
          <a:p>
            <a:pPr>
              <a:buClr>
                <a:srgbClr val="0000AC"/>
              </a:buClr>
              <a:buNone/>
            </a:pP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</a:p>
          <a:p>
            <a:pPr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0000AC"/>
              </a:buClr>
              <a:buNone/>
            </a:pPr>
            <a:endParaRPr lang="en-US" altLang="ko-KR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8E0FF7D-E048-4B31-89FB-3C4CCB286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221088"/>
            <a:ext cx="4464496" cy="230425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4B109-71DE-4FE4-898F-BE53F523C2ED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784976" cy="4525963"/>
          </a:xfrm>
        </p:spPr>
        <p:txBody>
          <a:bodyPr/>
          <a:lstStyle/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캡슐화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(encapsulation)</a:t>
            </a: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처리되는 자료와 이를 처리하는 함수를 결합한 객체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(object)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를 사용하여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캡슐화하여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외부의 접근을 차단하여 객체를 보호하는 객체지향 프로그래밍의 특성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EC8C813-FB40-41E5-85E0-FAEA59571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492896"/>
            <a:ext cx="6408712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14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22641"/>
            <a:ext cx="8543956" cy="3518528"/>
          </a:xfrm>
        </p:spPr>
        <p:txBody>
          <a:bodyPr/>
          <a:lstStyle/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다른 객체에서 수정이나 참조를 할 수가 없음</a:t>
            </a:r>
            <a:endParaRPr lang="en-US" altLang="ko-KR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자료 은닉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(data hiding)</a:t>
            </a:r>
          </a:p>
          <a:p>
            <a:pPr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자료나 함수의 변경이 전체 객체에 영향을 주지 않고 해당되는 객체에만 영향을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주기 때문에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프로그램의 유지보수를 쉽게 할 수 있음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오른쪽 화살표 7"/>
          <p:cNvSpPr/>
          <p:nvPr/>
        </p:nvSpPr>
        <p:spPr bwMode="auto">
          <a:xfrm>
            <a:off x="1500166" y="1687854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68070"/>
            <a:ext cx="640871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285D-71C1-4294-A8E8-F121454C3A1E}" type="slidenum">
              <a:rPr lang="en-US" altLang="ko-KR"/>
              <a:pPr/>
              <a:t>15</a:t>
            </a:fld>
            <a:endParaRPr lang="en-US" altLang="ko-KR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22" y="1484784"/>
            <a:ext cx="8543956" cy="3518527"/>
          </a:xfrm>
        </p:spPr>
        <p:txBody>
          <a:bodyPr/>
          <a:lstStyle/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캡슐화는 객체를 구성하는 요소들을 캡슐로 싸서 그 내부를 보호하고 볼 수 없게 하는 것이지만</a:t>
            </a: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다른 객체와 서로 정보를 주고받기 위해 객체의 일부 요소를 외부에 공개함</a:t>
            </a: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언어가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언어와의 호환성을 위하여 캡슐 외부에 함수와 전역변수 등을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만들어 사용할 수 있도록  함 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처리되는 자료와 이를 처리하는 함수를 결합한 객체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(object)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사용하여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캡슐화하여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외부의 접근을 차단하는 객체지향 프로그래밍의 특성이 다소                 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무너짐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49262" lvl="1" indent="0">
              <a:lnSpc>
                <a:spcPct val="150000"/>
              </a:lnSpc>
              <a:buClr>
                <a:srgbClr val="0000AC"/>
              </a:buCl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150000"/>
              </a:lnSpc>
              <a:buClr>
                <a:srgbClr val="0000AC"/>
              </a:buClr>
              <a:buFont typeface="Wingdings" pitchFamily="2" charset="2"/>
              <a:buChar char="ü"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오른쪽 화살표 7"/>
          <p:cNvSpPr/>
          <p:nvPr/>
        </p:nvSpPr>
        <p:spPr bwMode="auto">
          <a:xfrm>
            <a:off x="1331640" y="278092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6" name="오른쪽 화살표 7">
            <a:extLst>
              <a:ext uri="{FF2B5EF4-FFF2-40B4-BE49-F238E27FC236}">
                <a16:creationId xmlns:a16="http://schemas.microsoft.com/office/drawing/2014/main" id="{BBF49623-B2A8-440C-8CCF-092AAF7186D4}"/>
              </a:ext>
            </a:extLst>
          </p:cNvPr>
          <p:cNvSpPr/>
          <p:nvPr/>
        </p:nvSpPr>
        <p:spPr bwMode="auto">
          <a:xfrm>
            <a:off x="1362458" y="3526460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121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1B21-103C-4AFF-BFFC-8CF1818F8BEE}" type="slidenum">
              <a:rPr lang="en-US" altLang="ko-KR"/>
              <a:pPr/>
              <a:t>16</a:t>
            </a:fld>
            <a:endParaRPr lang="en-US" altLang="ko-KR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868362"/>
          </a:xfrm>
        </p:spPr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351616"/>
            <a:ext cx="8501090" cy="4525963"/>
          </a:xfrm>
        </p:spPr>
        <p:txBody>
          <a:bodyPr/>
          <a:lstStyle/>
          <a:p>
            <a:pPr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다형성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(polymorphism)</a:t>
            </a:r>
          </a:p>
          <a:p>
            <a:pPr>
              <a:buNone/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하나의 기능이 프로그래머의 의도에 따라 바뀌어 동작함</a:t>
            </a:r>
            <a:endParaRPr lang="en-US" altLang="ko-KR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8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연산자 중복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operator overloading) </a:t>
            </a:r>
          </a:p>
          <a:p>
            <a:pP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기존에 미리 정의 되어 있는 연산자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(+, -, /, *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들을 프로그래머의 의도에     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맞도록 새롭게 정의하여 사용할 수 있도록 지원하는 기능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6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16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326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286124"/>
            <a:ext cx="54292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오른쪽 화살표 12"/>
          <p:cNvSpPr/>
          <p:nvPr/>
        </p:nvSpPr>
        <p:spPr bwMode="auto">
          <a:xfrm>
            <a:off x="1214414" y="175887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14" name="오른쪽 화살표 13"/>
          <p:cNvSpPr/>
          <p:nvPr/>
        </p:nvSpPr>
        <p:spPr bwMode="auto">
          <a:xfrm>
            <a:off x="1678968" y="2686276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000636"/>
            <a:ext cx="500066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BF99A-21AA-4C7B-B013-68CE3B8E34AD}" type="slidenum">
              <a:rPr lang="en-US" altLang="ko-KR"/>
              <a:pPr/>
              <a:t>17</a:t>
            </a:fld>
            <a:endParaRPr lang="en-US" altLang="ko-KR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1357322"/>
          </a:xfrm>
        </p:spPr>
        <p:txBody>
          <a:bodyPr/>
          <a:lstStyle/>
          <a:p>
            <a:pPr lvl="1">
              <a:buClr>
                <a:srgbClr val="0000AC"/>
              </a:buClr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 중복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function overloading</a:t>
            </a:r>
            <a:r>
              <a:rPr lang="en-US" sz="12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>
              <a:lnSpc>
                <a:spcPct val="150000"/>
              </a:lnSpc>
              <a:buNone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      하나의 프로그램에 같은 이름을 갖는 함수들의 매개변수의 개수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매개변수의 </a:t>
            </a: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자료형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등이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다르면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서로 다른 함수들로 인식됨 </a:t>
            </a:r>
          </a:p>
          <a:p>
            <a:pPr>
              <a:buNone/>
            </a:pPr>
            <a:endParaRPr lang="ko-KR" altLang="en-US" dirty="0"/>
          </a:p>
        </p:txBody>
      </p:sp>
      <p:sp>
        <p:nvSpPr>
          <p:cNvPr id="9" name="오른쪽 화살표 8"/>
          <p:cNvSpPr/>
          <p:nvPr/>
        </p:nvSpPr>
        <p:spPr bwMode="auto">
          <a:xfrm>
            <a:off x="1491288" y="1708954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732" y="1895078"/>
            <a:ext cx="7416824" cy="4918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9DF688-D32C-4DE0-A03C-E370734E6B68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642910" y="157161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dirty="0"/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353345" y="1532937"/>
            <a:ext cx="734997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베이스 클래스 멤버 함수가 파생 클래스에 상속 되었을 경우에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베이스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클래스의 멤버 함수를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가상 함수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(virtual function)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로 선언한 후에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파생 클래스에 가상 함수와 똑같은 멤버를 재정의 하는 것을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베이스 클래스에서 상속된 가상 함수는 무시되고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재정의된 함수가 실행됨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 재정의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(function overriding)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는 파생 클래스에서 베이스 클래스의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가상 함수와 </a:t>
            </a:r>
            <a:r>
              <a:rPr lang="ko-KR" altLang="en-US" sz="1600" dirty="0" err="1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함수명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반환형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매개변수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개수와 자료형 등이 동일한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가상 함수를 재정의 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3173" y="1255570"/>
            <a:ext cx="8001056" cy="28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71438"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함수 재정의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(function overriding)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FC87225-941B-499D-B915-9E6526484AD3}"/>
              </a:ext>
            </a:extLst>
          </p:cNvPr>
          <p:cNvSpPr/>
          <p:nvPr/>
        </p:nvSpPr>
        <p:spPr>
          <a:xfrm>
            <a:off x="1475656" y="3695539"/>
            <a:ext cx="6552728" cy="23386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){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울음소리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  <a:endParaRPr lang="ko-KR" altLang="en-US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class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Tiger:</a:t>
            </a:r>
            <a:r>
              <a:rPr lang="en-US" altLang="ko-KR" sz="1600" b="1" i="0" u="none" strike="noStrike" baseline="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Animal{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public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</a:p>
          <a:p>
            <a:pPr marR="0" algn="l" rtl="0"/>
            <a:r>
              <a:rPr lang="ko-KR" altLang="en-US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virtual 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Cry(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으르렁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}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};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600725D-6935-4E0A-AA4F-B9D29846BF1E}"/>
              </a:ext>
            </a:extLst>
          </p:cNvPr>
          <p:cNvSpPr/>
          <p:nvPr/>
        </p:nvSpPr>
        <p:spPr bwMode="auto">
          <a:xfrm>
            <a:off x="2135449" y="4335241"/>
            <a:ext cx="4536504" cy="2908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8853C17B-FF13-48FA-8A37-174C9483A1F4}"/>
              </a:ext>
            </a:extLst>
          </p:cNvPr>
          <p:cNvSpPr/>
          <p:nvPr/>
        </p:nvSpPr>
        <p:spPr bwMode="auto">
          <a:xfrm>
            <a:off x="2149429" y="5365012"/>
            <a:ext cx="720080" cy="277367"/>
          </a:xfrm>
          <a:prstGeom prst="ellips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D9DF8EB0-733A-41EA-8308-EC755D80313A}"/>
              </a:ext>
            </a:extLst>
          </p:cNvPr>
          <p:cNvSpPr/>
          <p:nvPr/>
        </p:nvSpPr>
        <p:spPr bwMode="auto">
          <a:xfrm>
            <a:off x="2123728" y="5331898"/>
            <a:ext cx="5256584" cy="3435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5493D76-7232-482E-9396-D8F61A05CF15}"/>
              </a:ext>
            </a:extLst>
          </p:cNvPr>
          <p:cNvSpPr/>
          <p:nvPr/>
        </p:nvSpPr>
        <p:spPr bwMode="auto">
          <a:xfrm>
            <a:off x="5580113" y="4744943"/>
            <a:ext cx="121123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선언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3FA40C7-ECF7-478C-9421-28A002E877B2}"/>
              </a:ext>
            </a:extLst>
          </p:cNvPr>
          <p:cNvSpPr/>
          <p:nvPr/>
        </p:nvSpPr>
        <p:spPr bwMode="auto">
          <a:xfrm>
            <a:off x="5522467" y="5729242"/>
            <a:ext cx="126888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맑은 고딕" pitchFamily="50" charset="-127"/>
                <a:ea typeface="맑은 고딕" pitchFamily="50" charset="-127"/>
              </a:rPr>
              <a:t>가상 함수 재정의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C0B9DEC-F724-433B-92B0-44F1A42BE2EE}"/>
              </a:ext>
            </a:extLst>
          </p:cNvPr>
          <p:cNvSpPr/>
          <p:nvPr/>
        </p:nvSpPr>
        <p:spPr bwMode="auto">
          <a:xfrm>
            <a:off x="2721220" y="5721262"/>
            <a:ext cx="82137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맑은 고딕" pitchFamily="50" charset="-127"/>
                <a:ea typeface="맑은 고딕" pitchFamily="50" charset="-127"/>
              </a:rPr>
              <a:t>생략 가능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869A75FA-5135-4E2E-B99D-DC27935AC73C}"/>
              </a:ext>
            </a:extLst>
          </p:cNvPr>
          <p:cNvCxnSpPr>
            <a:cxnSpLocks/>
            <a:stCxn id="14" idx="1"/>
            <a:endCxn id="10" idx="2"/>
          </p:cNvCxnSpPr>
          <p:nvPr/>
        </p:nvCxnSpPr>
        <p:spPr bwMode="auto">
          <a:xfrm rot="10800000">
            <a:off x="4403701" y="4626091"/>
            <a:ext cx="1176412" cy="24997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BE7F4E71-7EF3-4ADF-B489-DA7307144005}"/>
              </a:ext>
            </a:extLst>
          </p:cNvPr>
          <p:cNvCxnSpPr>
            <a:cxnSpLocks/>
            <a:stCxn id="15" idx="1"/>
            <a:endCxn id="13" idx="2"/>
          </p:cNvCxnSpPr>
          <p:nvPr/>
        </p:nvCxnSpPr>
        <p:spPr bwMode="auto">
          <a:xfrm rot="10800000">
            <a:off x="4752021" y="5675496"/>
            <a:ext cx="770447" cy="184873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D8E027F2-DBFA-40A2-89E3-301FE8F0B28B}"/>
              </a:ext>
            </a:extLst>
          </p:cNvPr>
          <p:cNvCxnSpPr>
            <a:cxnSpLocks/>
            <a:stCxn id="16" idx="1"/>
            <a:endCxn id="12" idx="4"/>
          </p:cNvCxnSpPr>
          <p:nvPr/>
        </p:nvCxnSpPr>
        <p:spPr bwMode="auto">
          <a:xfrm rot="10800000">
            <a:off x="2509470" y="5642380"/>
            <a:ext cx="211751" cy="21000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5" name="오른쪽 화살표 8">
            <a:extLst>
              <a:ext uri="{FF2B5EF4-FFF2-40B4-BE49-F238E27FC236}">
                <a16:creationId xmlns:a16="http://schemas.microsoft.com/office/drawing/2014/main" id="{FE4E4F61-7E1A-42FC-BD01-4B9338510C3E}"/>
              </a:ext>
            </a:extLst>
          </p:cNvPr>
          <p:cNvSpPr/>
          <p:nvPr/>
        </p:nvSpPr>
        <p:spPr bwMode="auto">
          <a:xfrm>
            <a:off x="1275717" y="1590147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6" name="오른쪽 화살표 8">
            <a:extLst>
              <a:ext uri="{FF2B5EF4-FFF2-40B4-BE49-F238E27FC236}">
                <a16:creationId xmlns:a16="http://schemas.microsoft.com/office/drawing/2014/main" id="{53C1710F-C698-4D49-90C6-B0FCA3FE5A03}"/>
              </a:ext>
            </a:extLst>
          </p:cNvPr>
          <p:cNvSpPr/>
          <p:nvPr/>
        </p:nvSpPr>
        <p:spPr bwMode="auto">
          <a:xfrm>
            <a:off x="1298688" y="2062982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7" name="오른쪽 화살표 8">
            <a:extLst>
              <a:ext uri="{FF2B5EF4-FFF2-40B4-BE49-F238E27FC236}">
                <a16:creationId xmlns:a16="http://schemas.microsoft.com/office/drawing/2014/main" id="{ACE72FCF-363A-410E-9472-52DFF2D2F234}"/>
              </a:ext>
            </a:extLst>
          </p:cNvPr>
          <p:cNvSpPr/>
          <p:nvPr/>
        </p:nvSpPr>
        <p:spPr bwMode="auto">
          <a:xfrm>
            <a:off x="1331640" y="2571008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8" name="오른쪽 화살표 8">
            <a:extLst>
              <a:ext uri="{FF2B5EF4-FFF2-40B4-BE49-F238E27FC236}">
                <a16:creationId xmlns:a16="http://schemas.microsoft.com/office/drawing/2014/main" id="{F385E284-314A-4CE7-920F-F2A796C5D096}"/>
              </a:ext>
            </a:extLst>
          </p:cNvPr>
          <p:cNvSpPr/>
          <p:nvPr/>
        </p:nvSpPr>
        <p:spPr bwMode="auto">
          <a:xfrm>
            <a:off x="1331640" y="2813880"/>
            <a:ext cx="360040" cy="216024"/>
          </a:xfrm>
          <a:prstGeom prst="rightArrow">
            <a:avLst/>
          </a:prstGeom>
          <a:solidFill>
            <a:srgbClr val="00B05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 dirty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FC04-51B9-48AE-82DA-195A16C7596D}" type="slidenum">
              <a:rPr lang="en-US" altLang="ko-KR"/>
              <a:pPr/>
              <a:t>19</a:t>
            </a:fld>
            <a:endParaRPr lang="en-US" altLang="ko-KR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84" y="1404884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AC"/>
              </a:buClr>
              <a:buFont typeface="Wingdings" pitchFamily="2" charset="2"/>
              <a:buChar char="l"/>
            </a:pPr>
            <a:r>
              <a:rPr lang="ko-KR" altLang="en-US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</a:t>
            </a: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(inheritance)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상위 클래스에서 정의된 속성을 그대로 물려받으면서 자신만의 속성을 더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 첨가하여 하위 클래스를 정의함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상속을 수행할 때 부모 클래스가 되는 클래스를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베이스 클래스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(base class)</a:t>
            </a:r>
            <a:b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하며</a:t>
            </a:r>
            <a: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상속을 받는 자식 클래스를 </a:t>
            </a:r>
            <a:r>
              <a:rPr lang="ko-KR" altLang="en-US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파생 클래스</a:t>
            </a:r>
            <a:r>
              <a:rPr lang="en-US" altLang="ko-KR" sz="16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(derived class)</a:t>
            </a: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라고 부름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상속의 성질을 이용하면 기존에 작성된 프로그램을 그대로 재사용할 수 </a:t>
            </a:r>
            <a:br>
              <a:rPr lang="en-US" altLang="ko-KR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있음으로 프로그램의 생산성을 높일 수 있음</a:t>
            </a:r>
            <a:endParaRPr lang="en-US" altLang="ko-KR" sz="1600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87759"/>
            <a:ext cx="6572295" cy="255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프로그램과 프로그래밍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4784"/>
            <a:ext cx="80644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컴퓨터가 알아 들을 수 있는 컴퓨터 언어로 작성된 일련의 명령들이다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프로그래밍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 만드는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32CD30E-3DDF-2C55-B0DF-56372BD1D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934" y="2996952"/>
            <a:ext cx="4788131" cy="28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50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9EEE-3073-4F9B-BEE4-0846CA862790}" type="slidenum">
              <a:rPr lang="en-US" altLang="ko-KR"/>
              <a:pPr/>
              <a:t>20</a:t>
            </a:fld>
            <a:endParaRPr lang="en-US" altLang="ko-KR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언어의 특징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20D6D6F-E657-B45B-104B-CD8B86C4A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66" y="1556792"/>
            <a:ext cx="7405868" cy="471356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Microsoft Visual Studio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를 이용한 일반적인</a:t>
            </a:r>
            <a:br>
              <a:rPr lang="en-US" altLang="ko-KR" sz="2800" dirty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프로그래밍 개발 과정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18571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0B35394-1C16-F2EF-B385-E3A8D6D6BA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1" t="-1" r="1283" b="-1"/>
          <a:stretch/>
        </p:blipFill>
        <p:spPr>
          <a:xfrm>
            <a:off x="763965" y="1484784"/>
            <a:ext cx="7560840" cy="485742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컴파일</a:t>
            </a:r>
          </a:p>
        </p:txBody>
      </p:sp>
      <p:pic>
        <p:nvPicPr>
          <p:cNvPr id="2242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762" y="3356992"/>
            <a:ext cx="5309212" cy="207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05136" y="1426648"/>
            <a:ext cx="8136464" cy="136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사용자가 고급 언어로 작성한 소스 코드를 동작할 컴퓨터 등에서 동작시킬 수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있도록 저급언어인 기계어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구성됨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번역하여 오브젝트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코드를 생성한다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(compiler)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의하여 문법적 에러를 체크하여 사용자가 수정할 수 있도록 한다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8303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링크</a:t>
            </a:r>
          </a:p>
        </p:txBody>
      </p:sp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08" y="2780928"/>
            <a:ext cx="525658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66800" y="1484784"/>
            <a:ext cx="7405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링커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(linker)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의해 컴파일 과정에서 생성되어 분할된 오브젝트 코드들을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결합하고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코드로 존재하는 라이브러리들을 결합하여 동작할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컴퓨터에서 동작시킬 수 있는 실행 코드를 생성한다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프로그램 실행에 필요한 각종 리소스를 포함시킨다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6210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실행</a:t>
            </a:r>
          </a:p>
        </p:txBody>
      </p:sp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30" y="2852936"/>
            <a:ext cx="6914354" cy="21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1484784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운영체제에 존재하는 프로그램인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(loader)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하드 디스크와 같은 저장 공간에 있는 실행 코드를 주기억장치로 복사한 후 컴퓨터가 실행하는 기능을 수행하는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3069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디버깅</a:t>
            </a:r>
          </a:p>
        </p:txBody>
      </p:sp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6628"/>
            <a:ext cx="532859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83568" y="1268760"/>
            <a:ext cx="82296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코드를 수정하여 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(bug)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없애는 과정이다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 과정과 링크 과정에서 발생하는 문법적 에러를 디버깅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시간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프로그램 실행 시에 발생하는 메모리 관련 오류를 디버깅 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논리 에러 디버깅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알고리즘 오류를 디버깅 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3547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버그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283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129" y="2180333"/>
            <a:ext cx="7103742" cy="223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71039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252536" y="620688"/>
            <a:ext cx="9324528" cy="485756"/>
          </a:xfrm>
        </p:spPr>
        <p:txBody>
          <a:bodyPr/>
          <a:lstStyle/>
          <a:p>
            <a:r>
              <a:rPr lang="en-US" altLang="ko-KR" sz="2000" dirty="0"/>
              <a:t>   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 다운로드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4784"/>
            <a:ext cx="82804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윈도우 환경에서 제공되는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 통합 개발 환경 소프트웨어에는 여러 가지 종류가 있으나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</a:t>
            </a:r>
            <a:r>
              <a:rPr lang="ko-KR" altLang="en-US" sz="1600" b="1" kern="0" dirty="0">
                <a:solidFill>
                  <a:srgbClr val="291FAD"/>
                </a:solidFill>
                <a:latin typeface="맑은 고딕" pitchFamily="50" charset="-127"/>
                <a:ea typeface="맑은 고딕" pitchFamily="50" charset="-127"/>
              </a:rPr>
              <a:t>사에서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나온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Visual Studio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패키지내의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Visual C++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대표적이다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Community 2026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버전이 무료로 다운로드 가능하다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=&gt; https://visualstudio.microsoft.com/ko/downloads/</a:t>
            </a:r>
            <a:endParaRPr lang="en-US" sz="1600" dirty="0">
              <a:solidFill>
                <a:srgbClr val="392BA3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2F2385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sz="1600" dirty="0">
              <a:solidFill>
                <a:srgbClr val="291FAD"/>
              </a:solidFill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sz="1600" dirty="0">
              <a:solidFill>
                <a:srgbClr val="291FAD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F2385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C0D031D-F013-0210-D5F5-E415C0BB2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423" y="3487030"/>
            <a:ext cx="6707153" cy="283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23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프로젝트와 솔루션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612000" y="1480518"/>
            <a:ext cx="8280480" cy="1372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Community 2026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솔루션은 여러 개의 프로젝트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들이 존재하는 작업 공간이다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 이외에 소스 코드가 컴파일 된 실행 코드가 동작되기 위한 각종 파일들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라이브러리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데이터베이스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 등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을 하나로 통합 관리함으로써 프로그래머에게 작업 편리성을 부여한다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56719"/>
            <a:ext cx="5544616" cy="3280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395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8568" y="593248"/>
            <a:ext cx="6768752" cy="485756"/>
          </a:xfrm>
        </p:spPr>
        <p:txBody>
          <a:bodyPr/>
          <a:lstStyle/>
          <a:p>
            <a:pPr algn="just"/>
            <a:r>
              <a:rPr lang="en-US" altLang="ko-KR" sz="1800" dirty="0"/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11559" y="147036"/>
            <a:ext cx="1129593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 descr="텍스트, 스크린샷, 소프트웨어, 운영 체제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05D09512-3086-4B86-9E62-255D033AB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612" y="1844824"/>
            <a:ext cx="5409586" cy="4164353"/>
          </a:xfrm>
          <a:prstGeom prst="rect">
            <a:avLst/>
          </a:prstGeom>
        </p:spPr>
      </p:pic>
      <p:pic>
        <p:nvPicPr>
          <p:cNvPr id="8" name="그림 7" descr="텍스트, 폰트, 일렉트릭 블루, 스크린샷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3956800C-76D5-4FF9-B29D-B94405B67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02" y="3501008"/>
            <a:ext cx="2180952" cy="1057143"/>
          </a:xfrm>
          <a:prstGeom prst="rect">
            <a:avLst/>
          </a:prstGeom>
        </p:spPr>
      </p:pic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2FB4E8B8-5542-4D0D-945F-21AEE569C6D8}"/>
              </a:ext>
            </a:extLst>
          </p:cNvPr>
          <p:cNvSpPr/>
          <p:nvPr/>
        </p:nvSpPr>
        <p:spPr bwMode="auto">
          <a:xfrm>
            <a:off x="2633647" y="3735653"/>
            <a:ext cx="648072" cy="382694"/>
          </a:xfrm>
          <a:prstGeom prst="rightArrow">
            <a:avLst/>
          </a:prstGeom>
          <a:solidFill>
            <a:srgbClr val="009999"/>
          </a:solidFill>
          <a:ln w="127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999"/>
              </a:buClr>
              <a:buSzPct val="75000"/>
              <a:buFont typeface="Wingdings" pitchFamily="2" charset="2"/>
              <a:buChar char="l"/>
              <a:tabLst/>
              <a:defRPr/>
            </a:pPr>
            <a:endParaRPr kumimoji="0" lang="ko-KR" altLang="en-US" sz="2400" b="1" i="0" u="none" strike="noStrike" kern="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CG Omega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876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94320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프로그램의 변환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12000" y="1635070"/>
            <a:ext cx="7920000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프로그램이 컴퓨터에서 동작되도록 하려면 변환이 올바르게 이루어져야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07EBFB1-96FF-301A-F22D-F7ADC7DEF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272" y="2416328"/>
            <a:ext cx="5681456" cy="389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33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15616" y="626040"/>
            <a:ext cx="8929718" cy="485756"/>
          </a:xfrm>
        </p:spPr>
        <p:txBody>
          <a:bodyPr/>
          <a:lstStyle/>
          <a:p>
            <a:pPr algn="just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  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11559" y="147036"/>
            <a:ext cx="1129593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CF3F3EB-81C2-48AC-95ED-D16D71E2B6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788" y="1628800"/>
            <a:ext cx="6812422" cy="445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904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74638"/>
            <a:ext cx="8229600" cy="868362"/>
          </a:xfrm>
        </p:spPr>
        <p:txBody>
          <a:bodyPr/>
          <a:lstStyle/>
          <a:p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 시작하기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1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DFCE597-C2E8-451A-9431-F6ED05496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66" y="1556792"/>
            <a:ext cx="8865668" cy="470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388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수행하기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6F25FAB-3F0F-49F9-938C-210A6ED19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920880" cy="449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939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</a:t>
            </a:r>
            <a:r>
              <a:rPr lang="ko-KR" altLang="en-US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수행하기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5C3FDEF1-8BF6-4A65-BCC7-2F504E97D3AA}"/>
              </a:ext>
            </a:extLst>
          </p:cNvPr>
          <p:cNvGrpSpPr/>
          <p:nvPr/>
        </p:nvGrpSpPr>
        <p:grpSpPr>
          <a:xfrm>
            <a:off x="2121743" y="1700808"/>
            <a:ext cx="4900514" cy="4057539"/>
            <a:chOff x="2400571" y="2060849"/>
            <a:chExt cx="4342857" cy="3595809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EF959D64-F73C-4E1E-B267-C4EF798F60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78397"/>
            <a:stretch/>
          </p:blipFill>
          <p:spPr>
            <a:xfrm>
              <a:off x="2400571" y="2060849"/>
              <a:ext cx="4342857" cy="105960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B88FB982-6295-4EB5-8C39-97C92DB582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0"/>
            <a:stretch/>
          </p:blipFill>
          <p:spPr>
            <a:xfrm>
              <a:off x="2433358" y="3470591"/>
              <a:ext cx="4277284" cy="21860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80012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</a:t>
            </a:r>
            <a:r>
              <a:rPr lang="ko-KR" altLang="en-US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수행하기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499996112">
            <a:extLst>
              <a:ext uri="{FF2B5EF4-FFF2-40B4-BE49-F238E27FC236}">
                <a16:creationId xmlns:a16="http://schemas.microsoft.com/office/drawing/2014/main" id="{6E94647B-AF78-8F82-8E0A-75482B880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35016" y="1337748"/>
            <a:ext cx="4073967" cy="493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2725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</a:t>
            </a:r>
            <a:r>
              <a:rPr lang="ko-KR" altLang="en-US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수행하기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500370552">
            <a:extLst>
              <a:ext uri="{FF2B5EF4-FFF2-40B4-BE49-F238E27FC236}">
                <a16:creationId xmlns:a16="http://schemas.microsoft.com/office/drawing/2014/main" id="{739A9D15-55A8-A906-66F3-9AD37BBBD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00281" y="1441332"/>
            <a:ext cx="3974759" cy="481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5379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496" y="548680"/>
            <a:ext cx="8929718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버전의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</a:t>
            </a:r>
            <a:r>
              <a:rPr lang="ko-KR" altLang="en-US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수행하기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lang="ko-KR" altLang="en-US" sz="20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52D119BA-72DE-421E-AE52-2C5BD029F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08" y="1412776"/>
            <a:ext cx="8558983" cy="501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219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새 프로젝트 생성하기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9797B27-ED46-44EE-ADEE-9E0962458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85" y="1502941"/>
            <a:ext cx="8726429" cy="465961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생성하기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0FAF2A8-3C2B-00C9-20EA-2B90081BA2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788" y="1628800"/>
            <a:ext cx="6812422" cy="445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898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39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생성하기 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021AEAB-5A18-AD93-6FDF-72757BCB2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504122"/>
            <a:ext cx="8784977" cy="466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3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1581294" y="548680"/>
            <a:ext cx="6087050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기계어</a:t>
            </a: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755576" y="1492465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이루어진 명령어의 조합이다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알아 들을 수 있는 언어이다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996B96-5249-2128-E971-8F6D8A5A8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476" y="2996952"/>
            <a:ext cx="6263048" cy="275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006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C066B7A-CCE7-4391-8C7F-74E1C46C1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88" y="1491699"/>
            <a:ext cx="8911424" cy="4737496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82429A25-778D-45E0-A554-452890204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5363" y="1948696"/>
            <a:ext cx="2154509" cy="440931"/>
          </a:xfrm>
          <a:prstGeom prst="rect">
            <a:avLst/>
          </a:prstGeom>
          <a:solidFill>
            <a:srgbClr val="D7DFBD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latinLnBrk="0" hangingPunct="0"/>
            <a:r>
              <a:rPr kumimoji="0" lang="ko-KR" altLang="en-US" sz="12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마우스의 우측 버튼을 </a:t>
            </a:r>
            <a:endParaRPr kumimoji="0" lang="en-US" altLang="ko-KR" sz="12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  <a:p>
            <a:pPr lvl="0" eaLnBrk="0" latinLnBrk="0" hangingPunct="0"/>
            <a:r>
              <a:rPr kumimoji="0" lang="ko-KR" altLang="en-US" sz="12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클릭하여 나타나는 팝업메뉴</a:t>
            </a:r>
            <a:endParaRPr kumimoji="0" lang="en-US" altLang="ko-KR" sz="12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  <a:p>
            <a:endParaRPr lang="ko-KR" altLang="en-US" dirty="0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6C67EBE-0835-4F7C-9DFD-8CE30463F3D2}"/>
              </a:ext>
            </a:extLst>
          </p:cNvPr>
          <p:cNvCxnSpPr>
            <a:cxnSpLocks/>
            <a:stCxn id="6" idx="1"/>
          </p:cNvCxnSpPr>
          <p:nvPr/>
        </p:nvCxnSpPr>
        <p:spPr bwMode="auto">
          <a:xfrm flipH="1">
            <a:off x="611561" y="2169162"/>
            <a:ext cx="653802" cy="251726"/>
          </a:xfrm>
          <a:prstGeom prst="straightConnector1">
            <a:avLst/>
          </a:pr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2A8CEF2-52EA-41CF-9941-15A484696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565" y="1395562"/>
            <a:ext cx="7210870" cy="501015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D921205-53B4-4724-A23F-C54D85682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50" y="1398216"/>
            <a:ext cx="8467700" cy="4911104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C2C1C6C5-A7D3-43D8-9E6A-8A312287E82C}" type="slidenum">
              <a:rPr lang="en-US" altLang="ko-KR"/>
              <a:pPr lvl="0">
                <a:defRPr/>
              </a:pPr>
              <a:t>43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 sz="2800" dirty="0">
                <a:solidFill>
                  <a:srgbClr val="CC6600"/>
                </a:solidFill>
                <a:latin typeface="맑은 고딕"/>
                <a:ea typeface="맑은 고딕"/>
              </a:rPr>
              <a:t>소스 코드 작성하기 </a:t>
            </a:r>
            <a:r>
              <a:rPr lang="en-US" altLang="ko-KR" sz="2800" dirty="0">
                <a:solidFill>
                  <a:srgbClr val="CC6600"/>
                </a:solidFill>
                <a:latin typeface="맑은 고딕"/>
                <a:ea typeface="맑은 고딕"/>
              </a:rPr>
              <a:t>4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A4F6E3B-59C5-6516-2B77-56C7E6C76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616" y="1402942"/>
            <a:ext cx="4420768" cy="49269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44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소스 코드 작성하기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5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009E339-FAED-4A21-9EF5-165686A3F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66" y="1417638"/>
            <a:ext cx="8352928" cy="4891682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45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컴파일 과정 수행하기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1(64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비트의 설정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B5779F1-9A7F-4A65-999A-93637EADE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91" y="1484784"/>
            <a:ext cx="8636818" cy="4771503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컴파일 과정 수행하기 </a:t>
            </a:r>
            <a:r>
              <a:rPr lang="en-US" altLang="ko-KR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(64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비트의 설정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7D51B5A-3006-4241-AF34-AD7DDB392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48" y="1268760"/>
            <a:ext cx="8309311" cy="144684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7C2777A2-F8EB-4A2A-9B94-3AC007A06D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74" y="2751422"/>
            <a:ext cx="8263026" cy="3701913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빌드 과정 수행하기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1(64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비트의 설정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E5F2670-D088-4337-9DD5-13B0ECD79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497" y="1257486"/>
            <a:ext cx="6001004" cy="320724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30CCF32-4BA6-4AFD-82C5-4C2371864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39" y="4579218"/>
            <a:ext cx="8742721" cy="1777826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빌드 과정 수행하기 </a:t>
            </a:r>
            <a:r>
              <a:rPr lang="en-US" altLang="ko-KR" sz="2800" dirty="0">
                <a:solidFill>
                  <a:srgbClr val="CC66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(64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비트의 설정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>
              <a:solidFill>
                <a:srgbClr val="CC6600"/>
              </a:solidFill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EA53830-4458-4CE3-9E28-792E2FF0F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678" y="1370192"/>
            <a:ext cx="8239125" cy="5083143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49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실행 코드 수행하기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(64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비트의 설정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F40716E-A01D-4224-90D2-FC04AE5FE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417638"/>
            <a:ext cx="7302202" cy="50644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19189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어셈블리어</a:t>
            </a: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755796" y="1401668"/>
            <a:ext cx="76324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기계어를 사람이 알아보기 쉬운 일련의 기호를 사용하여 좀 더 쉽게 컴퓨터의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동작을 제어할 수 있도록 만든 것이다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5C2A5C1-451A-36A3-6D93-DD475AC6E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317" y="2780928"/>
            <a:ext cx="6761365" cy="318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101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C07D2677-B508-46D5-A743-3A8C2223C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268760"/>
            <a:ext cx="7632848" cy="5177343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문법 에러 디버깅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B6BC28A-C467-42C7-A971-0847CE5ED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57288"/>
            <a:ext cx="7920880" cy="5296048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324544" y="548680"/>
            <a:ext cx="9577064" cy="485756"/>
          </a:xfrm>
        </p:spPr>
        <p:txBody>
          <a:bodyPr/>
          <a:lstStyle/>
          <a:p>
            <a:r>
              <a:rPr lang="en-US" altLang="ko-KR" sz="2000" dirty="0"/>
              <a:t>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9BEDEBB-2946-4FAC-861F-DFEBBB50D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00808"/>
            <a:ext cx="7128792" cy="434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699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340768"/>
            <a:ext cx="7704416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</a:t>
            </a:r>
            <a:r>
              <a:rPr lang="en-US" altLang="ko-KR" sz="200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z="2000" dirty="0">
              <a:solidFill>
                <a:srgbClr val="CC66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A7CC10D-E1B0-4B90-A5D6-44584FB9D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225" y="2132856"/>
            <a:ext cx="813955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604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</a:t>
            </a:r>
            <a:r>
              <a:rPr lang="en-US" altLang="ko-KR" sz="200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solidFill>
                  <a:srgbClr val="CC66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000" dirty="0">
              <a:solidFill>
                <a:srgbClr val="CC66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268760"/>
            <a:ext cx="7848432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 하단의 정보창에는 현재 진행중인 소스 코드의 정보가 표시된다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ED097C5-10F8-45A6-9941-F5586CD7AE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64" y="2420888"/>
            <a:ext cx="7755663" cy="410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36694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340768"/>
            <a:ext cx="7704416" cy="31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디버그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(D)]-&gt;[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프로시저 단위 실행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F10]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서브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메뉴를 다시 클릭하면 현재 디버깅이 진행중인 상태를 나타내는 화살표가 다음 문장으로 이동하면서 실행 결과가 콘솔 창에 출력된다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이때 하단의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정보창에는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현재 진행중인 소스 코드의 정보가 표시된다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-108520" y="548680"/>
            <a:ext cx="9289032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7F8722B-8CA1-4DDD-8531-77C6F0057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792" y="2420868"/>
            <a:ext cx="7704416" cy="410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5026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-74288" y="548680"/>
            <a:ext cx="9182792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Microsoft Visual Studio </a:t>
            </a:r>
            <a:r>
              <a:rPr lang="en-US" altLang="ko-KR" sz="2000">
                <a:latin typeface="맑은 고딕" panose="020B0503020000020004" pitchFamily="50" charset="-127"/>
                <a:ea typeface="맑은 고딕" panose="020B0503020000020004" pitchFamily="50" charset="-127"/>
              </a:rPr>
              <a:t>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버전에서</a:t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지원하는 논리 에러 디버깅 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3C8B2C1-57BB-48DF-A05B-B6D0C5EB1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76" y="1403255"/>
            <a:ext cx="7776864" cy="490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20308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프로그램의 기본구조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2A32FB6-362C-35A3-0369-6A17DDD14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284" y="1556792"/>
            <a:ext cx="6549431" cy="4665780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주석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25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주석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(comment)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이란 프로그램에는 소스 코드 내에 프로그래머가 프로그램에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대한 설명을 기록할 때 사용하는 것이다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프로그램의 수행 결과에 전혀 영향을 주지 않는다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가급적 많은 주석을 상세하고 자세히 기록해야 다음에 프로그램을 수정할 때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용이하다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Community 2026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버전에서는 주석인 경우에 녹색으로 표시된다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59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주석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612000" y="1563062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올바른 주석 사용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4860032" y="1562795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잘못된 주석 사용</a:t>
            </a: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12000" y="4653136"/>
            <a:ext cx="3455944" cy="35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//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86164"/>
            <a:ext cx="5188040" cy="185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86" y="1972558"/>
            <a:ext cx="2912313" cy="196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99" y="5006906"/>
            <a:ext cx="29051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언어의 종류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고급언어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66800" y="1340767"/>
            <a:ext cx="7920000" cy="177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인간의 언어와 가까운 형태로 이뤄진 고급 언어인간의 언어와 가까운 형태로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이뤄진 고급 언어이다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BASIC, FORTRAN, COBOL, PASCAL,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자바스크립트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파이썬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C,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고급 언어는 컴파일러에 의하여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가 이해하고 알아들을 수 있는 기계어로 변환된다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3A7802F-2788-7AFC-B86F-D13CAAF13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423" y="3645024"/>
            <a:ext cx="6583153" cy="258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35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60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652528" y="1196752"/>
            <a:ext cx="809593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기호로 시작하며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컴파일을 수행하기 전에 작동하여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포함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매크로 치환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조건부 컴파일 등의 기능을 수행한다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&lt;iostream&gt;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문장은 선행 처리기가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Microsoft Visual Studio 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Community 2026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버전의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컴파일러가 설치된 시스템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폴더에서 찾아 소스 코드에 포함시키도록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헤더 파일은 다음의 시스템 폴더에 존재한다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br>
              <a:rPr lang="en-US" altLang="ko-KR" sz="16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</a:b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559F02CB-DC3C-481F-B7DE-E76AF02126AB}"/>
              </a:ext>
            </a:extLst>
          </p:cNvPr>
          <p:cNvSpPr/>
          <p:nvPr/>
        </p:nvSpPr>
        <p:spPr>
          <a:xfrm>
            <a:off x="652528" y="4132764"/>
            <a:ext cx="7838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2003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년 이후의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ANSI 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표준에서 헤더 파일에 확장자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.h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붙이지 않는다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파일에는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언어에서 표준 입출력을 수행하는 객체와 클래스가 선언되어 있으므로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입출력을 수행하려면 반드시</a:t>
            </a:r>
            <a:r>
              <a:rPr lang="ko-KR" altLang="en-US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헤더 파일을 선행 처리기를 사용하여 소스 코드에 포함시켜야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출력은 모니터로 출력을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표준 입력은 키보드에서의 입력을 의미한다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01E2F67-2DEB-EA19-9509-86E294BF05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79" y="3344146"/>
            <a:ext cx="7449240" cy="628249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선행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전 처리기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E55F7A3-C68E-423F-827E-E740D71A3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76" y="1268760"/>
            <a:ext cx="8604448" cy="5093692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2275" y="395287"/>
            <a:ext cx="8229600" cy="868362"/>
          </a:xfrm>
        </p:spPr>
        <p:txBody>
          <a:bodyPr/>
          <a:lstStyle/>
          <a:p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#</a:t>
            </a: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include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 &lt;</a:t>
            </a:r>
            <a:r>
              <a:rPr lang="en-US" altLang="ko-KR" sz="1800" dirty="0" err="1">
                <a:latin typeface="맑은 고딕" pitchFamily="50" charset="-127"/>
                <a:ea typeface="맑은 고딕" pitchFamily="50" charset="-127"/>
              </a:rPr>
              <a:t>iostream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&gt; </a:t>
            </a:r>
            <a:r>
              <a:rPr lang="ko-KR" altLang="en-US" sz="1800" dirty="0">
                <a:latin typeface="맑은 고딕" pitchFamily="50" charset="-127"/>
                <a:ea typeface="맑은 고딕" pitchFamily="50" charset="-127"/>
              </a:rPr>
              <a:t>문장을 소스 코드에 포함시키지 않으면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5D71217-304D-4753-93D5-904E549FE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1556792"/>
            <a:ext cx="8972550" cy="464820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C2C1C6C5-A7D3-43D8-9E6A-8A312287E82C}" type="slidenum">
              <a:rPr lang="en-US" altLang="ko-KR"/>
              <a:pPr lvl="0">
                <a:defRPr/>
              </a:pPr>
              <a:t>63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 sz="2800" dirty="0" err="1">
                <a:latin typeface="맑은 고딕"/>
                <a:ea typeface="맑은 고딕"/>
              </a:rPr>
              <a:t>cout</a:t>
            </a:r>
            <a:r>
              <a:rPr lang="en-US" altLang="ko-KR" dirty="0">
                <a:latin typeface="맑은 고딕"/>
                <a:ea typeface="맑은 고딕"/>
              </a:rPr>
              <a:t> </a:t>
            </a:r>
            <a:endParaRPr lang="ko-KR" altLang="en-US" dirty="0">
              <a:latin typeface="맑은 고딕"/>
              <a:ea typeface="맑은 고딕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내용 개체 틀 2"/>
          <p:cNvSpPr txBox="1"/>
          <p:nvPr/>
        </p:nvSpPr>
        <p:spPr>
          <a:xfrm>
            <a:off x="612000" y="1563061"/>
            <a:ext cx="7920000" cy="1374423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2075" tIns="46038" rIns="92075" bIns="46038" anchor="t" anchorCtr="0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</a:t>
            </a:r>
            <a:r>
              <a:rPr lang="ko-KR" altLang="en-US" sz="1600" b="1" kern="0">
                <a:solidFill>
                  <a:srgbClr val="271E98"/>
                </a:solidFill>
                <a:latin typeface="맑은 고딕"/>
                <a:ea typeface="맑은 고딕"/>
              </a:rPr>
              <a:t>장치인 모니터로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자료를 출력하는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표준 출력 스트림 객체이다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스트림 삽입 연산자인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&lt;&lt;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와 같이 사용된다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. 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&lt;&lt;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연산자는 원래 왼쪽으로 이동시키는 연산자이지만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,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    iostream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헤더 파일에서 오른쪽 자료를 왼쪽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스트림 객체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에        </a:t>
            </a:r>
          </a:p>
          <a:p>
            <a:pPr marL="342900" lvl="1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전달하는 스트림 삽입  연산자로 연산자 중복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(operator overloading)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되어있다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.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2F8AC10-7B5D-8F14-B977-FA4C41778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78" y="3357545"/>
            <a:ext cx="7794479" cy="2489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64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1 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대규모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다수의 프로그래머가 나누어 개발한 후에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</a:t>
            </a:r>
            <a:b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프로그램으로 합칠 때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동일한 이름인 경우에 충돌이 발생함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E82D9599-6727-4310-B20E-D1A65588F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13723"/>
            <a:ext cx="6572296" cy="362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65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사용하여 대규모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프로그램을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다수의 프로그래머가 나누어 개발한 후에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하나의 프로그램으로 합칠 경우에 같은 이름이 충동하는 것을 방지함 </a:t>
            </a:r>
            <a:endParaRPr lang="en-US" altLang="ko-KR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2BACC1F-E36E-404A-8592-8A765550F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2564904"/>
            <a:ext cx="6929438" cy="4005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66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3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선언 방법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6CB4E12-AAAD-48C5-AE8C-803B2A51E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2060848"/>
            <a:ext cx="5974804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67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4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 방법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E0159D9-056D-4630-A5EE-7040FE417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960" y="3140968"/>
            <a:ext cx="6653940" cy="306119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173F8558-A099-4EF8-87F7-DA51D35AE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454" y="2060848"/>
            <a:ext cx="6718446" cy="1008112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68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5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를 일일이 지정하기가 번거로운 경우에는 </a:t>
            </a:r>
            <a:r>
              <a:rPr lang="en-US" altLang="ko-KR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using </a:t>
            </a:r>
            <a:r>
              <a:rPr lang="ko-KR" altLang="en-US" sz="16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키워드를 사용하여 네임스페이스 전체를 지정함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4D4AE8F-507F-43B4-99CC-017D8B0F5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3571875"/>
            <a:ext cx="69579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FED4F28-224A-4C5B-BE74-3CCF3218D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204864"/>
            <a:ext cx="6480720" cy="1152698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69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6</a:t>
            </a:r>
            <a:r>
              <a:rPr lang="en-US" altLang="ko-KR" sz="2800" dirty="0"/>
              <a:t> </a:t>
            </a:r>
            <a:endParaRPr lang="ko-KR" altLang="en-US" sz="2800" dirty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namespace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중에서 일부만 사용하는 경우</a:t>
            </a:r>
            <a:endParaRPr lang="ko-KR" altLang="en-US" sz="16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002" y="5868293"/>
            <a:ext cx="1809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B6283537-CC15-44D9-A376-E5A7B393A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81951"/>
            <a:ext cx="6648473" cy="439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3833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인터프리터와 컴파일러 방식의 차이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500034" y="928670"/>
            <a:ext cx="8382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>
              <a:lnSpc>
                <a:spcPct val="90000"/>
              </a:lnSpc>
              <a:buClr>
                <a:srgbClr val="2F2385"/>
              </a:buClr>
              <a:buSzPct val="85000"/>
              <a:buNone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lvl="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90000"/>
              </a:lnSpc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400" kern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635070"/>
            <a:ext cx="7920000" cy="402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인터프리터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(interpreter)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방식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코드를 주기억장치에 복사한 후 기계어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(2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 체계인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0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로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번역하여 처리 결과를 나타낸다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초보자가 사용하기에 편리하다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결과를 나타내려면 항상 소스 코드가 존재해야 하므로 상용화가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불가능하다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할 때마다 매번 소스 코드를 기계어로 번역하므로 실행 속도가 느리다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BASIC,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LISP,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자바스크립트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펄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파이썬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0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컴파일러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(compiler)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방식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오브젝트 코드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코드 등 각 단계별로 소프트웨어 자원이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존재하기 때문에 상용화가 가능하다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초보자가 사용하기가 어렵다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일단 기계어로 번역된 실행 코드는 최적화된 상태의 코드이므로 </a:t>
            </a:r>
            <a:b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결과가 빠르다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800100" lvl="1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FORTRAN, COBOL, PASCAL, C, C++ </a:t>
            </a:r>
            <a:r>
              <a:rPr lang="ko-KR" altLang="en-US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등이 있다</a:t>
            </a:r>
            <a:r>
              <a:rPr lang="en-US" altLang="ko-KR" sz="1600" b="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83562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lvl="0">
              <a:defRPr/>
            </a:pPr>
            <a:fld id="{DDE4894B-8B5A-44C8-90D5-B38DB8E14FB4}" type="slidenum">
              <a:rPr lang="en-US" altLang="ko-KR"/>
              <a:pPr lvl="0">
                <a:defRPr/>
              </a:pPr>
              <a:t>70</a:t>
            </a:fld>
            <a:endParaRPr lang="en-US" altLang="ko-KR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std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namespace </a:t>
            </a:r>
            <a:endParaRPr lang="ko-KR" altLang="en-US" sz="2800" dirty="0"/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6" name="내용 개체 틀 2"/>
          <p:cNvSpPr txBox="1"/>
          <p:nvPr/>
        </p:nvSpPr>
        <p:spPr>
          <a:xfrm>
            <a:off x="938213" y="1563688"/>
            <a:ext cx="7920037" cy="1505272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std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는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2003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년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ANSI C++ 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표준에서 </a:t>
            </a:r>
            <a:r>
              <a:rPr lang="en-US" altLang="ko-KR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standard namespace</a:t>
            </a:r>
            <a:r>
              <a:rPr lang="ko-KR" altLang="en-US" sz="1600" b="1" kern="0" dirty="0">
                <a:solidFill>
                  <a:srgbClr val="FF0000"/>
                </a:solidFill>
                <a:latin typeface="맑은 고딕"/>
                <a:ea typeface="맑은 고딕"/>
              </a:rPr>
              <a:t>로 제정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라이브러리가 포함되어져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있음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출력 스트림 객체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을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사용 할 때는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/>
                <a:ea typeface="맑은 고딕"/>
              </a:rPr>
              <a:t>cout</a:t>
            </a:r>
            <a:endParaRPr lang="en-US" altLang="ko-KR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표준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라이브러리를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사용 할 때마다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붙이는 것이 번거롭기 때문에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using namespace std;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선언하면 그 이후의 소스 코드에서는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std::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/>
                <a:ea typeface="맑은 고딕"/>
              </a:rPr>
              <a:t>를 붙이지 않아도 됨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/>
              <a:ea typeface="맑은 고딕"/>
            </a:endParaRPr>
          </a:p>
        </p:txBody>
      </p:sp>
      <p:sp>
        <p:nvSpPr>
          <p:cNvPr id="20487" name="직사각형 9"/>
          <p:cNvSpPr>
            <a:spLocks noChangeArrowheads="1"/>
          </p:cNvSpPr>
          <p:nvPr/>
        </p:nvSpPr>
        <p:spPr>
          <a:xfrm>
            <a:off x="642938" y="1285875"/>
            <a:ext cx="2105977" cy="36004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b="1">
                <a:solidFill>
                  <a:srgbClr val="271E98"/>
                </a:solidFill>
                <a:latin typeface="맑은 고딕"/>
                <a:ea typeface="맑은 고딕"/>
              </a:rPr>
              <a:t>4) std namespace</a:t>
            </a:r>
            <a:endParaRPr lang="ko-KR" alt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F576E26-2757-4E8F-8E32-F16BE47CB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83" y="3140968"/>
            <a:ext cx="712879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71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 1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소스 코드에서 문장의 끝에는 반드시 세미콜론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(;)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기호가 있어야 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3444" t="9980" r="557" b="9723"/>
          <a:stretch/>
        </p:blipFill>
        <p:spPr bwMode="auto">
          <a:xfrm>
            <a:off x="1115616" y="2420888"/>
            <a:ext cx="72008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72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줄 이상의 한 문장에도 반드시 세미콜론인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;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 끝에 있어야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문장으로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인식한다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1" t="10909" r="3960" b="7273"/>
          <a:stretch/>
        </p:blipFill>
        <p:spPr bwMode="auto">
          <a:xfrm>
            <a:off x="1187624" y="2636912"/>
            <a:ext cx="655272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73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세미콜론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(;)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 이상의 문장이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개의 줄에 존재할 수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7" r="3553" b="9091"/>
          <a:stretch/>
        </p:blipFill>
        <p:spPr bwMode="auto">
          <a:xfrm>
            <a:off x="767795" y="2564904"/>
            <a:ext cx="6828541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C6C5-A7D3-43D8-9E6A-8A312287E82C}" type="slidenum">
              <a:rPr lang="en-US" altLang="ko-KR"/>
              <a:pPr/>
              <a:t>74</a:t>
            </a:fld>
            <a:endParaRPr lang="en-US" altLang="ko-KR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들여쓰기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612000" y="156306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프로그래머가 코딩 할 때 소스 코드의 들여쓰기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(indentation)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잘 해 놓으면 나중에 다른 프로그래머가 수정하기 위해 해석할 때 읽기가 아주 편리하다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" t="8486" r="3093" b="7958"/>
          <a:stretch/>
        </p:blipFill>
        <p:spPr bwMode="auto">
          <a:xfrm>
            <a:off x="1403647" y="2924944"/>
            <a:ext cx="6552729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A8FB4A5-37AD-4772-92A3-23A6726A7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76" y="1556792"/>
            <a:ext cx="8090848" cy="462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66959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79D12391-13DF-478F-9E55-D8F4C777F2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996" y="1988840"/>
            <a:ext cx="7112841" cy="3854819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3F4B19F-3274-4952-B35E-279C34B95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19" y="2784036"/>
            <a:ext cx="1687659" cy="165321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446DEAF-4B97-4A0A-AE44-051746B5DBA0}"/>
              </a:ext>
            </a:extLst>
          </p:cNvPr>
          <p:cNvSpPr/>
          <p:nvPr/>
        </p:nvSpPr>
        <p:spPr>
          <a:xfrm>
            <a:off x="577517" y="3089710"/>
            <a:ext cx="1068404" cy="10780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AFDC7-C663-41EF-83EB-F96279610A2D}"/>
              </a:ext>
            </a:extLst>
          </p:cNvPr>
          <p:cNvSpPr txBox="1"/>
          <p:nvPr/>
        </p:nvSpPr>
        <p:spPr>
          <a:xfrm>
            <a:off x="788279" y="2416267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E335F161-75F2-433D-8250-2789E25E101D}"/>
              </a:ext>
            </a:extLst>
          </p:cNvPr>
          <p:cNvSpPr/>
          <p:nvPr/>
        </p:nvSpPr>
        <p:spPr>
          <a:xfrm>
            <a:off x="3635896" y="3217069"/>
            <a:ext cx="1495698" cy="2839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48A31A-709B-402B-B8DF-F48D5F5C3125}"/>
              </a:ext>
            </a:extLst>
          </p:cNvPr>
          <p:cNvSpPr txBox="1"/>
          <p:nvPr/>
        </p:nvSpPr>
        <p:spPr>
          <a:xfrm>
            <a:off x="4449729" y="2569745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(2)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F0F87CCD-6A72-43DE-817B-702A1649FD9F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1645921" y="3359039"/>
            <a:ext cx="1989975" cy="2696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내용 개체 틀 2">
            <a:extLst>
              <a:ext uri="{FF2B5EF4-FFF2-40B4-BE49-F238E27FC236}">
                <a16:creationId xmlns:a16="http://schemas.microsoft.com/office/drawing/2014/main" id="{71EC0C54-94CC-45D1-82EC-5CA1B98D6B84}"/>
              </a:ext>
            </a:extLst>
          </p:cNvPr>
          <p:cNvSpPr txBox="1">
            <a:spLocks/>
          </p:cNvSpPr>
          <p:nvPr/>
        </p:nvSpPr>
        <p:spPr bwMode="auto">
          <a:xfrm>
            <a:off x="754332" y="1235921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제어판에서 설정 변경</a:t>
            </a:r>
            <a:endParaRPr lang="en-US" altLang="ko-KR" sz="1800" b="1" kern="100" dirty="0">
              <a:solidFill>
                <a:srgbClr val="271E98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683209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>
            <a:extLst>
              <a:ext uri="{FF2B5EF4-FFF2-40B4-BE49-F238E27FC236}">
                <a16:creationId xmlns:a16="http://schemas.microsoft.com/office/drawing/2014/main" id="{34E922C9-160E-4480-AF13-E242BF75D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393" y="2001562"/>
            <a:ext cx="3047103" cy="161358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E542810-5BDD-4992-9A55-DF5987CF4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220" y="2420888"/>
            <a:ext cx="2798253" cy="31782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D6A8E6AA-89FD-40B2-B27C-B0B3FF310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71" y="2420889"/>
            <a:ext cx="2809769" cy="317826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446DEAF-4B97-4A0A-AE44-051746B5DBA0}"/>
              </a:ext>
            </a:extLst>
          </p:cNvPr>
          <p:cNvSpPr/>
          <p:nvPr/>
        </p:nvSpPr>
        <p:spPr>
          <a:xfrm>
            <a:off x="428507" y="2645157"/>
            <a:ext cx="465912" cy="1461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AFDC7-C663-41EF-83EB-F96279610A2D}"/>
              </a:ext>
            </a:extLst>
          </p:cNvPr>
          <p:cNvSpPr txBox="1"/>
          <p:nvPr/>
        </p:nvSpPr>
        <p:spPr>
          <a:xfrm>
            <a:off x="586871" y="2175258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(3)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D09D9C1-F682-4299-9ACF-3DF5862321C6}"/>
              </a:ext>
            </a:extLst>
          </p:cNvPr>
          <p:cNvSpPr/>
          <p:nvPr/>
        </p:nvSpPr>
        <p:spPr>
          <a:xfrm>
            <a:off x="4526249" y="4328040"/>
            <a:ext cx="980771" cy="1626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CB2FAE-1F37-436F-9733-C376A2104977}"/>
              </a:ext>
            </a:extLst>
          </p:cNvPr>
          <p:cNvSpPr txBox="1"/>
          <p:nvPr/>
        </p:nvSpPr>
        <p:spPr>
          <a:xfrm>
            <a:off x="5253048" y="3849524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(4)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E335F161-75F2-433D-8250-2789E25E101D}"/>
              </a:ext>
            </a:extLst>
          </p:cNvPr>
          <p:cNvSpPr/>
          <p:nvPr/>
        </p:nvSpPr>
        <p:spPr>
          <a:xfrm>
            <a:off x="6008342" y="3122114"/>
            <a:ext cx="2007599" cy="1986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48A31A-709B-402B-B8DF-F48D5F5C3125}"/>
              </a:ext>
            </a:extLst>
          </p:cNvPr>
          <p:cNvSpPr txBox="1"/>
          <p:nvPr/>
        </p:nvSpPr>
        <p:spPr>
          <a:xfrm>
            <a:off x="7514397" y="2633613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(5)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F0F87CCD-6A72-43DE-817B-702A1649FD9F}"/>
              </a:ext>
            </a:extLst>
          </p:cNvPr>
          <p:cNvCxnSpPr>
            <a:cxnSpLocks/>
            <a:stCxn id="8" idx="3"/>
            <a:endCxn id="11" idx="1"/>
          </p:cNvCxnSpPr>
          <p:nvPr/>
        </p:nvCxnSpPr>
        <p:spPr>
          <a:xfrm>
            <a:off x="894419" y="2718242"/>
            <a:ext cx="3631830" cy="16911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69F9FEFF-AC13-4E00-BB99-F6B1BB94408A}"/>
              </a:ext>
            </a:extLst>
          </p:cNvPr>
          <p:cNvCxnSpPr>
            <a:cxnSpLocks/>
            <a:stCxn id="11" idx="0"/>
            <a:endCxn id="13" idx="1"/>
          </p:cNvCxnSpPr>
          <p:nvPr/>
        </p:nvCxnSpPr>
        <p:spPr>
          <a:xfrm flipV="1">
            <a:off x="5016635" y="3221415"/>
            <a:ext cx="991707" cy="11066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그림 31">
            <a:extLst>
              <a:ext uri="{FF2B5EF4-FFF2-40B4-BE49-F238E27FC236}">
                <a16:creationId xmlns:a16="http://schemas.microsoft.com/office/drawing/2014/main" id="{2AEDA056-2F4A-4594-AA79-F13A160F6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1401" y="4010020"/>
            <a:ext cx="2539508" cy="1486190"/>
          </a:xfrm>
          <a:prstGeom prst="rect">
            <a:avLst/>
          </a:prstGeom>
        </p:spPr>
      </p:pic>
      <p:sp>
        <p:nvSpPr>
          <p:cNvPr id="33" name="직사각형 32">
            <a:extLst>
              <a:ext uri="{FF2B5EF4-FFF2-40B4-BE49-F238E27FC236}">
                <a16:creationId xmlns:a16="http://schemas.microsoft.com/office/drawing/2014/main" id="{C490A4FB-9D6A-424E-A07B-FF357CA571C6}"/>
              </a:ext>
            </a:extLst>
          </p:cNvPr>
          <p:cNvSpPr/>
          <p:nvPr/>
        </p:nvSpPr>
        <p:spPr>
          <a:xfrm>
            <a:off x="7523550" y="5262563"/>
            <a:ext cx="638175" cy="1619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8284271-9460-4AA7-A817-1652153EE7F4}"/>
              </a:ext>
            </a:extLst>
          </p:cNvPr>
          <p:cNvSpPr txBox="1"/>
          <p:nvPr/>
        </p:nvSpPr>
        <p:spPr>
          <a:xfrm>
            <a:off x="7927980" y="5454155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(6)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3B4DF32C-C825-44AC-BD14-3BC6A5DCD341}"/>
              </a:ext>
            </a:extLst>
          </p:cNvPr>
          <p:cNvCxnSpPr>
            <a:cxnSpLocks/>
            <a:stCxn id="13" idx="2"/>
            <a:endCxn id="33" idx="0"/>
          </p:cNvCxnSpPr>
          <p:nvPr/>
        </p:nvCxnSpPr>
        <p:spPr>
          <a:xfrm>
            <a:off x="7012142" y="3320716"/>
            <a:ext cx="830496" cy="19418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74238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endParaRPr lang="ko-KR" altLang="en-US" sz="2000" dirty="0"/>
          </a:p>
        </p:txBody>
      </p:sp>
      <p:sp>
        <p:nvSpPr>
          <p:cNvPr id="13" name="내용 개체 틀 2">
            <a:extLst>
              <a:ext uri="{FF2B5EF4-FFF2-40B4-BE49-F238E27FC236}">
                <a16:creationId xmlns:a16="http://schemas.microsoft.com/office/drawing/2014/main" id="{F80CC2AE-4D9B-4882-85A5-72C5EEBFF82F}"/>
              </a:ext>
            </a:extLst>
          </p:cNvPr>
          <p:cNvSpPr txBox="1">
            <a:spLocks/>
          </p:cNvSpPr>
          <p:nvPr/>
        </p:nvSpPr>
        <p:spPr bwMode="auto">
          <a:xfrm>
            <a:off x="754332" y="1235921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디버그 콘솔에서 설정 변경</a:t>
            </a:r>
            <a:endParaRPr lang="en-US" altLang="ko-KR" sz="1800" b="1" kern="100" dirty="0">
              <a:solidFill>
                <a:srgbClr val="271E98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9342C6C0-B58E-4E9B-9465-EE3D1ADF9406}"/>
              </a:ext>
            </a:extLst>
          </p:cNvPr>
          <p:cNvSpPr/>
          <p:nvPr/>
        </p:nvSpPr>
        <p:spPr>
          <a:xfrm>
            <a:off x="3176586" y="4703764"/>
            <a:ext cx="1323976" cy="1952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780EEE-CB4F-48D7-8B55-EA0618D6D0F1}"/>
              </a:ext>
            </a:extLst>
          </p:cNvPr>
          <p:cNvSpPr txBox="1"/>
          <p:nvPr/>
        </p:nvSpPr>
        <p:spPr>
          <a:xfrm>
            <a:off x="1024444" y="2637932"/>
            <a:ext cx="3701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디버그 콘솔 상단 바에 </a:t>
            </a:r>
            <a:r>
              <a:rPr lang="ko-KR" altLang="en-US" sz="2000" b="1" dirty="0" err="1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우클릭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13C6E4-7F07-4D85-B532-55FEAFE78327}"/>
              </a:ext>
            </a:extLst>
          </p:cNvPr>
          <p:cNvSpPr txBox="1"/>
          <p:nvPr/>
        </p:nvSpPr>
        <p:spPr>
          <a:xfrm>
            <a:off x="596548" y="2618272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(1)</a:t>
            </a:r>
            <a:endParaRPr lang="ko-KR" altLang="en-US" sz="200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BECF83C6-A01E-4D53-A0F0-88736CE5B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019" y="2157587"/>
            <a:ext cx="3092473" cy="3809271"/>
          </a:xfrm>
          <a:prstGeom prst="rect">
            <a:avLst/>
          </a:prstGeom>
        </p:spPr>
      </p:pic>
      <p:sp>
        <p:nvSpPr>
          <p:cNvPr id="31" name="직사각형 30">
            <a:extLst>
              <a:ext uri="{FF2B5EF4-FFF2-40B4-BE49-F238E27FC236}">
                <a16:creationId xmlns:a16="http://schemas.microsoft.com/office/drawing/2014/main" id="{372157A2-1B01-4A8D-B61F-F290607D40A5}"/>
              </a:ext>
            </a:extLst>
          </p:cNvPr>
          <p:cNvSpPr/>
          <p:nvPr/>
        </p:nvSpPr>
        <p:spPr>
          <a:xfrm>
            <a:off x="5717381" y="2414588"/>
            <a:ext cx="330994" cy="1762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7303A13-3B82-4E6C-AC22-22549BF69C6E}"/>
              </a:ext>
            </a:extLst>
          </p:cNvPr>
          <p:cNvSpPr txBox="1"/>
          <p:nvPr/>
        </p:nvSpPr>
        <p:spPr>
          <a:xfrm>
            <a:off x="4950678" y="2279365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(3)</a:t>
            </a:r>
            <a:endParaRPr lang="ko-KR" altLang="en-US" sz="200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8669CC1-25B3-4A93-B839-03A277306ABA}"/>
              </a:ext>
            </a:extLst>
          </p:cNvPr>
          <p:cNvSpPr/>
          <p:nvPr/>
        </p:nvSpPr>
        <p:spPr>
          <a:xfrm>
            <a:off x="5565774" y="4371976"/>
            <a:ext cx="1260475" cy="1333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48F52CC-686B-494F-8652-B9EE64FFA055}"/>
              </a:ext>
            </a:extLst>
          </p:cNvPr>
          <p:cNvSpPr txBox="1"/>
          <p:nvPr/>
        </p:nvSpPr>
        <p:spPr>
          <a:xfrm>
            <a:off x="4950678" y="4253985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(4)</a:t>
            </a:r>
            <a:endParaRPr lang="ko-KR" altLang="en-US" sz="200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75014BDE-A957-4004-BB15-97CCD1EE42FF}"/>
              </a:ext>
            </a:extLst>
          </p:cNvPr>
          <p:cNvSpPr/>
          <p:nvPr/>
        </p:nvSpPr>
        <p:spPr>
          <a:xfrm>
            <a:off x="7146925" y="5743575"/>
            <a:ext cx="568326" cy="1714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D60AAD6-6735-4E67-B9CB-EDDF1BF3C04B}"/>
              </a:ext>
            </a:extLst>
          </p:cNvPr>
          <p:cNvSpPr txBox="1"/>
          <p:nvPr/>
        </p:nvSpPr>
        <p:spPr>
          <a:xfrm>
            <a:off x="6665178" y="5606535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(5)</a:t>
            </a:r>
            <a:endParaRPr lang="ko-KR" altLang="en-US" sz="200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880ED2E4-5720-4794-9727-A9ED67160FFF}"/>
              </a:ext>
            </a:extLst>
          </p:cNvPr>
          <p:cNvGrpSpPr/>
          <p:nvPr/>
        </p:nvGrpSpPr>
        <p:grpSpPr>
          <a:xfrm>
            <a:off x="628788" y="3093487"/>
            <a:ext cx="3912428" cy="2160240"/>
            <a:chOff x="628788" y="3093487"/>
            <a:chExt cx="3912428" cy="2160240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55DC2BA0-37AE-4370-A6A0-49D50E01B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9567" y="3093487"/>
              <a:ext cx="3911649" cy="2160240"/>
            </a:xfrm>
            <a:prstGeom prst="rect">
              <a:avLst/>
            </a:prstGeom>
          </p:spPr>
        </p:pic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4F853AA0-F42E-4363-82D1-DC3EC6AAF5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69" t="6700" r="52009" b="40917"/>
            <a:stretch/>
          </p:blipFill>
          <p:spPr>
            <a:xfrm>
              <a:off x="628788" y="3331211"/>
              <a:ext cx="2547019" cy="1586318"/>
            </a:xfrm>
            <a:prstGeom prst="rect">
              <a:avLst/>
            </a:prstGeom>
          </p:spPr>
        </p:pic>
      </p:grp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79EA86A1-02CB-41B7-88C5-E4DAB67D6849}"/>
              </a:ext>
            </a:extLst>
          </p:cNvPr>
          <p:cNvCxnSpPr>
            <a:cxnSpLocks/>
            <a:stCxn id="24" idx="0"/>
            <a:endCxn id="31" idx="1"/>
          </p:cNvCxnSpPr>
          <p:nvPr/>
        </p:nvCxnSpPr>
        <p:spPr>
          <a:xfrm flipV="1">
            <a:off x="3838574" y="2502694"/>
            <a:ext cx="1878807" cy="220107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0C07AA38-7D71-4E11-A588-98B19BB1AE78}"/>
              </a:ext>
            </a:extLst>
          </p:cNvPr>
          <p:cNvCxnSpPr>
            <a:cxnSpLocks/>
            <a:stCxn id="31" idx="2"/>
            <a:endCxn id="33" idx="0"/>
          </p:cNvCxnSpPr>
          <p:nvPr/>
        </p:nvCxnSpPr>
        <p:spPr>
          <a:xfrm>
            <a:off x="5882878" y="2590800"/>
            <a:ext cx="313134" cy="17811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FF148EE-2A1C-4623-9F63-D0D13BD91110}"/>
              </a:ext>
            </a:extLst>
          </p:cNvPr>
          <p:cNvCxnSpPr>
            <a:cxnSpLocks/>
            <a:stCxn id="33" idx="2"/>
            <a:endCxn id="35" idx="0"/>
          </p:cNvCxnSpPr>
          <p:nvPr/>
        </p:nvCxnSpPr>
        <p:spPr>
          <a:xfrm>
            <a:off x="6196012" y="4505326"/>
            <a:ext cx="1235076" cy="12382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9864D92-004B-4BB8-94DB-1E4E933E4691}"/>
              </a:ext>
            </a:extLst>
          </p:cNvPr>
          <p:cNvSpPr txBox="1"/>
          <p:nvPr/>
        </p:nvSpPr>
        <p:spPr>
          <a:xfrm>
            <a:off x="2717799" y="4616729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(2)</a:t>
            </a:r>
            <a:endParaRPr lang="ko-KR" altLang="en-US" sz="200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44742B77-ADFB-4C37-B76E-2B03D2A46004}"/>
              </a:ext>
            </a:extLst>
          </p:cNvPr>
          <p:cNvSpPr/>
          <p:nvPr/>
        </p:nvSpPr>
        <p:spPr>
          <a:xfrm>
            <a:off x="629567" y="3033249"/>
            <a:ext cx="3912428" cy="2979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57675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endParaRPr lang="ko-KR" altLang="en-US" sz="2000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F34094E4-8CEB-4D73-BC2E-27BE9426BB8D}"/>
              </a:ext>
            </a:extLst>
          </p:cNvPr>
          <p:cNvGrpSpPr/>
          <p:nvPr/>
        </p:nvGrpSpPr>
        <p:grpSpPr>
          <a:xfrm>
            <a:off x="932597" y="1617897"/>
            <a:ext cx="1771788" cy="4909572"/>
            <a:chOff x="1259632" y="1653601"/>
            <a:chExt cx="1771788" cy="4909572"/>
          </a:xfrm>
        </p:grpSpPr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2BC17294-345F-4F2C-86BE-43A74676DCA8}"/>
                </a:ext>
              </a:extLst>
            </p:cNvPr>
            <p:cNvGrpSpPr/>
            <p:nvPr/>
          </p:nvGrpSpPr>
          <p:grpSpPr>
            <a:xfrm>
              <a:off x="1585158" y="1653601"/>
              <a:ext cx="1120735" cy="707968"/>
              <a:chOff x="752720" y="2492896"/>
              <a:chExt cx="1120735" cy="707968"/>
            </a:xfrm>
          </p:grpSpPr>
          <p:sp>
            <p:nvSpPr>
              <p:cNvPr id="21" name="내용 개체 틀 2">
                <a:extLst>
                  <a:ext uri="{FF2B5EF4-FFF2-40B4-BE49-F238E27FC236}">
                    <a16:creationId xmlns:a16="http://schemas.microsoft.com/office/drawing/2014/main" id="{0A9D75BD-95F6-48BD-A301-B7941B377A9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54332" y="2492896"/>
                <a:ext cx="1119123" cy="362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ko-KR" sz="1800" b="1" kern="100" spc="0">
                    <a:solidFill>
                      <a:srgbClr val="271E98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Win + R</a:t>
                </a:r>
                <a:endParaRPr lang="en-US" altLang="ko-KR" sz="1800" b="1" kern="100" spc="0" dirty="0">
                  <a:solidFill>
                    <a:srgbClr val="271E98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2" name="내용 개체 틀 2">
                <a:extLst>
                  <a:ext uri="{FF2B5EF4-FFF2-40B4-BE49-F238E27FC236}">
                    <a16:creationId xmlns:a16="http://schemas.microsoft.com/office/drawing/2014/main" id="{D9D71918-1040-41BD-9BE3-622A6BC8E65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52720" y="2838310"/>
                <a:ext cx="1119123" cy="362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ko-KR" altLang="en-US" sz="1800" b="1" kern="100" spc="0">
                    <a:solidFill>
                      <a:srgbClr val="271E98"/>
                    </a:solidFill>
                    <a:effectLst/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또는</a:t>
                </a:r>
                <a:endParaRPr lang="en-US" altLang="ko-KR" sz="1800" b="1" kern="100" spc="0">
                  <a:solidFill>
                    <a:srgbClr val="271E98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19A873B6-FED5-406C-A7EE-3C5953DB0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2416696"/>
              <a:ext cx="1771788" cy="4146477"/>
            </a:xfrm>
            <a:prstGeom prst="rect">
              <a:avLst/>
            </a:prstGeom>
          </p:spPr>
        </p:pic>
      </p:grpSp>
      <p:pic>
        <p:nvPicPr>
          <p:cNvPr id="9" name="그림 8">
            <a:extLst>
              <a:ext uri="{FF2B5EF4-FFF2-40B4-BE49-F238E27FC236}">
                <a16:creationId xmlns:a16="http://schemas.microsoft.com/office/drawing/2014/main" id="{08586BA9-259A-40B1-BE8B-0AE97B2EE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3202806"/>
            <a:ext cx="3780952" cy="1942857"/>
          </a:xfrm>
          <a:prstGeom prst="rect">
            <a:avLst/>
          </a:prstGeom>
        </p:spPr>
      </p:pic>
      <p:sp>
        <p:nvSpPr>
          <p:cNvPr id="12" name="내용 개체 틀 2">
            <a:extLst>
              <a:ext uri="{FF2B5EF4-FFF2-40B4-BE49-F238E27FC236}">
                <a16:creationId xmlns:a16="http://schemas.microsoft.com/office/drawing/2014/main" id="{7E26C692-85F5-4418-B7B6-733704D6F0B7}"/>
              </a:ext>
            </a:extLst>
          </p:cNvPr>
          <p:cNvSpPr txBox="1">
            <a:spLocks/>
          </p:cNvSpPr>
          <p:nvPr/>
        </p:nvSpPr>
        <p:spPr bwMode="auto">
          <a:xfrm>
            <a:off x="754332" y="1235921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ko-KR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레지스트리 편집기에서 설정 변경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8A5144-1257-4CB6-B893-AD16856DE97E}"/>
              </a:ext>
            </a:extLst>
          </p:cNvPr>
          <p:cNvSpPr txBox="1"/>
          <p:nvPr/>
        </p:nvSpPr>
        <p:spPr>
          <a:xfrm>
            <a:off x="317501" y="3933056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2BE67F-B294-4C36-9829-60B4DD89804D}"/>
              </a:ext>
            </a:extLst>
          </p:cNvPr>
          <p:cNvSpPr txBox="1"/>
          <p:nvPr/>
        </p:nvSpPr>
        <p:spPr>
          <a:xfrm>
            <a:off x="5603352" y="4036868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(2)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98A9E03-1558-4777-BFBF-E0396ADABEE9}"/>
              </a:ext>
            </a:extLst>
          </p:cNvPr>
          <p:cNvSpPr/>
          <p:nvPr/>
        </p:nvSpPr>
        <p:spPr>
          <a:xfrm>
            <a:off x="5029200" y="4144736"/>
            <a:ext cx="486076" cy="2248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1577349-5296-4494-9BA1-A768C8273DAE}"/>
              </a:ext>
            </a:extLst>
          </p:cNvPr>
          <p:cNvSpPr/>
          <p:nvPr/>
        </p:nvSpPr>
        <p:spPr>
          <a:xfrm>
            <a:off x="5476874" y="4749573"/>
            <a:ext cx="809625" cy="2224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55ABC0-ED4B-4F12-9B8D-8C270E03AD15}"/>
              </a:ext>
            </a:extLst>
          </p:cNvPr>
          <p:cNvSpPr txBox="1"/>
          <p:nvPr/>
        </p:nvSpPr>
        <p:spPr>
          <a:xfrm>
            <a:off x="4964690" y="4660756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(3)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0" name="화살표: 오른쪽 19">
            <a:extLst>
              <a:ext uri="{FF2B5EF4-FFF2-40B4-BE49-F238E27FC236}">
                <a16:creationId xmlns:a16="http://schemas.microsoft.com/office/drawing/2014/main" id="{27D2BFA5-7BC3-438A-9BD7-0207F2F9E272}"/>
              </a:ext>
            </a:extLst>
          </p:cNvPr>
          <p:cNvSpPr/>
          <p:nvPr/>
        </p:nvSpPr>
        <p:spPr>
          <a:xfrm>
            <a:off x="3208441" y="3778190"/>
            <a:ext cx="864096" cy="792088"/>
          </a:xfrm>
          <a:prstGeom prst="rightArrow">
            <a:avLst/>
          </a:prstGeom>
          <a:solidFill>
            <a:srgbClr val="009999"/>
          </a:solidFill>
          <a:ln w="25400" cap="flat" cmpd="sng" algn="ctr">
            <a:solidFill>
              <a:srgbClr val="00999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999"/>
              </a:buClr>
              <a:buSzPct val="75000"/>
              <a:buFont typeface="Wingdings" pitchFamily="2" charset="2"/>
              <a:buChar char="l"/>
              <a:tabLst/>
              <a:defRPr/>
            </a:pPr>
            <a:endParaRPr kumimoji="0" lang="ko-KR" altLang="en-US" sz="2400" b="1" i="0" u="none" strike="noStrike" kern="0" cap="none" spc="0" normalizeH="0" baseline="0" noProof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CG Omeg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1332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3" y="515556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순차적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196752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순차적 프로그래밍이란 프로그램의 시작에서부터 종료할 때까지 간결한 내용의 결과를 얻어내기 위해 코드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(code)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흐름대로 프로그램이 진행되는 것을 말한다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순차적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BASIC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501320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69469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endParaRPr lang="ko-KR" altLang="en-US" sz="2000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ED0A78A3-8557-4583-9553-6F6C58464560}"/>
              </a:ext>
            </a:extLst>
          </p:cNvPr>
          <p:cNvSpPr/>
          <p:nvPr/>
        </p:nvSpPr>
        <p:spPr>
          <a:xfrm>
            <a:off x="1877611" y="659735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ko-KR" altLang="en-US"/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92C4F47C-3E20-4749-B957-637339638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61" y="4369922"/>
            <a:ext cx="7916933" cy="1869904"/>
          </a:xfrm>
          <a:prstGeom prst="rect">
            <a:avLst/>
          </a:prstGeom>
        </p:spPr>
      </p:pic>
      <p:grpSp>
        <p:nvGrpSpPr>
          <p:cNvPr id="12" name="그룹 11">
            <a:extLst>
              <a:ext uri="{FF2B5EF4-FFF2-40B4-BE49-F238E27FC236}">
                <a16:creationId xmlns:a16="http://schemas.microsoft.com/office/drawing/2014/main" id="{3716E5A6-3D33-4AFE-B1F3-1FEF4842D88E}"/>
              </a:ext>
            </a:extLst>
          </p:cNvPr>
          <p:cNvGrpSpPr/>
          <p:nvPr/>
        </p:nvGrpSpPr>
        <p:grpSpPr>
          <a:xfrm>
            <a:off x="-66109" y="1628800"/>
            <a:ext cx="9262906" cy="2870945"/>
            <a:chOff x="-78887" y="1393786"/>
            <a:chExt cx="9262906" cy="2870945"/>
          </a:xfrm>
        </p:grpSpPr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DC047F2E-9CDB-4FB9-8193-25862F8DD9B8}"/>
                </a:ext>
              </a:extLst>
            </p:cNvPr>
            <p:cNvGrpSpPr/>
            <p:nvPr/>
          </p:nvGrpSpPr>
          <p:grpSpPr>
            <a:xfrm>
              <a:off x="2746268" y="1393786"/>
              <a:ext cx="3651464" cy="1966778"/>
              <a:chOff x="2144672" y="1268760"/>
              <a:chExt cx="4854656" cy="2614850"/>
            </a:xfrm>
          </p:grpSpPr>
          <p:pic>
            <p:nvPicPr>
              <p:cNvPr id="3" name="그림 2">
                <a:extLst>
                  <a:ext uri="{FF2B5EF4-FFF2-40B4-BE49-F238E27FC236}">
                    <a16:creationId xmlns:a16="http://schemas.microsoft.com/office/drawing/2014/main" id="{57464A42-905C-4052-B5E6-B12FBC8519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57611" b="41612"/>
              <a:stretch/>
            </p:blipFill>
            <p:spPr>
              <a:xfrm>
                <a:off x="2144672" y="1268760"/>
                <a:ext cx="4854656" cy="2614850"/>
              </a:xfrm>
              <a:prstGeom prst="rect">
                <a:avLst/>
              </a:prstGeom>
            </p:spPr>
          </p:pic>
          <p:sp>
            <p:nvSpPr>
              <p:cNvPr id="6" name="직사각형 5">
                <a:extLst>
                  <a:ext uri="{FF2B5EF4-FFF2-40B4-BE49-F238E27FC236}">
                    <a16:creationId xmlns:a16="http://schemas.microsoft.com/office/drawing/2014/main" id="{2CC61444-C14A-4DF2-89B0-15C2BBA51A83}"/>
                  </a:ext>
                </a:extLst>
              </p:cNvPr>
              <p:cNvSpPr/>
              <p:nvPr/>
            </p:nvSpPr>
            <p:spPr>
              <a:xfrm>
                <a:off x="2144672" y="1772816"/>
                <a:ext cx="1995280" cy="21602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9C55F81-11F6-469C-B49E-35B508BA1138}"/>
                  </a:ext>
                </a:extLst>
              </p:cNvPr>
              <p:cNvSpPr txBox="1"/>
              <p:nvPr/>
            </p:nvSpPr>
            <p:spPr>
              <a:xfrm>
                <a:off x="3600962" y="1967610"/>
                <a:ext cx="1995280" cy="531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ko-KR" altLang="en-US" sz="2000" b="1" dirty="0">
                    <a:solidFill>
                      <a:srgbClr val="FF0000"/>
                    </a:solidFill>
                    <a:latin typeface="맑은 고딕" panose="020B0503020000020004" pitchFamily="34" charset="-127"/>
                    <a:ea typeface="맑은 고딕" panose="020B0503020000020004" pitchFamily="34" charset="-127"/>
                  </a:rPr>
                  <a:t>클릭</a:t>
                </a:r>
              </a:p>
            </p:txBody>
          </p:sp>
        </p:grpSp>
        <p:sp>
          <p:nvSpPr>
            <p:cNvPr id="16" name="내용 개체 틀 2">
              <a:extLst>
                <a:ext uri="{FF2B5EF4-FFF2-40B4-BE49-F238E27FC236}">
                  <a16:creationId xmlns:a16="http://schemas.microsoft.com/office/drawing/2014/main" id="{E6969017-BA8B-4D28-A0B5-02B03F5D895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-78887" y="3544651"/>
              <a:ext cx="9184019" cy="36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altLang="en-US" sz="1600" b="1" kern="100" dirty="0">
                  <a:solidFill>
                    <a:srgbClr val="271E9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컴퓨터\HKEY_LOCAL_MACHINE\SOFTWARE\Microsoft\</a:t>
              </a:r>
              <a:r>
                <a:rPr lang="ko-KR" altLang="en-US" sz="1600" b="1" kern="100" dirty="0" err="1">
                  <a:solidFill>
                    <a:srgbClr val="271E9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Command</a:t>
              </a:r>
              <a:r>
                <a:rPr lang="ko-KR" altLang="en-US" sz="1600" b="1" kern="100" dirty="0">
                  <a:solidFill>
                    <a:srgbClr val="271E9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600" b="1" kern="100" dirty="0" err="1">
                  <a:solidFill>
                    <a:srgbClr val="271E9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Processor</a:t>
              </a:r>
              <a:endParaRPr lang="ko-KR" altLang="en-US" sz="16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altLang="ko-KR" sz="16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7" name="내용 개체 틀 2">
              <a:extLst>
                <a:ext uri="{FF2B5EF4-FFF2-40B4-BE49-F238E27FC236}">
                  <a16:creationId xmlns:a16="http://schemas.microsoft.com/office/drawing/2014/main" id="{8E1D0861-FA3A-46A6-8392-64D5D758535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0" y="3902177"/>
              <a:ext cx="9184019" cy="36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altLang="en-US" sz="2000" b="1" kern="100" dirty="0">
                  <a:solidFill>
                    <a:srgbClr val="271E98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입력</a:t>
              </a:r>
              <a:endParaRPr lang="en-US" altLang="ko-KR" sz="20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095A785-24B9-4F55-9EBB-238FC9DA2D66}"/>
              </a:ext>
            </a:extLst>
          </p:cNvPr>
          <p:cNvSpPr txBox="1"/>
          <p:nvPr/>
        </p:nvSpPr>
        <p:spPr>
          <a:xfrm>
            <a:off x="2267744" y="1889116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(4)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1BF47D-1B24-45B5-BD5A-6953F566F865}"/>
              </a:ext>
            </a:extLst>
          </p:cNvPr>
          <p:cNvSpPr txBox="1"/>
          <p:nvPr/>
        </p:nvSpPr>
        <p:spPr>
          <a:xfrm>
            <a:off x="286342" y="3715199"/>
            <a:ext cx="615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(5)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983777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endParaRPr lang="ko-KR" altLang="en-US" sz="2000" dirty="0"/>
          </a:p>
        </p:txBody>
      </p:sp>
      <p:sp>
        <p:nvSpPr>
          <p:cNvPr id="14" name="내용 개체 틀 2">
            <a:extLst>
              <a:ext uri="{FF2B5EF4-FFF2-40B4-BE49-F238E27FC236}">
                <a16:creationId xmlns:a16="http://schemas.microsoft.com/office/drawing/2014/main" id="{4231E65E-A9E0-4E81-AF6B-711E42B4262B}"/>
              </a:ext>
            </a:extLst>
          </p:cNvPr>
          <p:cNvSpPr txBox="1">
            <a:spLocks/>
          </p:cNvSpPr>
          <p:nvPr/>
        </p:nvSpPr>
        <p:spPr bwMode="auto">
          <a:xfrm>
            <a:off x="762550" y="1330016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맑은 고딕" panose="020B0503020000020004" pitchFamily="50" charset="-127"/>
              <a:buChar char="■"/>
            </a:pPr>
            <a:r>
              <a:rPr lang="ko-KR" altLang="en-US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경로에 </a:t>
            </a:r>
            <a:r>
              <a:rPr lang="en-US" altLang="ko-KR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Autorun </a:t>
            </a:r>
            <a:r>
              <a:rPr lang="ko-KR" altLang="en-US" sz="1800" b="1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문자열 파일이 없을 경우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6166C68D-1CAA-40F8-99AD-B179DA6D900C}"/>
              </a:ext>
            </a:extLst>
          </p:cNvPr>
          <p:cNvGrpSpPr/>
          <p:nvPr/>
        </p:nvGrpSpPr>
        <p:grpSpPr>
          <a:xfrm>
            <a:off x="472371" y="1810926"/>
            <a:ext cx="8120372" cy="2599436"/>
            <a:chOff x="767907" y="2492896"/>
            <a:chExt cx="7264843" cy="2325570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12C05EF4-E721-41A6-8825-7F2BFF6BC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907" y="2492896"/>
              <a:ext cx="6869722" cy="2325570"/>
            </a:xfrm>
            <a:prstGeom prst="rect">
              <a:avLst/>
            </a:prstGeom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96662936-0C1E-4976-AA01-7901B3C058D1}"/>
                </a:ext>
              </a:extLst>
            </p:cNvPr>
            <p:cNvSpPr/>
            <p:nvPr/>
          </p:nvSpPr>
          <p:spPr>
            <a:xfrm>
              <a:off x="5302250" y="3725636"/>
              <a:ext cx="927100" cy="16056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EDBB223-9E9D-4C88-AE9D-2A94506BCDF7}"/>
                </a:ext>
              </a:extLst>
            </p:cNvPr>
            <p:cNvSpPr/>
            <p:nvPr/>
          </p:nvSpPr>
          <p:spPr>
            <a:xfrm>
              <a:off x="6229350" y="3898901"/>
              <a:ext cx="1225550" cy="13533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96E0E6E-6972-407B-8BD2-EE326F330255}"/>
                </a:ext>
              </a:extLst>
            </p:cNvPr>
            <p:cNvSpPr txBox="1"/>
            <p:nvPr/>
          </p:nvSpPr>
          <p:spPr>
            <a:xfrm>
              <a:off x="4572000" y="4293096"/>
              <a:ext cx="1368152" cy="357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sz="2000" b="1" dirty="0">
                  <a:solidFill>
                    <a:srgbClr val="FF0000"/>
                  </a:solidFill>
                  <a:latin typeface="맑은 고딕" panose="020B0503020000020004" pitchFamily="34" charset="-127"/>
                  <a:ea typeface="맑은 고딕" panose="020B0503020000020004" pitchFamily="34" charset="-127"/>
                </a:rPr>
                <a:t>(6) </a:t>
              </a:r>
              <a:r>
                <a:rPr lang="ko-KR" altLang="en-US" sz="2000" b="1" dirty="0" err="1">
                  <a:solidFill>
                    <a:srgbClr val="FF0000"/>
                  </a:solidFill>
                  <a:latin typeface="맑은 고딕" panose="020B0503020000020004" pitchFamily="34" charset="-127"/>
                  <a:ea typeface="맑은 고딕" panose="020B0503020000020004" pitchFamily="34" charset="-127"/>
                </a:rPr>
                <a:t>우클릭</a:t>
              </a:r>
              <a:endPara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D174526-3D94-4A77-92A2-E676F3AA71C9}"/>
                </a:ext>
              </a:extLst>
            </p:cNvPr>
            <p:cNvSpPr txBox="1"/>
            <p:nvPr/>
          </p:nvSpPr>
          <p:spPr>
            <a:xfrm>
              <a:off x="4753347" y="3581896"/>
              <a:ext cx="577850" cy="357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sz="2000" b="1" dirty="0">
                  <a:solidFill>
                    <a:srgbClr val="FF0000"/>
                  </a:solidFill>
                  <a:latin typeface="맑은 고딕" panose="020B0503020000020004" pitchFamily="34" charset="-127"/>
                  <a:ea typeface="맑은 고딕" panose="020B0503020000020004" pitchFamily="34" charset="-127"/>
                </a:rPr>
                <a:t>(7)</a:t>
              </a:r>
              <a:endPara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9AFF979-F9A6-4726-A034-1D313033A68B}"/>
                </a:ext>
              </a:extLst>
            </p:cNvPr>
            <p:cNvSpPr txBox="1"/>
            <p:nvPr/>
          </p:nvSpPr>
          <p:spPr>
            <a:xfrm>
              <a:off x="7454900" y="3773478"/>
              <a:ext cx="577850" cy="357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sz="2000" b="1" dirty="0">
                  <a:solidFill>
                    <a:srgbClr val="FF0000"/>
                  </a:solidFill>
                  <a:latin typeface="맑은 고딕" panose="020B0503020000020004" pitchFamily="34" charset="-127"/>
                  <a:ea typeface="맑은 고딕" panose="020B0503020000020004" pitchFamily="34" charset="-127"/>
                </a:rPr>
                <a:t>(8)</a:t>
              </a:r>
              <a:endPara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endParaRPr>
            </a:p>
          </p:txBody>
        </p:sp>
      </p:grpSp>
      <p:pic>
        <p:nvPicPr>
          <p:cNvPr id="12" name="그림 11">
            <a:extLst>
              <a:ext uri="{FF2B5EF4-FFF2-40B4-BE49-F238E27FC236}">
                <a16:creationId xmlns:a16="http://schemas.microsoft.com/office/drawing/2014/main" id="{EE57B521-04BE-4819-AFA1-32D189107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36" y="4568433"/>
            <a:ext cx="3703393" cy="1739063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FB8EFE40-99F3-4858-A74D-3A51636BA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2173" y="4568433"/>
            <a:ext cx="3793500" cy="17120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1C6CAD8-95FB-4387-86D1-967AEACF1A09}"/>
              </a:ext>
            </a:extLst>
          </p:cNvPr>
          <p:cNvSpPr txBox="1"/>
          <p:nvPr/>
        </p:nvSpPr>
        <p:spPr>
          <a:xfrm>
            <a:off x="742635" y="6107441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(9) Autorun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으로 변경</a:t>
            </a:r>
          </a:p>
        </p:txBody>
      </p:sp>
      <p:sp>
        <p:nvSpPr>
          <p:cNvPr id="19" name="화살표: 오른쪽 18">
            <a:extLst>
              <a:ext uri="{FF2B5EF4-FFF2-40B4-BE49-F238E27FC236}">
                <a16:creationId xmlns:a16="http://schemas.microsoft.com/office/drawing/2014/main" id="{72F19B01-C34E-4736-9156-FAF5062B5C4C}"/>
              </a:ext>
            </a:extLst>
          </p:cNvPr>
          <p:cNvSpPr/>
          <p:nvPr/>
        </p:nvSpPr>
        <p:spPr>
          <a:xfrm>
            <a:off x="4218774" y="5660872"/>
            <a:ext cx="487885" cy="447228"/>
          </a:xfrm>
          <a:prstGeom prst="rightArrow">
            <a:avLst/>
          </a:prstGeom>
          <a:solidFill>
            <a:srgbClr val="009999"/>
          </a:solidFill>
          <a:ln w="25400" cap="flat" cmpd="sng" algn="ctr">
            <a:solidFill>
              <a:srgbClr val="00999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999"/>
              </a:buClr>
              <a:buSzPct val="75000"/>
              <a:buFont typeface="Wingdings" pitchFamily="2" charset="2"/>
              <a:buChar char="l"/>
              <a:tabLst/>
              <a:defRPr/>
            </a:pPr>
            <a:endParaRPr kumimoji="0" lang="ko-KR" altLang="en-US" sz="2400" b="1" i="0" u="none" strike="noStrike" kern="0" cap="none" spc="0" normalizeH="0" baseline="0" noProof="0" dirty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CG Omeg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548239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endParaRPr lang="ko-KR" altLang="en-US" sz="20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E39406C-14C2-4464-A5F2-255953ECA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398" y="2204864"/>
            <a:ext cx="4182857" cy="324024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7C52B754-537D-4F81-8609-FC03B148E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39" y="2924985"/>
            <a:ext cx="3533333" cy="1800000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328365A7-385A-4D2C-8C79-32BF2B64EF22}"/>
              </a:ext>
            </a:extLst>
          </p:cNvPr>
          <p:cNvSpPr/>
          <p:nvPr/>
        </p:nvSpPr>
        <p:spPr>
          <a:xfrm>
            <a:off x="4801603" y="4585559"/>
            <a:ext cx="664684" cy="2028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FA0F65-4E4A-41ED-A545-BFD49AA67AD6}"/>
              </a:ext>
            </a:extLst>
          </p:cNvPr>
          <p:cNvSpPr txBox="1"/>
          <p:nvPr/>
        </p:nvSpPr>
        <p:spPr>
          <a:xfrm>
            <a:off x="551380" y="4511184"/>
            <a:ext cx="1645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더블클릭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ADE1D94E-0528-4FB4-A3CD-2DCB6D5241EC}"/>
              </a:ext>
            </a:extLst>
          </p:cNvPr>
          <p:cNvSpPr/>
          <p:nvPr/>
        </p:nvSpPr>
        <p:spPr>
          <a:xfrm>
            <a:off x="362952" y="4195033"/>
            <a:ext cx="788509" cy="221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B93C53-9E1F-4807-A038-AC65E6EE8DD9}"/>
              </a:ext>
            </a:extLst>
          </p:cNvPr>
          <p:cNvSpPr txBox="1"/>
          <p:nvPr/>
        </p:nvSpPr>
        <p:spPr>
          <a:xfrm>
            <a:off x="21640" y="4480488"/>
            <a:ext cx="788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(10)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D5CC6C-92F2-4BDB-BA4D-EE649F5E7956}"/>
              </a:ext>
            </a:extLst>
          </p:cNvPr>
          <p:cNvSpPr txBox="1"/>
          <p:nvPr/>
        </p:nvSpPr>
        <p:spPr>
          <a:xfrm>
            <a:off x="2465337" y="4847238"/>
            <a:ext cx="1141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(11)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22730F-77B5-4BFE-B368-C9641E30A126}"/>
              </a:ext>
            </a:extLst>
          </p:cNvPr>
          <p:cNvSpPr txBox="1"/>
          <p:nvPr/>
        </p:nvSpPr>
        <p:spPr>
          <a:xfrm>
            <a:off x="7029519" y="5140348"/>
            <a:ext cx="763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(12)</a:t>
            </a:r>
            <a:endParaRPr lang="ko-KR" altLang="en-US" sz="2000" b="1" dirty="0">
              <a:solidFill>
                <a:srgbClr val="FF0000"/>
              </a:solidFill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E7E782-9749-473D-A4C2-411289FB9566}"/>
              </a:ext>
            </a:extLst>
          </p:cNvPr>
          <p:cNvSpPr txBox="1"/>
          <p:nvPr/>
        </p:nvSpPr>
        <p:spPr>
          <a:xfrm>
            <a:off x="3004475" y="4835142"/>
            <a:ext cx="3992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값 데이터에 </a:t>
            </a:r>
            <a:r>
              <a:rPr lang="en-US" altLang="ko-KR" sz="2000" b="1" dirty="0" err="1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chcp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 65001 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B0503020000020004" pitchFamily="34" charset="-127"/>
                <a:ea typeface="맑은 고딕" panose="020B0503020000020004" pitchFamily="34" charset="-127"/>
              </a:rPr>
              <a:t>입력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6B2E709-D895-4723-AC24-A920CAEA8328}"/>
              </a:ext>
            </a:extLst>
          </p:cNvPr>
          <p:cNvSpPr/>
          <p:nvPr/>
        </p:nvSpPr>
        <p:spPr>
          <a:xfrm>
            <a:off x="6754227" y="4871308"/>
            <a:ext cx="731359" cy="2599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235746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6F32DD0-5EBF-48CB-A6A6-DE9EC33A7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68760"/>
            <a:ext cx="5439603" cy="310834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Visual Studio Community 2026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한글 출력 오류 해결법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endParaRPr lang="ko-KR" altLang="en-US" sz="20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41FB480-62A1-459B-A63F-75BE7C19BA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337" y="3348271"/>
            <a:ext cx="5550770" cy="2993753"/>
          </a:xfrm>
          <a:prstGeom prst="rect">
            <a:avLst/>
          </a:prstGeom>
        </p:spPr>
      </p:pic>
      <p:cxnSp>
        <p:nvCxnSpPr>
          <p:cNvPr id="6" name="연결선: 꺾임 5">
            <a:extLst>
              <a:ext uri="{FF2B5EF4-FFF2-40B4-BE49-F238E27FC236}">
                <a16:creationId xmlns:a16="http://schemas.microsoft.com/office/drawing/2014/main" id="{B85C9179-4018-42D9-9A67-9C1EB69EB8D8}"/>
              </a:ext>
            </a:extLst>
          </p:cNvPr>
          <p:cNvCxnSpPr>
            <a:cxnSpLocks/>
          </p:cNvCxnSpPr>
          <p:nvPr/>
        </p:nvCxnSpPr>
        <p:spPr>
          <a:xfrm rot="16200000" flipH="1">
            <a:off x="1154590" y="1379742"/>
            <a:ext cx="1974282" cy="2556286"/>
          </a:xfrm>
          <a:prstGeom prst="bent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392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0682" y="548680"/>
            <a:ext cx="6302634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기법</a:t>
            </a:r>
            <a:r>
              <a:rPr lang="en-US" altLang="ko-KR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구조적 프로그래밍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755576" y="1340768"/>
            <a:ext cx="7920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일련의 독립적인 작업단위로 분해된 모듈들로 구성되며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복잡한 문제를 아주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작은 수행단위로 분해하여 처리할 수 있기 때문에 효율적인 프로그래밍을 수행할 수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lvl="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구조적 프로그래밍 기법을 사용하는 대표적인 언어가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36912"/>
            <a:ext cx="6048671" cy="3750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70796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12574</TotalTime>
  <Words>2341</Words>
  <Application>Microsoft Office PowerPoint</Application>
  <PresentationFormat>화면 슬라이드 쇼(4:3)</PresentationFormat>
  <Paragraphs>338</Paragraphs>
  <Slides>83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83</vt:i4>
      </vt:variant>
    </vt:vector>
  </HeadingPairs>
  <TitlesOfParts>
    <vt:vector size="89" baseType="lpstr">
      <vt:lpstr>CG Omega</vt:lpstr>
      <vt:lpstr>굴림</vt:lpstr>
      <vt:lpstr>맑은 고딕</vt:lpstr>
      <vt:lpstr>Arial</vt:lpstr>
      <vt:lpstr>Wingdings</vt:lpstr>
      <vt:lpstr>색종이 상자</vt:lpstr>
      <vt:lpstr>[1주차 C++ 언어프로그래밍] C++ 언어개요 및 프로그램시작하기(2026)</vt:lpstr>
      <vt:lpstr>프로그램과 프로그래밍</vt:lpstr>
      <vt:lpstr>프로그램의 변환</vt:lpstr>
      <vt:lpstr>프로그래밍 언어의 종류 - 기계어</vt:lpstr>
      <vt:lpstr>프로그래밍 언어의 종류 - 어셈블리어</vt:lpstr>
      <vt:lpstr>프로그래밍 언어의 종류 - 고급언어</vt:lpstr>
      <vt:lpstr>인터프리터와 컴파일러 방식의 차이</vt:lpstr>
      <vt:lpstr>프로그래밍 기법 - 순차적 프로그래밍</vt:lpstr>
      <vt:lpstr>프로그래밍 기법 - 구조적 프로그래밍</vt:lpstr>
      <vt:lpstr>프로그래밍 기법 - 구조적 프로그래밍</vt:lpstr>
      <vt:lpstr>프로그래밍 기법 - 객체지향 프로그래밍</vt:lpstr>
      <vt:lpstr>C++ 언어의 역사 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C++ 언어의 특징</vt:lpstr>
      <vt:lpstr>Microsoft Visual Studio를 이용한 일반적인  C++ 프로그래밍 개발 과정</vt:lpstr>
      <vt:lpstr>컴파일</vt:lpstr>
      <vt:lpstr>링크</vt:lpstr>
      <vt:lpstr>실행</vt:lpstr>
      <vt:lpstr>디버깅</vt:lpstr>
      <vt:lpstr>버그 ?</vt:lpstr>
      <vt:lpstr>    Microsoft Visual Studio Community 2026 버전 다운로드</vt:lpstr>
      <vt:lpstr>프로젝트와 솔루션</vt:lpstr>
      <vt:lpstr> Microsoft Visual Studio Community 2026 버전의 시작하기 1</vt:lpstr>
      <vt:lpstr> Microsoft Visual Studio Community 2026 버전의 시작하기 2  </vt:lpstr>
      <vt:lpstr> Microsoft Visual Studio Community 2026 버전의 시작하기 3</vt:lpstr>
      <vt:lpstr> Microsoft Visual Studio Community 2026 버전의 로그인 수행하기 1</vt:lpstr>
      <vt:lpstr> Microsoft Visual Studio Community 2026 버전의 로그인 수행하기 2</vt:lpstr>
      <vt:lpstr> Microsoft Visual Studio Community 2026 버전의 로그인 수행하기 3</vt:lpstr>
      <vt:lpstr> Microsoft Visual Studio Community 2026 버전의 로그인 수행하기 4</vt:lpstr>
      <vt:lpstr> Microsoft Visual Studio Community 2026 버전의 로그인 수행하기 5</vt:lpstr>
      <vt:lpstr>새 프로젝트 생성하기 1</vt:lpstr>
      <vt:lpstr>새 프로젝트 생성하기 2  </vt:lpstr>
      <vt:lpstr>새 프로젝트 생성하기 3</vt:lpstr>
      <vt:lpstr>소스 코드 작성하기 1</vt:lpstr>
      <vt:lpstr>소스 코드 작성하기 2</vt:lpstr>
      <vt:lpstr>소스 코드 작성하기 3</vt:lpstr>
      <vt:lpstr>소스 코드 작성하기 4</vt:lpstr>
      <vt:lpstr>소스 코드 작성하기 5</vt:lpstr>
      <vt:lpstr>컴파일 과정 수행하기 1(64비트의 설정) </vt:lpstr>
      <vt:lpstr>컴파일 과정 수행하기 2(64비트의 설정) </vt:lpstr>
      <vt:lpstr>빌드 과정 수행하기 1(64비트의 설정) </vt:lpstr>
      <vt:lpstr>빌드 과정 수행하기 2(64비트의 설정) </vt:lpstr>
      <vt:lpstr>실행 코드 수행하기(64비트의 설정) </vt:lpstr>
      <vt:lpstr>문법 에러 디버깅 1</vt:lpstr>
      <vt:lpstr>문법 에러 디버깅 2</vt:lpstr>
      <vt:lpstr> Microsoft Visual Studio Community 2026 버전에서  지원하는 논리 에러 디버깅 기법 1</vt:lpstr>
      <vt:lpstr>Microsoft Visual Studio Community 2026 버전에서 지원하는 논리 에러 디버깅 기법 2</vt:lpstr>
      <vt:lpstr>Microsoft Visual Studio Community 2026 버전에서 지원하는 논리 에러 디버깅 기법 3</vt:lpstr>
      <vt:lpstr>Microsoft Visual Studio Community 2026 버전에서 지원하는 논리 에러 디버깅 기법 4</vt:lpstr>
      <vt:lpstr>Microsoft Visual Studio Community 2026 버전에서 지원하는 논리 에러 디버깅 기법 5</vt:lpstr>
      <vt:lpstr>C++ 프로그램의 기본구조</vt:lpstr>
      <vt:lpstr>주석 1</vt:lpstr>
      <vt:lpstr>주석 2</vt:lpstr>
      <vt:lpstr>선행 처리기(전 처리기) 1</vt:lpstr>
      <vt:lpstr>선행 처리기(전 처리기) 2</vt:lpstr>
      <vt:lpstr>#include &lt;iostream&gt; 문장을 소스 코드에 포함시키지 않으면?</vt:lpstr>
      <vt:lpstr>cout </vt:lpstr>
      <vt:lpstr>namespace 1 </vt:lpstr>
      <vt:lpstr>namespace 2</vt:lpstr>
      <vt:lpstr>namespace 3 </vt:lpstr>
      <vt:lpstr>namespace 4 </vt:lpstr>
      <vt:lpstr>namespace 5 </vt:lpstr>
      <vt:lpstr>namespace 6 </vt:lpstr>
      <vt:lpstr>std namespace </vt:lpstr>
      <vt:lpstr>세미콜론(;) 1</vt:lpstr>
      <vt:lpstr>세미콜론(;) 2</vt:lpstr>
      <vt:lpstr>세미콜론(;) 3</vt:lpstr>
      <vt:lpstr>들여쓰기</vt:lpstr>
      <vt:lpstr> Visual Studio Community 2026 한글 출력 오류 해결법 1</vt:lpstr>
      <vt:lpstr> Visual Studio Community 2026 한글 출력 오류 해결법 2</vt:lpstr>
      <vt:lpstr> Visual Studio Community 2026 한글 출력 오류 해결법 3</vt:lpstr>
      <vt:lpstr> Visual Studio Community 2026 한글 출력 오류 해결법 4</vt:lpstr>
      <vt:lpstr> Visual Studio Community 2026 한글 출력 오류 해결법 5</vt:lpstr>
      <vt:lpstr> Visual Studio Community 2026 한글 출력 오류 해결법 6</vt:lpstr>
      <vt:lpstr> Visual Studio Community 2026 한글 출력 오류 해결법 7</vt:lpstr>
      <vt:lpstr> Visual Studio Community 2026 한글 출력 오류 해결법 8</vt:lpstr>
      <vt:lpstr> Visual Studio Community 2026 한글 출력 오류 해결법 9</vt:lpstr>
    </vt:vector>
  </TitlesOfParts>
  <Manager/>
  <Company>전자과컴실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Seungho Lee</cp:lastModifiedBy>
  <cp:revision>738</cp:revision>
  <dcterms:created xsi:type="dcterms:W3CDTF">2009-03-24T09:03:40Z</dcterms:created>
  <dcterms:modified xsi:type="dcterms:W3CDTF">2026-03-11T09:53:04Z</dcterms:modified>
  <cp:version>1000.0000.01</cp:version>
</cp:coreProperties>
</file>