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embedTrueTypeFonts="1" saveSubsetFonts="1">
  <p:sldMasterIdLst>
    <p:sldMasterId id="2147483658" r:id="rId1"/>
  </p:sldMasterIdLst>
  <p:notesMasterIdLst>
    <p:notesMasterId r:id="rId23"/>
  </p:notesMasterIdLst>
  <p:handoutMasterIdLst>
    <p:handoutMasterId r:id="rId24"/>
  </p:handoutMasterIdLst>
  <p:sldIdLst>
    <p:sldId id="256" r:id="rId2"/>
    <p:sldId id="566" r:id="rId3"/>
    <p:sldId id="669" r:id="rId4"/>
    <p:sldId id="670" r:id="rId5"/>
    <p:sldId id="672" r:id="rId6"/>
    <p:sldId id="673" r:id="rId7"/>
    <p:sldId id="674" r:id="rId8"/>
    <p:sldId id="675" r:id="rId9"/>
    <p:sldId id="700" r:id="rId10"/>
    <p:sldId id="677" r:id="rId11"/>
    <p:sldId id="678" r:id="rId12"/>
    <p:sldId id="679" r:id="rId13"/>
    <p:sldId id="680" r:id="rId14"/>
    <p:sldId id="663" r:id="rId15"/>
    <p:sldId id="681" r:id="rId16"/>
    <p:sldId id="682" r:id="rId17"/>
    <p:sldId id="697" r:id="rId18"/>
    <p:sldId id="696" r:id="rId19"/>
    <p:sldId id="699" r:id="rId20"/>
    <p:sldId id="683" r:id="rId21"/>
    <p:sldId id="684" r:id="rId22"/>
  </p:sldIdLst>
  <p:sldSz cx="9144000" cy="6858000" type="screen4x3"/>
  <p:notesSz cx="7099300" cy="10234613"/>
  <p:embeddedFontLst>
    <p:embeddedFont>
      <p:font typeface="CG Omega" panose="020B0600000101010101" charset="0"/>
      <p:regular r:id="rId25"/>
      <p:bold r:id="rId26"/>
      <p:italic r:id="rId27"/>
      <p:boldItalic r:id="rId28"/>
    </p:embeddedFont>
    <p:embeddedFont>
      <p:font typeface="맑은 고딕" panose="020B0503020000020004" pitchFamily="50" charset="-127"/>
      <p:regular r:id="rId29"/>
      <p:bold r:id="rId30"/>
    </p:embeddedFont>
    <p:embeddedFont>
      <p:font typeface="함초롬바탕" panose="02030604000101010101" pitchFamily="18" charset="-127"/>
      <p:regular r:id="rId31"/>
      <p:bold r:id="rId32"/>
    </p:embeddedFont>
  </p:embeddedFontLst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5pPr>
    <a:lvl6pPr marL="22860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6pPr>
    <a:lvl7pPr marL="27432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7pPr>
    <a:lvl8pPr marL="32004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8pPr>
    <a:lvl9pPr marL="36576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2F2385"/>
    <a:srgbClr val="392BA3"/>
    <a:srgbClr val="291FAD"/>
    <a:srgbClr val="271E98"/>
    <a:srgbClr val="B20000"/>
    <a:srgbClr val="CC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5" autoAdjust="0"/>
    <p:restoredTop sz="83832" autoAdjust="0"/>
  </p:normalViewPr>
  <p:slideViewPr>
    <p:cSldViewPr>
      <p:cViewPr varScale="1">
        <p:scale>
          <a:sx n="116" d="100"/>
          <a:sy n="116" d="100"/>
        </p:scale>
        <p:origin x="1482" y="102"/>
      </p:cViewPr>
      <p:guideLst>
        <p:guide orient="horz" pos="9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4" y="261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fld id="{36CEBFFA-4353-4DE7-A174-2ABB57878F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488581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2"/>
            <a:ext cx="5206153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0"/>
            <a:r>
              <a:rPr lang="en-US" altLang="ko-KR"/>
              <a:t>Second level</a:t>
            </a:r>
          </a:p>
          <a:p>
            <a:pPr lvl="0"/>
            <a:r>
              <a:rPr lang="en-US" altLang="ko-KR"/>
              <a:t>Third level</a:t>
            </a:r>
          </a:p>
          <a:p>
            <a:pPr lvl="0"/>
            <a:r>
              <a:rPr lang="en-US" altLang="ko-KR"/>
              <a:t>Fourth level</a:t>
            </a:r>
          </a:p>
          <a:p>
            <a:pPr lvl="0"/>
            <a:r>
              <a:rPr lang="en-US" altLang="ko-KR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fld id="{55A46CC5-3815-4754-9655-9D705C3723A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5803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922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42" name="Group 26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924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9265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9266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67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9268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9269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0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1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2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3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4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5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6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77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9278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9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0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1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2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3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4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5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9286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9288" name="Rectangle 7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89" name="Rectangle 7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90" name="Rectangle 7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4B79DE2-F89B-41BD-82BC-EF40190471B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9291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/>
            <a:endParaRPr kumimoji="0" lang="ko-KR" altLang="ko-KR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31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7A05F-EE86-4BFC-A46B-C36C559E4A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8847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11FC1-ECCF-4F19-A187-27E3230090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83513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88125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7E4B109-71DE-4FE4-898F-BE53F523C2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0601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35696" y="654596"/>
            <a:ext cx="6087050" cy="485756"/>
          </a:xfrm>
        </p:spPr>
        <p:txBody>
          <a:bodyPr/>
          <a:lstStyle>
            <a:lvl1pPr algn="r">
              <a:defRPr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B29B3-6793-41BE-9390-797E10263F3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4671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352C7-E6AC-4398-8D80-A42C0BAB268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769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CB97E-C234-4C05-A171-5B13075F929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4028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2AC06-3C08-465B-B6F6-2D4D6B9B14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388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DDBEB-42E9-4CA8-B8BA-5D35116CF0E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4332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D1CF4-6997-4E36-9380-DD15317CB5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0759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E82F7-31E4-41F0-BC75-2C29649997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9562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C83DE-9AA0-45FD-BE4E-97C6B424132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2288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8195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8196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7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8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9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0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1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2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3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4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5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6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7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8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9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0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1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2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3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4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5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6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7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18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8219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0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1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2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3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4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5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6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7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8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9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0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1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2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3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4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5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6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7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8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9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0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8242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243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8244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5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6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7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1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52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8253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4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5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6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7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8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9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60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8261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8263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4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5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</a:defRPr>
            </a:lvl1pPr>
          </a:lstStyle>
          <a:p>
            <a:fld id="{A8924C26-1EC0-48D9-B210-0C0891A9AB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3790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56" r:id="rId13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08920"/>
            <a:ext cx="7772400" cy="471104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Visual Studio Community 2026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프로그램 다운로드법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설치법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과제 제출 방법 및 성적 평가 방법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(C++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)</a:t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_x340950088">
            <a:extLst>
              <a:ext uri="{FF2B5EF4-FFF2-40B4-BE49-F238E27FC236}">
                <a16:creationId xmlns:a16="http://schemas.microsoft.com/office/drawing/2014/main" id="{848989BA-D460-4B80-9D72-36E52FFF2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7257" y="2382277"/>
            <a:ext cx="2878737" cy="349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5539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/>
              <a:t>로그인 </a:t>
            </a:r>
            <a:r>
              <a:rPr lang="en-US" altLang="ko-KR" sz="2000"/>
              <a:t>3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313877"/>
            <a:ext cx="7920000" cy="54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Microsoft(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구글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계정으로 로그인 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243" name="_x342189360">
            <a:extLst>
              <a:ext uri="{FF2B5EF4-FFF2-40B4-BE49-F238E27FC236}">
                <a16:creationId xmlns:a16="http://schemas.microsoft.com/office/drawing/2014/main" id="{C025EC39-329C-4993-8C5A-5B83B9164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70514" y="2418491"/>
            <a:ext cx="2800416" cy="339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5FB41BC6-C820-4162-BB90-7C07488A2833}"/>
              </a:ext>
            </a:extLst>
          </p:cNvPr>
          <p:cNvSpPr/>
          <p:nvPr/>
        </p:nvSpPr>
        <p:spPr bwMode="auto">
          <a:xfrm>
            <a:off x="4256089" y="3969160"/>
            <a:ext cx="648072" cy="321228"/>
          </a:xfrm>
          <a:prstGeom prst="rightArrow">
            <a:avLst/>
          </a:prstGeom>
          <a:solidFill>
            <a:srgbClr val="009999"/>
          </a:solidFill>
          <a:ln w="127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90329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589" y="520868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</a:t>
            </a:r>
            <a:r>
              <a:rPr lang="en-US" altLang="ko-KR" sz="1900"/>
              <a:t>Community 2026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1</a:t>
            </a:r>
            <a:endParaRPr lang="ko-KR" altLang="en-US" sz="19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278990"/>
            <a:ext cx="7920000" cy="55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만들기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172A9361-DFAB-495F-8123-77770F05F7EA}"/>
              </a:ext>
            </a:extLst>
          </p:cNvPr>
          <p:cNvGrpSpPr/>
          <p:nvPr/>
        </p:nvGrpSpPr>
        <p:grpSpPr>
          <a:xfrm>
            <a:off x="1134979" y="1992557"/>
            <a:ext cx="6874041" cy="4429937"/>
            <a:chOff x="1514383" y="2095105"/>
            <a:chExt cx="6115234" cy="3940928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21601725-0D99-43BC-9ABF-92EFE13B9D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14383" y="2095105"/>
              <a:ext cx="6115234" cy="3940928"/>
            </a:xfrm>
            <a:prstGeom prst="rect">
              <a:avLst/>
            </a:prstGeom>
          </p:spPr>
        </p:pic>
        <p:sp>
          <p:nvSpPr>
            <p:cNvPr id="19" name="사각형: 둥근 모서리 18">
              <a:extLst>
                <a:ext uri="{FF2B5EF4-FFF2-40B4-BE49-F238E27FC236}">
                  <a16:creationId xmlns:a16="http://schemas.microsoft.com/office/drawing/2014/main" id="{624406B6-41CF-4351-8C11-A7BDC90DFDED}"/>
                </a:ext>
              </a:extLst>
            </p:cNvPr>
            <p:cNvSpPr/>
            <p:nvPr/>
          </p:nvSpPr>
          <p:spPr bwMode="auto">
            <a:xfrm>
              <a:off x="6127350" y="2685329"/>
              <a:ext cx="1324970" cy="216023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3382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192" y="518765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490" y="569572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</a:t>
            </a:r>
            <a:r>
              <a:rPr lang="en-US" altLang="ko-KR" sz="1900"/>
              <a:t>Community 2026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2</a:t>
            </a:r>
            <a:endParaRPr lang="ko-KR" altLang="en-US" sz="19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1260" y="1232754"/>
            <a:ext cx="7920000" cy="5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빈 프로젝트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누른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다음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06433A1C-6287-4092-AC88-3A2D1478C0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081" y="1714279"/>
            <a:ext cx="7079838" cy="46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165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69B338E8-F22B-4271-9F1B-E7676C933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508" y="13796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230" y="545539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</a:t>
            </a:r>
            <a:r>
              <a:rPr lang="en-US" altLang="ko-KR" sz="1900"/>
              <a:t>Community 2026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3</a:t>
            </a:r>
            <a:endParaRPr lang="ko-KR" altLang="en-US" sz="1900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ACE98CE2-1BC5-4858-AD40-DC8E368270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4803" y="124125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214031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프로젝트 명을 입력한다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저장할 경로를 지정한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폴더 선택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만들기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46C62613-79D1-437E-A7E6-17226B4BF0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49" y="2115000"/>
            <a:ext cx="7942101" cy="421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84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15870" y="534670"/>
            <a:ext cx="7416570" cy="485756"/>
          </a:xfrm>
        </p:spPr>
        <p:txBody>
          <a:bodyPr/>
          <a:lstStyle/>
          <a:p>
            <a:pPr algn="just"/>
            <a:r>
              <a:rPr lang="en-US" altLang="ko-KR" sz="1900" dirty="0"/>
              <a:t> Microsoft Visual Studio </a:t>
            </a:r>
            <a:r>
              <a:rPr lang="en-US" altLang="ko-KR" sz="1900"/>
              <a:t>Community 2026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4</a:t>
            </a:r>
            <a:endParaRPr lang="ko-KR" altLang="en-US" sz="1900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1A4AA733-8B3B-4DFF-975F-2F7E0BE910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90" y="1340768"/>
            <a:ext cx="8281220" cy="485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58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485756"/>
          </a:xfrm>
        </p:spPr>
        <p:txBody>
          <a:bodyPr/>
          <a:lstStyle/>
          <a:p>
            <a:r>
              <a:rPr lang="en-US" altLang="ko-KR" sz="1900" dirty="0"/>
              <a:t> Visual Studio </a:t>
            </a:r>
            <a:r>
              <a:rPr lang="en-US" altLang="ko-KR" sz="1900"/>
              <a:t>Community 2026 </a:t>
            </a:r>
            <a:r>
              <a:rPr lang="ko-KR" altLang="en-US" sz="1900" dirty="0"/>
              <a:t>아이콘 바탕화면에 추가하기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559734" y="132456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최근 추가한 앱에서 </a:t>
            </a:r>
            <a:r>
              <a:rPr lang="en-US" altLang="ko-KR" sz="1800" kern="10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 Studio </a:t>
            </a:r>
            <a:r>
              <a:rPr lang="ko-KR" altLang="en-US" sz="1800" kern="10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아이콘을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좌클릭으로 </a:t>
            </a:r>
            <a:r>
              <a:rPr lang="ko-KR" altLang="en-US" sz="1800" kern="100" dirty="0" err="1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드래그하여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바탕화면에 추가한다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80F1D38C-73CD-465D-9F8E-8B933E27BAC8}"/>
              </a:ext>
            </a:extLst>
          </p:cNvPr>
          <p:cNvSpPr/>
          <p:nvPr/>
        </p:nvSpPr>
        <p:spPr bwMode="auto">
          <a:xfrm>
            <a:off x="1264471" y="2595022"/>
            <a:ext cx="1640603" cy="417388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FC0F7278-6096-435C-9182-65EB6E1C7D07}"/>
              </a:ext>
            </a:extLst>
          </p:cNvPr>
          <p:cNvCxnSpPr>
            <a:endCxn id="24" idx="2"/>
          </p:cNvCxnSpPr>
          <p:nvPr/>
        </p:nvCxnSpPr>
        <p:spPr bwMode="auto">
          <a:xfrm flipV="1">
            <a:off x="1763688" y="3012410"/>
            <a:ext cx="216024" cy="362838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440AE34F-1CE9-412A-BC4C-545BA87A0218}"/>
              </a:ext>
            </a:extLst>
          </p:cNvPr>
          <p:cNvGrpSpPr/>
          <p:nvPr/>
        </p:nvGrpSpPr>
        <p:grpSpPr>
          <a:xfrm>
            <a:off x="331100" y="1986960"/>
            <a:ext cx="4175737" cy="4199531"/>
            <a:chOff x="331100" y="1986960"/>
            <a:chExt cx="4175737" cy="4199531"/>
          </a:xfrm>
        </p:grpSpPr>
        <p:pic>
          <p:nvPicPr>
            <p:cNvPr id="25" name="_x342185904">
              <a:extLst>
                <a:ext uri="{FF2B5EF4-FFF2-40B4-BE49-F238E27FC236}">
                  <a16:creationId xmlns:a16="http://schemas.microsoft.com/office/drawing/2014/main" id="{3A8E1194-EC98-4C87-AACF-3B0E22C532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31100" y="1986960"/>
              <a:ext cx="4175737" cy="4199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84942B2A-3819-4E9A-9694-4340D24926DE}"/>
                </a:ext>
              </a:extLst>
            </p:cNvPr>
            <p:cNvSpPr/>
            <p:nvPr/>
          </p:nvSpPr>
          <p:spPr bwMode="auto">
            <a:xfrm>
              <a:off x="647979" y="3827252"/>
              <a:ext cx="1763781" cy="204347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EF9A854A-2F42-432D-8E48-3610594C3D36}"/>
                </a:ext>
              </a:extLst>
            </p:cNvPr>
            <p:cNvSpPr/>
            <p:nvPr/>
          </p:nvSpPr>
          <p:spPr bwMode="auto">
            <a:xfrm>
              <a:off x="1415695" y="3055721"/>
              <a:ext cx="1501749" cy="382062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cxnSp>
          <p:nvCxnSpPr>
            <p:cNvPr id="28" name="직선 화살표 연결선 27">
              <a:extLst>
                <a:ext uri="{FF2B5EF4-FFF2-40B4-BE49-F238E27FC236}">
                  <a16:creationId xmlns:a16="http://schemas.microsoft.com/office/drawing/2014/main" id="{5ADF8C61-5D11-48B7-A27D-1EE0229A280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21857" y="3418559"/>
              <a:ext cx="269823" cy="409410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9" name="화살표: 오른쪽 28">
            <a:extLst>
              <a:ext uri="{FF2B5EF4-FFF2-40B4-BE49-F238E27FC236}">
                <a16:creationId xmlns:a16="http://schemas.microsoft.com/office/drawing/2014/main" id="{436818A3-CA09-415F-903B-43095DBE6D18}"/>
              </a:ext>
            </a:extLst>
          </p:cNvPr>
          <p:cNvSpPr/>
          <p:nvPr/>
        </p:nvSpPr>
        <p:spPr bwMode="auto">
          <a:xfrm>
            <a:off x="4831817" y="3743210"/>
            <a:ext cx="603117" cy="288032"/>
          </a:xfrm>
          <a:prstGeom prst="rightArrow">
            <a:avLst/>
          </a:prstGeom>
          <a:solidFill>
            <a:srgbClr val="009999"/>
          </a:solidFill>
          <a:ln w="127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0" name="그림 29" descr="그래픽, 스크린샷, 아쿠아, 그래픽 디자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C0937AA6-54AD-4A6A-B159-2A750D523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914" y="2551360"/>
            <a:ext cx="241935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297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55630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43234"/>
            <a:ext cx="8318500" cy="526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 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언어개요 및 </a:t>
            </a:r>
            <a:r>
              <a:rPr lang="ko-KR" altLang="en-US" sz="1800" kern="0">
                <a:solidFill>
                  <a:srgbClr val="000000"/>
                </a:solidFill>
                <a:latin typeface="함초롬바탕" panose="02030604000101010101" pitchFamily="18" charset="-127"/>
              </a:rPr>
              <a:t>프로그램시작하기</a:t>
            </a:r>
            <a:r>
              <a:rPr lang="en-US" altLang="ko-KR" sz="1800" kern="0">
                <a:solidFill>
                  <a:srgbClr val="000000"/>
                </a:solidFill>
                <a:latin typeface="함초롬바탕" panose="02030604000101010101" pitchFamily="18" charset="-127"/>
              </a:rPr>
              <a:t>(2026)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 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언어의 새로운 문법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클래스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4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생성자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소멸자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 배열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 포인터 배열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5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this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포인터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복사 생성자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프렌드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정적 멤버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const,  string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클래스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6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연산자 중복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6092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528" y="564437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340768"/>
            <a:ext cx="8318500" cy="357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7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중간고사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30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</a:p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285750" indent="-17463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시험 범위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 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~  6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</a:t>
            </a:r>
            <a:endParaRPr lang="ko-KR" altLang="en-US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marL="285750" indent="-17463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68288" algn="l"/>
              </a:tabLst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예상문제 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u="sng" kern="0" spc="-5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(https://eclass.hanbat.ac.kr)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으로 로그인 한 후 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주차학습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[7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시험보기 전에 게시됨</a:t>
            </a:r>
          </a:p>
        </p:txBody>
      </p:sp>
    </p:spTree>
    <p:extLst>
      <p:ext uri="{BB962C8B-B14F-4D97-AF65-F5344CB8AC3E}">
        <p14:creationId xmlns:p14="http://schemas.microsoft.com/office/powerpoint/2010/main" val="1080649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8374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29702"/>
            <a:ext cx="8318500" cy="526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8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언어프로그래밍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]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상속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다중상속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9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가상 베이스 클래스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가상 함수와 함수 재정의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순수 가상 함수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가상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소멸자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템플릿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표준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형식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스트림 연산자 중복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사용자 정의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조작자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파일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1</a:t>
            </a: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파일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2971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11896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96752"/>
            <a:ext cx="8318500" cy="326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14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기말고사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40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시험 범위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8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 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~  13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68288" algn="l"/>
              </a:tabLst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예상문제 </a:t>
            </a:r>
            <a:endParaRPr lang="en-US" altLang="ko-KR" sz="1800" b="1" kern="0" spc="-50" dirty="0">
              <a:solidFill>
                <a:srgbClr val="000000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u="sng" kern="0" spc="-5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(https://eclass.hanbat.ac.kr)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으로 로그인 한 후 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주차학습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[14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시험보기 전에 게시됨</a:t>
            </a:r>
          </a:p>
        </p:txBody>
      </p:sp>
    </p:spTree>
    <p:extLst>
      <p:ext uri="{BB962C8B-B14F-4D97-AF65-F5344CB8AC3E}">
        <p14:creationId xmlns:p14="http://schemas.microsoft.com/office/powerpoint/2010/main" val="136829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b="0" dirty="0"/>
              <a:t> Visual Studio Community 2026 </a:t>
            </a:r>
            <a:r>
              <a:rPr lang="ko-KR" altLang="en-US" sz="2000" b="0" dirty="0"/>
              <a:t>프로그램</a:t>
            </a:r>
            <a:r>
              <a:rPr lang="en-US" altLang="ko-KR" sz="2000" b="0" dirty="0"/>
              <a:t> </a:t>
            </a:r>
            <a:r>
              <a:rPr lang="ko-KR" altLang="en-US" sz="2000" b="0" dirty="0"/>
              <a:t>다운로드 법 </a:t>
            </a:r>
            <a:r>
              <a:rPr lang="en-US" altLang="ko-KR" sz="2000" b="0" dirty="0"/>
              <a:t>1</a:t>
            </a:r>
            <a:endParaRPr lang="ko-KR" altLang="en-US" sz="2000" b="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174734"/>
            <a:ext cx="7920000" cy="67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https://visualstudio.microsoft.com/ko/downloads/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링크를 타고 들어가서 무료 다운로드 버튼을 클릭한다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함초롬바탕" panose="02030604000101010101" pitchFamily="18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018FB9C1-7E01-44FD-AC94-D5A78BCD2C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508" y="1984661"/>
            <a:ext cx="7039124" cy="432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669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654596"/>
            <a:ext cx="8784976" cy="485756"/>
          </a:xfrm>
        </p:spPr>
        <p:txBody>
          <a:bodyPr/>
          <a:lstStyle/>
          <a:p>
            <a:r>
              <a:rPr lang="ko-KR" altLang="en-US" sz="2400" dirty="0"/>
              <a:t>과제 제출 방법 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382550" y="1274496"/>
            <a:ext cx="8856984" cy="486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20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  <a:endParaRPr lang="ko-KR" altLang="en-US" sz="1800" kern="0" spc="-5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각 주차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2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시간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이론 강의 끝난 후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 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시간 실습시간내에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시간이 지나면 제출불가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 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(https://eclass.hanbat.ac.kr)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으로 로그인 한 후 에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주차학습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해당주차과제클릭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과제및평가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과제제출시작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 -&gt; [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파일업로드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과제제출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메뉴를 통해 연습문제와 실습문제를 제출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-5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444500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연습문제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u="sng" kern="0" spc="-5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이러닝캠퍼스에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게시된 각 주차의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연습문제들을 풀이하여 </a:t>
            </a:r>
            <a:r>
              <a:rPr lang="en-US" altLang="ko-KR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hwp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파일로 제출</a:t>
            </a:r>
            <a:endParaRPr lang="en-US" altLang="ko-KR" sz="1800" u="sng" kern="0" spc="-8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444500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실습문제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각 주차의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ppt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예제들을 프로그램과 실행결과를 화면 </a:t>
            </a:r>
            <a:r>
              <a:rPr lang="ko-KR" altLang="en-US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캡쳐하여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hwp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파일로 제출</a:t>
            </a:r>
            <a:endParaRPr lang="en-US" altLang="ko-KR" sz="1800" u="sng" kern="0" spc="-8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ko-KR" altLang="en-US" sz="1800" kern="0" spc="-8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ko-KR" sz="1800" kern="0" spc="-8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          </a:t>
            </a:r>
            <a:b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</a:b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6821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495" y="527664"/>
            <a:ext cx="8784976" cy="485756"/>
          </a:xfrm>
        </p:spPr>
        <p:txBody>
          <a:bodyPr/>
          <a:lstStyle/>
          <a:p>
            <a:r>
              <a:rPr lang="ko-KR" altLang="en-US" sz="2400" dirty="0"/>
              <a:t>성적 평가 방법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672409" y="1469856"/>
            <a:ext cx="7920000" cy="291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출석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결석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번에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점 감점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총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4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번 결석하면 </a:t>
            </a:r>
            <a:r>
              <a:rPr lang="ko-KR" altLang="en-US" sz="1800" b="1" kern="0" spc="-50" dirty="0" err="1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시험응시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여부에 관계없이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F</a:t>
            </a:r>
          </a:p>
          <a:p>
            <a:pPr marL="268287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6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성적 평가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(100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만점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)]</a:t>
            </a:r>
          </a:p>
          <a:p>
            <a:pPr marL="285750" indent="-17463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중간고사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30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기말고사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40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20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출석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endParaRPr lang="en-US" altLang="ko-KR" sz="1800" u="sng" kern="0" spc="-90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0634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5214" y="525149"/>
            <a:ext cx="8280920" cy="485756"/>
          </a:xfrm>
        </p:spPr>
        <p:txBody>
          <a:bodyPr/>
          <a:lstStyle/>
          <a:p>
            <a:r>
              <a:rPr lang="en-US" altLang="ko-KR" sz="2000" dirty="0"/>
              <a:t> Visual Studio 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다운로드 법 </a:t>
            </a:r>
            <a:r>
              <a:rPr lang="en-US" altLang="ko-KR" sz="2000" dirty="0"/>
              <a:t>2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4332" y="1235921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다운로드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=&gt; ＇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다른 이름으로 저장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＇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버튼을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클릭한다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" name="그림 6" descr="텍스트, 컴퓨터, 인간의 얼굴, 스크린샷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3524688C-DEA5-42B1-A7AF-8DF6664AD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681" y="1820780"/>
            <a:ext cx="7999767" cy="4512071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B7B91258-8396-4798-BF27-7D82ED4E8261}"/>
              </a:ext>
            </a:extLst>
          </p:cNvPr>
          <p:cNvSpPr/>
          <p:nvPr/>
        </p:nvSpPr>
        <p:spPr bwMode="auto">
          <a:xfrm>
            <a:off x="6326314" y="2276872"/>
            <a:ext cx="2278134" cy="910512"/>
          </a:xfrm>
          <a:prstGeom prst="rect">
            <a:avLst/>
          </a:prstGeom>
          <a:noFill/>
          <a:ln w="5715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178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333EB18E-442D-439A-BF02-81F8C3B15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80" y="1823492"/>
            <a:ext cx="7775062" cy="406747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39264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다운로드 법 </a:t>
            </a:r>
            <a:r>
              <a:rPr lang="en-US" altLang="ko-KR" sz="2000" dirty="0"/>
              <a:t>3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20958" y="1256826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바탕화면에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VisualStudioSetup.exe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저장한다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EF36D4D-E379-435E-9208-12488CDB1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367206"/>
            <a:ext cx="11216484" cy="65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9214680-99C4-4126-AB9A-A23EFF67772D}"/>
              </a:ext>
            </a:extLst>
          </p:cNvPr>
          <p:cNvSpPr/>
          <p:nvPr/>
        </p:nvSpPr>
        <p:spPr bwMode="auto">
          <a:xfrm>
            <a:off x="647979" y="1823491"/>
            <a:ext cx="7775062" cy="4052866"/>
          </a:xfrm>
          <a:prstGeom prst="rect">
            <a:avLst/>
          </a:pr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407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5539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48671" y="1214776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바탕화면에 있는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VisualStudioSetup.exe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더블클릭 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Visual Studio Installer 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창에서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계속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031D7C2-3272-4456-86C0-A0613BE3C0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72" y="2792491"/>
            <a:ext cx="2814071" cy="1866667"/>
          </a:xfrm>
          <a:prstGeom prst="rect">
            <a:avLst/>
          </a:prstGeom>
        </p:spPr>
      </p:pic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49AFCBB2-44B6-40CB-8E53-E33C87BFF219}"/>
              </a:ext>
            </a:extLst>
          </p:cNvPr>
          <p:cNvSpPr/>
          <p:nvPr/>
        </p:nvSpPr>
        <p:spPr bwMode="auto">
          <a:xfrm>
            <a:off x="972478" y="2950271"/>
            <a:ext cx="792088" cy="780560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5121" name="_x337878784">
            <a:extLst>
              <a:ext uri="{FF2B5EF4-FFF2-40B4-BE49-F238E27FC236}">
                <a16:creationId xmlns:a16="http://schemas.microsoft.com/office/drawing/2014/main" id="{2AAE47ED-2DC7-42B7-8460-3489FF050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56977"/>
            <a:ext cx="4091845" cy="238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B24BFD5C-C43C-4F65-B1DF-90AC76194F04}"/>
              </a:ext>
            </a:extLst>
          </p:cNvPr>
          <p:cNvSpPr/>
          <p:nvPr/>
        </p:nvSpPr>
        <p:spPr bwMode="auto">
          <a:xfrm>
            <a:off x="3929509" y="3590601"/>
            <a:ext cx="396460" cy="288032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042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69B338E8-F22B-4271-9F1B-E7676C933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508" y="13796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2326" y="548680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2 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827584" y="1300682"/>
            <a:ext cx="7920000" cy="53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‘C++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을 사용한 데스크톱 개발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을 체크 후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설치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를 누른다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FE97EC4A-C9DB-4FF2-BB0B-87C89853CA85}"/>
              </a:ext>
            </a:extLst>
          </p:cNvPr>
          <p:cNvGrpSpPr/>
          <p:nvPr/>
        </p:nvGrpSpPr>
        <p:grpSpPr>
          <a:xfrm>
            <a:off x="892683" y="1988840"/>
            <a:ext cx="7358633" cy="4160549"/>
            <a:chOff x="1085884" y="1611214"/>
            <a:chExt cx="7358633" cy="4160549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B0879E44-58B3-4A1D-BBED-1C9501A62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5884" y="1611214"/>
              <a:ext cx="7358633" cy="4160549"/>
            </a:xfrm>
            <a:prstGeom prst="rect">
              <a:avLst/>
            </a:prstGeom>
          </p:spPr>
        </p:pic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49AFCBB2-44B6-40CB-8E53-E33C87BFF219}"/>
                </a:ext>
              </a:extLst>
            </p:cNvPr>
            <p:cNvSpPr/>
            <p:nvPr/>
          </p:nvSpPr>
          <p:spPr bwMode="auto">
            <a:xfrm>
              <a:off x="1386358" y="3498097"/>
              <a:ext cx="2262238" cy="538966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sp>
          <p:nvSpPr>
            <p:cNvPr id="15" name="사각형: 둥근 모서리 14">
              <a:extLst>
                <a:ext uri="{FF2B5EF4-FFF2-40B4-BE49-F238E27FC236}">
                  <a16:creationId xmlns:a16="http://schemas.microsoft.com/office/drawing/2014/main" id="{2EB78340-4F38-45E1-BD54-4920C487687F}"/>
                </a:ext>
              </a:extLst>
            </p:cNvPr>
            <p:cNvSpPr/>
            <p:nvPr/>
          </p:nvSpPr>
          <p:spPr bwMode="auto">
            <a:xfrm>
              <a:off x="7840851" y="5296447"/>
              <a:ext cx="358225" cy="241709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cxnSp>
          <p:nvCxnSpPr>
            <p:cNvPr id="13" name="직선 화살표 연결선 12">
              <a:extLst>
                <a:ext uri="{FF2B5EF4-FFF2-40B4-BE49-F238E27FC236}">
                  <a16:creationId xmlns:a16="http://schemas.microsoft.com/office/drawing/2014/main" id="{FFAADC24-C6C6-456B-AD96-246DD4903064}"/>
                </a:ext>
              </a:extLst>
            </p:cNvPr>
            <p:cNvCxnSpPr>
              <a:cxnSpLocks/>
              <a:endCxn id="15" idx="1"/>
            </p:cNvCxnSpPr>
            <p:nvPr/>
          </p:nvCxnSpPr>
          <p:spPr bwMode="auto">
            <a:xfrm>
              <a:off x="3673748" y="3933056"/>
              <a:ext cx="4167103" cy="1484246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0E3669B-1EB7-42E6-850F-6E10783EE27C}"/>
                </a:ext>
              </a:extLst>
            </p:cNvPr>
            <p:cNvSpPr txBox="1"/>
            <p:nvPr/>
          </p:nvSpPr>
          <p:spPr>
            <a:xfrm flipH="1">
              <a:off x="1361206" y="3128765"/>
              <a:ext cx="712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sz="1800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(1)</a:t>
              </a:r>
              <a:endParaRPr lang="ko-KR" altLang="en-US" sz="18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16402-13F5-4BEC-8EFE-45B54FF0BC02}"/>
                </a:ext>
              </a:extLst>
            </p:cNvPr>
            <p:cNvSpPr txBox="1"/>
            <p:nvPr/>
          </p:nvSpPr>
          <p:spPr>
            <a:xfrm flipH="1">
              <a:off x="7595003" y="4832349"/>
              <a:ext cx="712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sz="1800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(2)</a:t>
              </a:r>
              <a:endParaRPr lang="ko-KR" altLang="en-US" sz="18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614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69B338E8-F22B-4271-9F1B-E7676C933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508" y="13796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62317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3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189450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설치 후 시작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 후 기다린다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CA1BED9-4293-48DF-9269-5BDB77D16798}"/>
              </a:ext>
            </a:extLst>
          </p:cNvPr>
          <p:cNvGrpSpPr/>
          <p:nvPr/>
        </p:nvGrpSpPr>
        <p:grpSpPr>
          <a:xfrm>
            <a:off x="1086373" y="2000332"/>
            <a:ext cx="6971254" cy="3921331"/>
            <a:chOff x="1086373" y="1686621"/>
            <a:chExt cx="6971254" cy="3921331"/>
          </a:xfrm>
        </p:grpSpPr>
        <p:pic>
          <p:nvPicPr>
            <p:cNvPr id="7169" name="_x445099872">
              <a:extLst>
                <a:ext uri="{FF2B5EF4-FFF2-40B4-BE49-F238E27FC236}">
                  <a16:creationId xmlns:a16="http://schemas.microsoft.com/office/drawing/2014/main" id="{CF98CA0E-F22B-4330-BD40-B165E07795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86373" y="1686621"/>
              <a:ext cx="6971254" cy="3921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사각형: 둥근 모서리 19">
              <a:extLst>
                <a:ext uri="{FF2B5EF4-FFF2-40B4-BE49-F238E27FC236}">
                  <a16:creationId xmlns:a16="http://schemas.microsoft.com/office/drawing/2014/main" id="{A687E0E3-036A-4FE0-823D-271906460693}"/>
                </a:ext>
              </a:extLst>
            </p:cNvPr>
            <p:cNvSpPr/>
            <p:nvPr/>
          </p:nvSpPr>
          <p:spPr bwMode="auto">
            <a:xfrm>
              <a:off x="1547664" y="3379151"/>
              <a:ext cx="720080" cy="193865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0172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60597A7-79DA-4AF0-B18C-3C3CC8866C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63" y="2060848"/>
            <a:ext cx="7572274" cy="386802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62317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</a:t>
            </a:r>
            <a:r>
              <a:rPr lang="en-US" altLang="ko-KR" sz="2000"/>
              <a:t>Community 2026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로그인 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210111"/>
            <a:ext cx="7920000" cy="39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로그인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A687E0E3-036A-4FE0-823D-271906460693}"/>
              </a:ext>
            </a:extLst>
          </p:cNvPr>
          <p:cNvSpPr/>
          <p:nvPr/>
        </p:nvSpPr>
        <p:spPr bwMode="auto">
          <a:xfrm>
            <a:off x="5594358" y="3138550"/>
            <a:ext cx="2468188" cy="457504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820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/>
              <a:t> Visual Studio Community 2026 </a:t>
            </a:r>
            <a:r>
              <a:rPr lang="ko-KR" altLang="en-US" sz="2000"/>
              <a:t>프로그램</a:t>
            </a:r>
            <a:r>
              <a:rPr lang="en-US" altLang="ko-KR" sz="2000"/>
              <a:t> </a:t>
            </a:r>
            <a:r>
              <a:rPr lang="ko-KR" altLang="en-US" sz="2000"/>
              <a:t>로그인 </a:t>
            </a:r>
            <a:r>
              <a:rPr lang="en-US" altLang="ko-KR" sz="2000"/>
              <a:t>2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DF737CD1-5404-47A3-81D3-B4BA2C0859B1}"/>
              </a:ext>
            </a:extLst>
          </p:cNvPr>
          <p:cNvGrpSpPr/>
          <p:nvPr/>
        </p:nvGrpSpPr>
        <p:grpSpPr>
          <a:xfrm>
            <a:off x="2121743" y="1700808"/>
            <a:ext cx="4900514" cy="4057539"/>
            <a:chOff x="2400571" y="2060849"/>
            <a:chExt cx="4342857" cy="3595809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3BA48104-734A-4A72-AC5A-D2F1B27E44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78397"/>
            <a:stretch/>
          </p:blipFill>
          <p:spPr>
            <a:xfrm>
              <a:off x="2400571" y="2060849"/>
              <a:ext cx="4342857" cy="1059600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597D121A-9DFC-4EC4-8898-1CE59058B0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0"/>
            <a:stretch/>
          </p:blipFill>
          <p:spPr>
            <a:xfrm>
              <a:off x="2433358" y="3470591"/>
              <a:ext cx="4277284" cy="21860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8001225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10689</TotalTime>
  <Words>703</Words>
  <Application>Microsoft Office PowerPoint</Application>
  <PresentationFormat>화면 슬라이드 쇼(4:3)</PresentationFormat>
  <Paragraphs>96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9" baseType="lpstr">
      <vt:lpstr>Arial</vt:lpstr>
      <vt:lpstr>맑은 고딕</vt:lpstr>
      <vt:lpstr>CG Omega</vt:lpstr>
      <vt:lpstr>Times New Roman</vt:lpstr>
      <vt:lpstr>굴림</vt:lpstr>
      <vt:lpstr>함초롬바탕</vt:lpstr>
      <vt:lpstr>Wingdings</vt:lpstr>
      <vt:lpstr>색종이 상자</vt:lpstr>
      <vt:lpstr>Visual Studio Community 2026 프로그램 다운로드법  + 설치법 + 과제 제출 방법 및 성적 평가 방법(C++언어) </vt:lpstr>
      <vt:lpstr> Visual Studio Community 2026 프로그램 다운로드 법 1</vt:lpstr>
      <vt:lpstr> Visual Studio Community 2026 프로그램 다운로드 법 2</vt:lpstr>
      <vt:lpstr> Visual Studio Community 2026 프로그램 다운로드 법 3</vt:lpstr>
      <vt:lpstr> Visual Studio Community 2026 프로그램 설치 1</vt:lpstr>
      <vt:lpstr> Visual Studio Community 2026 프로그램 설치 2 </vt:lpstr>
      <vt:lpstr> Visual Studio Community 2026 프로그램 설치 3</vt:lpstr>
      <vt:lpstr> Visual Studio Community 2026 프로그램 로그인 1</vt:lpstr>
      <vt:lpstr> Visual Studio Community 2026 프로그램 로그인 2</vt:lpstr>
      <vt:lpstr> Visual Studio Community 2026 프로그램 로그인 3</vt:lpstr>
      <vt:lpstr> Microsoft Visual Studio Community 2026 버전의 시작하기 1</vt:lpstr>
      <vt:lpstr> Microsoft Visual Studio Community 2026 버전의 시작하기 2</vt:lpstr>
      <vt:lpstr> Microsoft Visual Studio Community 2026 버전의 시작하기 3</vt:lpstr>
      <vt:lpstr> Microsoft Visual Studio Community 2026 버전의 시작하기 4</vt:lpstr>
      <vt:lpstr> Visual Studio Community 2026 아이콘 바탕화면에 추가하기</vt:lpstr>
      <vt:lpstr>강의일정</vt:lpstr>
      <vt:lpstr>강의일정</vt:lpstr>
      <vt:lpstr>강의일정</vt:lpstr>
      <vt:lpstr>강의일정</vt:lpstr>
      <vt:lpstr>과제 제출 방법 </vt:lpstr>
      <vt:lpstr>성적 평가 방법 </vt:lpstr>
    </vt:vector>
  </TitlesOfParts>
  <Company>WESNET Co,.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 Language Lecture Book</dc:title>
  <dc:subject>Program Start</dc:subject>
  <dc:creator>Joey.Lee</dc:creator>
  <cp:lastModifiedBy>Seungho Lee</cp:lastModifiedBy>
  <cp:revision>665</cp:revision>
  <cp:lastPrinted>1999-08-31T15:28:46Z</cp:lastPrinted>
  <dcterms:created xsi:type="dcterms:W3CDTF">1997-12-02T18:36:16Z</dcterms:created>
  <dcterms:modified xsi:type="dcterms:W3CDTF">2026-02-27T05:20:46Z</dcterms:modified>
</cp:coreProperties>
</file>