
<file path=[Content_Types].xml><?xml version="1.0" encoding="utf-8"?>
<Types xmlns="http://schemas.openxmlformats.org/package/2006/content-types"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9" r:id="rId1"/>
  </p:sldMasterIdLst>
  <p:notesMasterIdLst>
    <p:notesMasterId r:id="rId43"/>
  </p:notesMasterIdLst>
  <p:sldIdLst>
    <p:sldId id="770" r:id="rId2"/>
    <p:sldId id="734" r:id="rId3"/>
    <p:sldId id="1391" r:id="rId4"/>
    <p:sldId id="1377" r:id="rId5"/>
    <p:sldId id="1376" r:id="rId6"/>
    <p:sldId id="1374" r:id="rId7"/>
    <p:sldId id="1392" r:id="rId8"/>
    <p:sldId id="1393" r:id="rId9"/>
    <p:sldId id="735" r:id="rId10"/>
    <p:sldId id="1380" r:id="rId11"/>
    <p:sldId id="737" r:id="rId12"/>
    <p:sldId id="1215" r:id="rId13"/>
    <p:sldId id="1385" r:id="rId14"/>
    <p:sldId id="1207" r:id="rId15"/>
    <p:sldId id="1387" r:id="rId16"/>
    <p:sldId id="1388" r:id="rId17"/>
    <p:sldId id="1386" r:id="rId18"/>
    <p:sldId id="1389" r:id="rId19"/>
    <p:sldId id="1390" r:id="rId20"/>
    <p:sldId id="1378" r:id="rId21"/>
    <p:sldId id="1379" r:id="rId22"/>
    <p:sldId id="738" r:id="rId23"/>
    <p:sldId id="740" r:id="rId24"/>
    <p:sldId id="744" r:id="rId25"/>
    <p:sldId id="746" r:id="rId26"/>
    <p:sldId id="747" r:id="rId27"/>
    <p:sldId id="741" r:id="rId28"/>
    <p:sldId id="1381" r:id="rId29"/>
    <p:sldId id="743" r:id="rId30"/>
    <p:sldId id="748" r:id="rId31"/>
    <p:sldId id="1382" r:id="rId32"/>
    <p:sldId id="750" r:id="rId33"/>
    <p:sldId id="777" r:id="rId34"/>
    <p:sldId id="752" r:id="rId35"/>
    <p:sldId id="753" r:id="rId36"/>
    <p:sldId id="754" r:id="rId37"/>
    <p:sldId id="699" r:id="rId38"/>
    <p:sldId id="755" r:id="rId39"/>
    <p:sldId id="1383" r:id="rId40"/>
    <p:sldId id="759" r:id="rId41"/>
    <p:sldId id="758" r:id="rId42"/>
  </p:sldIdLst>
  <p:sldSz cx="9144000" cy="6858000" type="screen4x3"/>
  <p:notesSz cx="7104063" cy="10234613"/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5pPr>
    <a:lvl6pPr marL="22860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6pPr>
    <a:lvl7pPr marL="27432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7pPr>
    <a:lvl8pPr marL="32004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8pPr>
    <a:lvl9pPr marL="36576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AF2CE"/>
    <a:srgbClr val="89D2F3"/>
    <a:srgbClr val="BEE6F8"/>
    <a:srgbClr val="63C4EF"/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950" autoAdjust="0"/>
    <p:restoredTop sz="96809" autoAdjust="0"/>
  </p:normalViewPr>
  <p:slideViewPr>
    <p:cSldViewPr>
      <p:cViewPr varScale="1">
        <p:scale>
          <a:sx n="110" d="100"/>
          <a:sy n="110" d="100"/>
        </p:scale>
        <p:origin x="162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heme" Target="theme/theme1.xml"/><Relationship Id="rId20" Type="http://schemas.openxmlformats.org/officeDocument/2006/relationships/slide" Target="slides/slide19.xml"/><Relationship Id="rId41" Type="http://schemas.openxmlformats.org/officeDocument/2006/relationships/slide" Target="slides/slide40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8427" cy="511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75" tIns="49538" rIns="99075" bIns="49538" numCol="1" anchor="t" anchorCtr="0" compatLnSpc="1">
            <a:prstTxWarp prst="textNoShape">
              <a:avLst/>
            </a:prstTxWarp>
          </a:bodyPr>
          <a:lstStyle>
            <a:lvl1pPr algn="l">
              <a:defRPr sz="13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451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3992" y="0"/>
            <a:ext cx="3078427" cy="511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75" tIns="49538" rIns="99075" bIns="49538" numCol="1" anchor="t" anchorCtr="0" compatLnSpc="1">
            <a:prstTxWarp prst="textNoShape">
              <a:avLst/>
            </a:prstTxWarp>
          </a:bodyPr>
          <a:lstStyle>
            <a:lvl1pPr algn="r">
              <a:defRPr sz="13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45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95363" y="768350"/>
            <a:ext cx="5113337" cy="38369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451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10407" y="4861441"/>
            <a:ext cx="5683250" cy="4605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75" tIns="49538" rIns="99075" bIns="495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noProof="0"/>
              <a:t>마스터 텍스트 스타일을 편집합니다</a:t>
            </a:r>
          </a:p>
          <a:p>
            <a:pPr lvl="1"/>
            <a:r>
              <a:rPr lang="ko-KR" altLang="en-US" noProof="0"/>
              <a:t>둘째 수준</a:t>
            </a:r>
          </a:p>
          <a:p>
            <a:pPr lvl="2"/>
            <a:r>
              <a:rPr lang="ko-KR" altLang="en-US" noProof="0"/>
              <a:t>셋째 수준</a:t>
            </a:r>
          </a:p>
          <a:p>
            <a:pPr lvl="3"/>
            <a:r>
              <a:rPr lang="ko-KR" altLang="en-US" noProof="0"/>
              <a:t>넷째 수준</a:t>
            </a:r>
          </a:p>
          <a:p>
            <a:pPr lvl="4"/>
            <a:r>
              <a:rPr lang="ko-KR" altLang="en-US" noProof="0"/>
              <a:t>다섯째 수준</a:t>
            </a:r>
          </a:p>
        </p:txBody>
      </p:sp>
      <p:sp>
        <p:nvSpPr>
          <p:cNvPr id="6451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21106"/>
            <a:ext cx="3078427" cy="511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75" tIns="49538" rIns="99075" bIns="49538" numCol="1" anchor="b" anchorCtr="0" compatLnSpc="1">
            <a:prstTxWarp prst="textNoShape">
              <a:avLst/>
            </a:prstTxWarp>
          </a:bodyPr>
          <a:lstStyle>
            <a:lvl1pPr algn="l">
              <a:defRPr sz="13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451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3992" y="9721106"/>
            <a:ext cx="3078427" cy="511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75" tIns="49538" rIns="99075" bIns="49538" numCol="1" anchor="b" anchorCtr="0" compatLnSpc="1">
            <a:prstTxWarp prst="textNoShape">
              <a:avLst/>
            </a:prstTxWarp>
          </a:bodyPr>
          <a:lstStyle>
            <a:lvl1pPr algn="r">
              <a:defRPr sz="13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fld id="{A6401969-E9C6-483B-A5FF-64439E4DD3FC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5837194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1pPr>
    <a:lvl2pPr marL="4572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2pPr>
    <a:lvl3pPr marL="9144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3pPr>
    <a:lvl4pPr marL="13716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4pPr>
    <a:lvl5pPr marL="18288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bg bwMode="gray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6505575"/>
            <a:ext cx="9144000" cy="304800"/>
            <a:chOff x="0" y="4032"/>
            <a:chExt cx="4992" cy="144"/>
          </a:xfrm>
        </p:grpSpPr>
        <p:grpSp>
          <p:nvGrpSpPr>
            <p:cNvPr id="5" name="Group 3"/>
            <p:cNvGrpSpPr>
              <a:grpSpLocks/>
            </p:cNvGrpSpPr>
            <p:nvPr/>
          </p:nvGrpSpPr>
          <p:grpSpPr bwMode="auto">
            <a:xfrm>
              <a:off x="2" y="4026"/>
              <a:ext cx="2477" cy="145"/>
              <a:chOff x="-5" y="3924"/>
              <a:chExt cx="5764" cy="403"/>
            </a:xfrm>
          </p:grpSpPr>
          <p:sp>
            <p:nvSpPr>
              <p:cNvPr id="29" name="AutoShape 4" descr="좁은 수평선"/>
              <p:cNvSpPr>
                <a:spLocks noChangeArrowheads="1"/>
              </p:cNvSpPr>
              <p:nvPr/>
            </p:nvSpPr>
            <p:spPr bwMode="auto">
              <a:xfrm>
                <a:off x="5373" y="3934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30" name="AutoShape 5" descr="좁은 수평선"/>
              <p:cNvSpPr>
                <a:spLocks noChangeArrowheads="1"/>
              </p:cNvSpPr>
              <p:nvPr/>
            </p:nvSpPr>
            <p:spPr bwMode="auto">
              <a:xfrm>
                <a:off x="5373" y="3939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31" name="AutoShape 6" descr="좁은 수평선"/>
              <p:cNvSpPr>
                <a:spLocks noChangeArrowheads="1"/>
              </p:cNvSpPr>
              <p:nvPr/>
            </p:nvSpPr>
            <p:spPr bwMode="auto">
              <a:xfrm>
                <a:off x="4991" y="3934"/>
                <a:ext cx="382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32" name="AutoShape 7" descr="좁은 수평선"/>
              <p:cNvSpPr>
                <a:spLocks noChangeArrowheads="1"/>
              </p:cNvSpPr>
              <p:nvPr/>
            </p:nvSpPr>
            <p:spPr bwMode="auto">
              <a:xfrm>
                <a:off x="4605" y="3934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33" name="AutoShape 8" descr="좁은 수평선"/>
              <p:cNvSpPr>
                <a:spLocks noChangeArrowheads="1"/>
              </p:cNvSpPr>
              <p:nvPr/>
            </p:nvSpPr>
            <p:spPr bwMode="auto">
              <a:xfrm>
                <a:off x="4605" y="3939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34" name="AutoShape 9" descr="좁은 수평선"/>
              <p:cNvSpPr>
                <a:spLocks noChangeArrowheads="1"/>
              </p:cNvSpPr>
              <p:nvPr/>
            </p:nvSpPr>
            <p:spPr bwMode="auto">
              <a:xfrm>
                <a:off x="4223" y="3934"/>
                <a:ext cx="382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35" name="AutoShape 10" descr="좁은 수평선"/>
              <p:cNvSpPr>
                <a:spLocks noChangeArrowheads="1"/>
              </p:cNvSpPr>
              <p:nvPr/>
            </p:nvSpPr>
            <p:spPr bwMode="auto">
              <a:xfrm>
                <a:off x="3837" y="3928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36" name="AutoShape 11" descr="좁은 수평선"/>
              <p:cNvSpPr>
                <a:spLocks noChangeArrowheads="1"/>
              </p:cNvSpPr>
              <p:nvPr/>
            </p:nvSpPr>
            <p:spPr bwMode="auto">
              <a:xfrm>
                <a:off x="3837" y="3934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37" name="AutoShape 12" descr="좁은 수평선"/>
              <p:cNvSpPr>
                <a:spLocks noChangeArrowheads="1"/>
              </p:cNvSpPr>
              <p:nvPr/>
            </p:nvSpPr>
            <p:spPr bwMode="auto">
              <a:xfrm>
                <a:off x="3453" y="3928"/>
                <a:ext cx="384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38" name="AutoShape 13" descr="좁은 수평선"/>
              <p:cNvSpPr>
                <a:spLocks noChangeArrowheads="1"/>
              </p:cNvSpPr>
              <p:nvPr/>
            </p:nvSpPr>
            <p:spPr bwMode="auto">
              <a:xfrm>
                <a:off x="3069" y="3928"/>
                <a:ext cx="384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39" name="AutoShape 14" descr="좁은 수평선"/>
              <p:cNvSpPr>
                <a:spLocks noChangeArrowheads="1"/>
              </p:cNvSpPr>
              <p:nvPr/>
            </p:nvSpPr>
            <p:spPr bwMode="auto">
              <a:xfrm>
                <a:off x="3069" y="3934"/>
                <a:ext cx="384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0" name="AutoShape 15" descr="좁은 수평선"/>
              <p:cNvSpPr>
                <a:spLocks noChangeArrowheads="1"/>
              </p:cNvSpPr>
              <p:nvPr/>
            </p:nvSpPr>
            <p:spPr bwMode="auto">
              <a:xfrm>
                <a:off x="2685" y="3928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" name="AutoShape 16" descr="좁은 수평선"/>
              <p:cNvSpPr>
                <a:spLocks noChangeArrowheads="1"/>
              </p:cNvSpPr>
              <p:nvPr/>
            </p:nvSpPr>
            <p:spPr bwMode="auto">
              <a:xfrm>
                <a:off x="1917" y="3928"/>
                <a:ext cx="384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2" name="AutoShape 17" descr="좁은 수평선"/>
              <p:cNvSpPr>
                <a:spLocks noChangeArrowheads="1"/>
              </p:cNvSpPr>
              <p:nvPr/>
            </p:nvSpPr>
            <p:spPr bwMode="auto">
              <a:xfrm>
                <a:off x="1917" y="3934"/>
                <a:ext cx="384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3" name="AutoShape 18" descr="좁은 수평선"/>
              <p:cNvSpPr>
                <a:spLocks noChangeArrowheads="1"/>
              </p:cNvSpPr>
              <p:nvPr/>
            </p:nvSpPr>
            <p:spPr bwMode="auto">
              <a:xfrm>
                <a:off x="1531" y="3928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4" name="AutoShape 19" descr="좁은 수평선"/>
              <p:cNvSpPr>
                <a:spLocks noChangeArrowheads="1"/>
              </p:cNvSpPr>
              <p:nvPr/>
            </p:nvSpPr>
            <p:spPr bwMode="auto">
              <a:xfrm>
                <a:off x="1149" y="3924"/>
                <a:ext cx="382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5" name="AutoShape 20" descr="좁은 수평선"/>
              <p:cNvSpPr>
                <a:spLocks noChangeArrowheads="1"/>
              </p:cNvSpPr>
              <p:nvPr/>
            </p:nvSpPr>
            <p:spPr bwMode="auto">
              <a:xfrm>
                <a:off x="1149" y="3928"/>
                <a:ext cx="382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6" name="AutoShape 21" descr="좁은 수평선"/>
              <p:cNvSpPr>
                <a:spLocks noChangeArrowheads="1"/>
              </p:cNvSpPr>
              <p:nvPr/>
            </p:nvSpPr>
            <p:spPr bwMode="auto">
              <a:xfrm>
                <a:off x="763" y="3924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7" name="AutoShape 22" descr="좁은 수평선"/>
              <p:cNvSpPr>
                <a:spLocks noChangeArrowheads="1"/>
              </p:cNvSpPr>
              <p:nvPr/>
            </p:nvSpPr>
            <p:spPr bwMode="auto">
              <a:xfrm>
                <a:off x="381" y="3924"/>
                <a:ext cx="382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8" name="AutoShape 23" descr="좁은 수평선"/>
              <p:cNvSpPr>
                <a:spLocks noChangeArrowheads="1"/>
              </p:cNvSpPr>
              <p:nvPr/>
            </p:nvSpPr>
            <p:spPr bwMode="auto">
              <a:xfrm>
                <a:off x="381" y="3928"/>
                <a:ext cx="382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9" name="AutoShape 24" descr="좁은 수평선"/>
              <p:cNvSpPr>
                <a:spLocks noChangeArrowheads="1"/>
              </p:cNvSpPr>
              <p:nvPr/>
            </p:nvSpPr>
            <p:spPr bwMode="auto">
              <a:xfrm>
                <a:off x="-5" y="3924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50" name="AutoShape 25" descr="좁은 수평선"/>
              <p:cNvSpPr>
                <a:spLocks noChangeArrowheads="1"/>
              </p:cNvSpPr>
              <p:nvPr/>
            </p:nvSpPr>
            <p:spPr bwMode="auto">
              <a:xfrm>
                <a:off x="2301" y="3934"/>
                <a:ext cx="384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</p:grpSp>
        <p:grpSp>
          <p:nvGrpSpPr>
            <p:cNvPr id="6" name="Group 26"/>
            <p:cNvGrpSpPr>
              <a:grpSpLocks/>
            </p:cNvGrpSpPr>
            <p:nvPr/>
          </p:nvGrpSpPr>
          <p:grpSpPr bwMode="auto">
            <a:xfrm>
              <a:off x="2498" y="4026"/>
              <a:ext cx="2477" cy="145"/>
              <a:chOff x="-5" y="3924"/>
              <a:chExt cx="5764" cy="403"/>
            </a:xfrm>
          </p:grpSpPr>
          <p:sp>
            <p:nvSpPr>
              <p:cNvPr id="7" name="AutoShape 27" descr="좁은 수평선"/>
              <p:cNvSpPr>
                <a:spLocks noChangeArrowheads="1"/>
              </p:cNvSpPr>
              <p:nvPr/>
            </p:nvSpPr>
            <p:spPr bwMode="auto">
              <a:xfrm>
                <a:off x="5373" y="3934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8" name="AutoShape 28" descr="좁은 수평선"/>
              <p:cNvSpPr>
                <a:spLocks noChangeArrowheads="1"/>
              </p:cNvSpPr>
              <p:nvPr/>
            </p:nvSpPr>
            <p:spPr bwMode="auto">
              <a:xfrm>
                <a:off x="5373" y="3939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9" name="AutoShape 29" descr="좁은 수평선"/>
              <p:cNvSpPr>
                <a:spLocks noChangeArrowheads="1"/>
              </p:cNvSpPr>
              <p:nvPr/>
            </p:nvSpPr>
            <p:spPr bwMode="auto">
              <a:xfrm>
                <a:off x="4991" y="3934"/>
                <a:ext cx="382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10" name="AutoShape 30" descr="좁은 수평선"/>
              <p:cNvSpPr>
                <a:spLocks noChangeArrowheads="1"/>
              </p:cNvSpPr>
              <p:nvPr/>
            </p:nvSpPr>
            <p:spPr bwMode="auto">
              <a:xfrm>
                <a:off x="4605" y="3934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11" name="AutoShape 31" descr="좁은 수평선"/>
              <p:cNvSpPr>
                <a:spLocks noChangeArrowheads="1"/>
              </p:cNvSpPr>
              <p:nvPr/>
            </p:nvSpPr>
            <p:spPr bwMode="auto">
              <a:xfrm>
                <a:off x="4605" y="3939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12" name="AutoShape 32" descr="좁은 수평선"/>
              <p:cNvSpPr>
                <a:spLocks noChangeArrowheads="1"/>
              </p:cNvSpPr>
              <p:nvPr/>
            </p:nvSpPr>
            <p:spPr bwMode="auto">
              <a:xfrm>
                <a:off x="4223" y="3934"/>
                <a:ext cx="382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13" name="AutoShape 33" descr="좁은 수평선"/>
              <p:cNvSpPr>
                <a:spLocks noChangeArrowheads="1"/>
              </p:cNvSpPr>
              <p:nvPr/>
            </p:nvSpPr>
            <p:spPr bwMode="auto">
              <a:xfrm>
                <a:off x="3837" y="3928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14" name="AutoShape 34" descr="좁은 수평선"/>
              <p:cNvSpPr>
                <a:spLocks noChangeArrowheads="1"/>
              </p:cNvSpPr>
              <p:nvPr/>
            </p:nvSpPr>
            <p:spPr bwMode="auto">
              <a:xfrm>
                <a:off x="3837" y="3934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15" name="AutoShape 35" descr="좁은 수평선"/>
              <p:cNvSpPr>
                <a:spLocks noChangeArrowheads="1"/>
              </p:cNvSpPr>
              <p:nvPr/>
            </p:nvSpPr>
            <p:spPr bwMode="auto">
              <a:xfrm>
                <a:off x="3453" y="3928"/>
                <a:ext cx="384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16" name="AutoShape 36" descr="좁은 수평선"/>
              <p:cNvSpPr>
                <a:spLocks noChangeArrowheads="1"/>
              </p:cNvSpPr>
              <p:nvPr/>
            </p:nvSpPr>
            <p:spPr bwMode="auto">
              <a:xfrm>
                <a:off x="3069" y="3928"/>
                <a:ext cx="384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17" name="AutoShape 37" descr="좁은 수평선"/>
              <p:cNvSpPr>
                <a:spLocks noChangeArrowheads="1"/>
              </p:cNvSpPr>
              <p:nvPr/>
            </p:nvSpPr>
            <p:spPr bwMode="auto">
              <a:xfrm>
                <a:off x="3069" y="3934"/>
                <a:ext cx="384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18" name="AutoShape 38" descr="좁은 수평선"/>
              <p:cNvSpPr>
                <a:spLocks noChangeArrowheads="1"/>
              </p:cNvSpPr>
              <p:nvPr/>
            </p:nvSpPr>
            <p:spPr bwMode="auto">
              <a:xfrm>
                <a:off x="2685" y="3928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19" name="AutoShape 39" descr="좁은 수평선"/>
              <p:cNvSpPr>
                <a:spLocks noChangeArrowheads="1"/>
              </p:cNvSpPr>
              <p:nvPr/>
            </p:nvSpPr>
            <p:spPr bwMode="auto">
              <a:xfrm>
                <a:off x="1917" y="3928"/>
                <a:ext cx="384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20" name="AutoShape 40" descr="좁은 수평선"/>
              <p:cNvSpPr>
                <a:spLocks noChangeArrowheads="1"/>
              </p:cNvSpPr>
              <p:nvPr/>
            </p:nvSpPr>
            <p:spPr bwMode="auto">
              <a:xfrm>
                <a:off x="1917" y="3934"/>
                <a:ext cx="384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21" name="AutoShape 41" descr="좁은 수평선"/>
              <p:cNvSpPr>
                <a:spLocks noChangeArrowheads="1"/>
              </p:cNvSpPr>
              <p:nvPr/>
            </p:nvSpPr>
            <p:spPr bwMode="auto">
              <a:xfrm>
                <a:off x="1531" y="3928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22" name="AutoShape 42" descr="좁은 수평선"/>
              <p:cNvSpPr>
                <a:spLocks noChangeArrowheads="1"/>
              </p:cNvSpPr>
              <p:nvPr/>
            </p:nvSpPr>
            <p:spPr bwMode="auto">
              <a:xfrm>
                <a:off x="1149" y="3924"/>
                <a:ext cx="382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23" name="AutoShape 43" descr="좁은 수평선"/>
              <p:cNvSpPr>
                <a:spLocks noChangeArrowheads="1"/>
              </p:cNvSpPr>
              <p:nvPr/>
            </p:nvSpPr>
            <p:spPr bwMode="auto">
              <a:xfrm>
                <a:off x="1149" y="3928"/>
                <a:ext cx="382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24" name="AutoShape 44" descr="좁은 수평선"/>
              <p:cNvSpPr>
                <a:spLocks noChangeArrowheads="1"/>
              </p:cNvSpPr>
              <p:nvPr/>
            </p:nvSpPr>
            <p:spPr bwMode="auto">
              <a:xfrm>
                <a:off x="763" y="3924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25" name="AutoShape 45" descr="좁은 수평선"/>
              <p:cNvSpPr>
                <a:spLocks noChangeArrowheads="1"/>
              </p:cNvSpPr>
              <p:nvPr/>
            </p:nvSpPr>
            <p:spPr bwMode="auto">
              <a:xfrm>
                <a:off x="381" y="3924"/>
                <a:ext cx="382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26" name="AutoShape 46" descr="좁은 수평선"/>
              <p:cNvSpPr>
                <a:spLocks noChangeArrowheads="1"/>
              </p:cNvSpPr>
              <p:nvPr/>
            </p:nvSpPr>
            <p:spPr bwMode="auto">
              <a:xfrm>
                <a:off x="381" y="3928"/>
                <a:ext cx="382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27" name="AutoShape 47" descr="좁은 수평선"/>
              <p:cNvSpPr>
                <a:spLocks noChangeArrowheads="1"/>
              </p:cNvSpPr>
              <p:nvPr/>
            </p:nvSpPr>
            <p:spPr bwMode="auto">
              <a:xfrm>
                <a:off x="-5" y="3924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28" name="AutoShape 48" descr="좁은 수평선"/>
              <p:cNvSpPr>
                <a:spLocks noChangeArrowheads="1"/>
              </p:cNvSpPr>
              <p:nvPr/>
            </p:nvSpPr>
            <p:spPr bwMode="auto">
              <a:xfrm>
                <a:off x="2301" y="3934"/>
                <a:ext cx="384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</p:grpSp>
      </p:grpSp>
      <p:grpSp>
        <p:nvGrpSpPr>
          <p:cNvPr id="51" name="Group 49"/>
          <p:cNvGrpSpPr>
            <a:grpSpLocks/>
          </p:cNvGrpSpPr>
          <p:nvPr/>
        </p:nvGrpSpPr>
        <p:grpSpPr bwMode="auto">
          <a:xfrm>
            <a:off x="609600" y="2362200"/>
            <a:ext cx="7924800" cy="762000"/>
            <a:chOff x="384" y="1488"/>
            <a:chExt cx="4992" cy="480"/>
          </a:xfrm>
        </p:grpSpPr>
        <p:sp>
          <p:nvSpPr>
            <p:cNvPr id="52" name="Line 50"/>
            <p:cNvSpPr>
              <a:spLocks noChangeShapeType="1"/>
            </p:cNvSpPr>
            <p:nvPr/>
          </p:nvSpPr>
          <p:spPr bwMode="ltGray">
            <a:xfrm>
              <a:off x="483" y="1488"/>
              <a:ext cx="4787" cy="0"/>
            </a:xfrm>
            <a:prstGeom prst="line">
              <a:avLst/>
            </a:prstGeom>
            <a:noFill/>
            <a:ln w="28575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53" name="Line 51"/>
            <p:cNvSpPr>
              <a:spLocks noChangeShapeType="1"/>
            </p:cNvSpPr>
            <p:nvPr/>
          </p:nvSpPr>
          <p:spPr bwMode="gray">
            <a:xfrm flipV="1">
              <a:off x="483" y="1968"/>
              <a:ext cx="4787" cy="0"/>
            </a:xfrm>
            <a:prstGeom prst="line">
              <a:avLst/>
            </a:prstGeom>
            <a:noFill/>
            <a:ln w="28575">
              <a:solidFill>
                <a:schemeClr val="accent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ko-KR" altLang="en-US"/>
            </a:p>
          </p:txBody>
        </p:sp>
        <p:grpSp>
          <p:nvGrpSpPr>
            <p:cNvPr id="54" name="Group 52"/>
            <p:cNvGrpSpPr>
              <a:grpSpLocks/>
            </p:cNvGrpSpPr>
            <p:nvPr userDrawn="1"/>
          </p:nvGrpSpPr>
          <p:grpSpPr bwMode="auto">
            <a:xfrm>
              <a:off x="384" y="1513"/>
              <a:ext cx="507" cy="426"/>
              <a:chOff x="384" y="1513"/>
              <a:chExt cx="507" cy="426"/>
            </a:xfrm>
          </p:grpSpPr>
          <p:sp>
            <p:nvSpPr>
              <p:cNvPr id="64" name="AutoShape 53"/>
              <p:cNvSpPr>
                <a:spLocks noChangeArrowheads="1"/>
              </p:cNvSpPr>
              <p:nvPr/>
            </p:nvSpPr>
            <p:spPr bwMode="auto">
              <a:xfrm>
                <a:off x="527" y="1518"/>
                <a:ext cx="242" cy="421"/>
              </a:xfrm>
              <a:prstGeom prst="diamond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65" name="Freeform 54"/>
              <p:cNvSpPr>
                <a:spLocks/>
              </p:cNvSpPr>
              <p:nvPr/>
            </p:nvSpPr>
            <p:spPr bwMode="auto">
              <a:xfrm>
                <a:off x="649" y="1513"/>
                <a:ext cx="242" cy="215"/>
              </a:xfrm>
              <a:custGeom>
                <a:avLst/>
                <a:gdLst/>
                <a:ahLst/>
                <a:cxnLst>
                  <a:cxn ang="0">
                    <a:pos x="74" y="157"/>
                  </a:cxn>
                  <a:cxn ang="0">
                    <a:pos x="196" y="158"/>
                  </a:cxn>
                  <a:cxn ang="0">
                    <a:pos x="116" y="1"/>
                  </a:cxn>
                  <a:cxn ang="0">
                    <a:pos x="0" y="0"/>
                  </a:cxn>
                </a:cxnLst>
                <a:rect l="0" t="0" r="r" b="b"/>
                <a:pathLst>
                  <a:path w="196" h="158">
                    <a:moveTo>
                      <a:pt x="74" y="157"/>
                    </a:moveTo>
                    <a:lnTo>
                      <a:pt x="196" y="158"/>
                    </a:lnTo>
                    <a:lnTo>
                      <a:pt x="116" y="1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66" name="Freeform 55"/>
              <p:cNvSpPr>
                <a:spLocks/>
              </p:cNvSpPr>
              <p:nvPr/>
            </p:nvSpPr>
            <p:spPr bwMode="auto">
              <a:xfrm>
                <a:off x="649" y="1725"/>
                <a:ext cx="242" cy="211"/>
              </a:xfrm>
              <a:custGeom>
                <a:avLst/>
                <a:gdLst/>
                <a:ahLst/>
                <a:cxnLst>
                  <a:cxn ang="0">
                    <a:pos x="73" y="1"/>
                  </a:cxn>
                  <a:cxn ang="0">
                    <a:pos x="192" y="0"/>
                  </a:cxn>
                  <a:cxn ang="0">
                    <a:pos x="113" y="157"/>
                  </a:cxn>
                  <a:cxn ang="0">
                    <a:pos x="0" y="157"/>
                  </a:cxn>
                </a:cxnLst>
                <a:rect l="0" t="0" r="r" b="b"/>
                <a:pathLst>
                  <a:path w="192" h="157">
                    <a:moveTo>
                      <a:pt x="73" y="1"/>
                    </a:moveTo>
                    <a:lnTo>
                      <a:pt x="192" y="0"/>
                    </a:lnTo>
                    <a:lnTo>
                      <a:pt x="113" y="157"/>
                    </a:lnTo>
                    <a:lnTo>
                      <a:pt x="0" y="157"/>
                    </a:lnTo>
                  </a:path>
                </a:pathLst>
              </a:custGeom>
              <a:solidFill>
                <a:schemeClr val="hlink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67" name="AutoShape 56"/>
              <p:cNvSpPr>
                <a:spLocks noChangeArrowheads="1"/>
              </p:cNvSpPr>
              <p:nvPr/>
            </p:nvSpPr>
            <p:spPr bwMode="auto">
              <a:xfrm>
                <a:off x="384" y="1513"/>
                <a:ext cx="172" cy="426"/>
              </a:xfrm>
              <a:prstGeom prst="diamond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68" name="Freeform 57"/>
              <p:cNvSpPr>
                <a:spLocks/>
              </p:cNvSpPr>
              <p:nvPr/>
            </p:nvSpPr>
            <p:spPr bwMode="auto">
              <a:xfrm>
                <a:off x="470" y="1517"/>
                <a:ext cx="242" cy="211"/>
              </a:xfrm>
              <a:custGeom>
                <a:avLst/>
                <a:gdLst/>
                <a:ahLst/>
                <a:cxnLst>
                  <a:cxn ang="0">
                    <a:pos x="69" y="158"/>
                  </a:cxn>
                  <a:cxn ang="0">
                    <a:pos x="196" y="158"/>
                  </a:cxn>
                  <a:cxn ang="0">
                    <a:pos x="122" y="0"/>
                  </a:cxn>
                  <a:cxn ang="0">
                    <a:pos x="0" y="0"/>
                  </a:cxn>
                </a:cxnLst>
                <a:rect l="0" t="0" r="r" b="b"/>
                <a:pathLst>
                  <a:path w="196" h="158">
                    <a:moveTo>
                      <a:pt x="69" y="158"/>
                    </a:moveTo>
                    <a:lnTo>
                      <a:pt x="196" y="158"/>
                    </a:lnTo>
                    <a:lnTo>
                      <a:pt x="122" y="0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1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69" name="Freeform 58"/>
              <p:cNvSpPr>
                <a:spLocks/>
              </p:cNvSpPr>
              <p:nvPr/>
            </p:nvSpPr>
            <p:spPr bwMode="auto">
              <a:xfrm>
                <a:off x="467" y="1725"/>
                <a:ext cx="245" cy="211"/>
              </a:xfrm>
              <a:custGeom>
                <a:avLst/>
                <a:gdLst/>
                <a:ahLst/>
                <a:cxnLst>
                  <a:cxn ang="0">
                    <a:pos x="67" y="0"/>
                  </a:cxn>
                  <a:cxn ang="0">
                    <a:pos x="194" y="0"/>
                  </a:cxn>
                  <a:cxn ang="0">
                    <a:pos x="120" y="158"/>
                  </a:cxn>
                  <a:cxn ang="0">
                    <a:pos x="0" y="157"/>
                  </a:cxn>
                </a:cxnLst>
                <a:rect l="0" t="0" r="r" b="b"/>
                <a:pathLst>
                  <a:path w="194" h="158">
                    <a:moveTo>
                      <a:pt x="67" y="0"/>
                    </a:moveTo>
                    <a:lnTo>
                      <a:pt x="194" y="0"/>
                    </a:lnTo>
                    <a:lnTo>
                      <a:pt x="120" y="158"/>
                    </a:lnTo>
                    <a:lnTo>
                      <a:pt x="0" y="157"/>
                    </a:lnTo>
                  </a:path>
                </a:pathLst>
              </a:custGeom>
              <a:solidFill>
                <a:schemeClr val="tx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70" name="Freeform 59"/>
              <p:cNvSpPr>
                <a:spLocks/>
              </p:cNvSpPr>
              <p:nvPr/>
            </p:nvSpPr>
            <p:spPr bwMode="auto">
              <a:xfrm>
                <a:off x="414" y="1589"/>
                <a:ext cx="109" cy="136"/>
              </a:xfrm>
              <a:custGeom>
                <a:avLst/>
                <a:gdLst/>
                <a:ahLst/>
                <a:cxnLst>
                  <a:cxn ang="0">
                    <a:pos x="44" y="0"/>
                  </a:cxn>
                  <a:cxn ang="0">
                    <a:pos x="0" y="102"/>
                  </a:cxn>
                  <a:cxn ang="0">
                    <a:pos x="86" y="102"/>
                  </a:cxn>
                  <a:cxn ang="0">
                    <a:pos x="44" y="0"/>
                  </a:cxn>
                </a:cxnLst>
                <a:rect l="0" t="0" r="r" b="b"/>
                <a:pathLst>
                  <a:path w="86" h="102">
                    <a:moveTo>
                      <a:pt x="44" y="0"/>
                    </a:moveTo>
                    <a:lnTo>
                      <a:pt x="0" y="102"/>
                    </a:lnTo>
                    <a:lnTo>
                      <a:pt x="86" y="102"/>
                    </a:lnTo>
                    <a:lnTo>
                      <a:pt x="44" y="0"/>
                    </a:lnTo>
                    <a:close/>
                  </a:path>
                </a:pathLst>
              </a:custGeom>
              <a:solidFill>
                <a:schemeClr val="tx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71" name="Freeform 60"/>
              <p:cNvSpPr>
                <a:spLocks/>
              </p:cNvSpPr>
              <p:nvPr/>
            </p:nvSpPr>
            <p:spPr bwMode="auto">
              <a:xfrm>
                <a:off x="414" y="1725"/>
                <a:ext cx="109" cy="137"/>
              </a:xfrm>
              <a:custGeom>
                <a:avLst/>
                <a:gdLst/>
                <a:ahLst/>
                <a:cxnLst>
                  <a:cxn ang="0">
                    <a:pos x="42" y="102"/>
                  </a:cxn>
                  <a:cxn ang="0">
                    <a:pos x="0" y="0"/>
                  </a:cxn>
                  <a:cxn ang="0">
                    <a:pos x="86" y="0"/>
                  </a:cxn>
                  <a:cxn ang="0">
                    <a:pos x="42" y="102"/>
                  </a:cxn>
                </a:cxnLst>
                <a:rect l="0" t="0" r="r" b="b"/>
                <a:pathLst>
                  <a:path w="86" h="102">
                    <a:moveTo>
                      <a:pt x="42" y="102"/>
                    </a:moveTo>
                    <a:lnTo>
                      <a:pt x="0" y="0"/>
                    </a:lnTo>
                    <a:lnTo>
                      <a:pt x="86" y="0"/>
                    </a:lnTo>
                    <a:lnTo>
                      <a:pt x="42" y="102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</p:grpSp>
        <p:grpSp>
          <p:nvGrpSpPr>
            <p:cNvPr id="55" name="Group 61"/>
            <p:cNvGrpSpPr>
              <a:grpSpLocks/>
            </p:cNvGrpSpPr>
            <p:nvPr userDrawn="1"/>
          </p:nvGrpSpPr>
          <p:grpSpPr bwMode="auto">
            <a:xfrm>
              <a:off x="4895" y="1513"/>
              <a:ext cx="481" cy="426"/>
              <a:chOff x="4895" y="1513"/>
              <a:chExt cx="481" cy="426"/>
            </a:xfrm>
          </p:grpSpPr>
          <p:sp>
            <p:nvSpPr>
              <p:cNvPr id="56" name="AutoShape 62"/>
              <p:cNvSpPr>
                <a:spLocks noChangeArrowheads="1"/>
              </p:cNvSpPr>
              <p:nvPr/>
            </p:nvSpPr>
            <p:spPr bwMode="auto">
              <a:xfrm>
                <a:off x="5030" y="1518"/>
                <a:ext cx="230" cy="421"/>
              </a:xfrm>
              <a:prstGeom prst="diamond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57" name="Freeform 63"/>
              <p:cNvSpPr>
                <a:spLocks/>
              </p:cNvSpPr>
              <p:nvPr/>
            </p:nvSpPr>
            <p:spPr bwMode="auto">
              <a:xfrm>
                <a:off x="5146" y="1518"/>
                <a:ext cx="230" cy="210"/>
              </a:xfrm>
              <a:custGeom>
                <a:avLst/>
                <a:gdLst/>
                <a:ahLst/>
                <a:cxnLst>
                  <a:cxn ang="0">
                    <a:pos x="74" y="157"/>
                  </a:cxn>
                  <a:cxn ang="0">
                    <a:pos x="196" y="158"/>
                  </a:cxn>
                  <a:cxn ang="0">
                    <a:pos x="116" y="1"/>
                  </a:cxn>
                  <a:cxn ang="0">
                    <a:pos x="0" y="0"/>
                  </a:cxn>
                </a:cxnLst>
                <a:rect l="0" t="0" r="r" b="b"/>
                <a:pathLst>
                  <a:path w="196" h="158">
                    <a:moveTo>
                      <a:pt x="74" y="157"/>
                    </a:moveTo>
                    <a:lnTo>
                      <a:pt x="196" y="158"/>
                    </a:lnTo>
                    <a:lnTo>
                      <a:pt x="116" y="1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58" name="Freeform 64"/>
              <p:cNvSpPr>
                <a:spLocks/>
              </p:cNvSpPr>
              <p:nvPr/>
            </p:nvSpPr>
            <p:spPr bwMode="auto">
              <a:xfrm>
                <a:off x="5146" y="1725"/>
                <a:ext cx="230" cy="211"/>
              </a:xfrm>
              <a:custGeom>
                <a:avLst/>
                <a:gdLst/>
                <a:ahLst/>
                <a:cxnLst>
                  <a:cxn ang="0">
                    <a:pos x="73" y="1"/>
                  </a:cxn>
                  <a:cxn ang="0">
                    <a:pos x="192" y="0"/>
                  </a:cxn>
                  <a:cxn ang="0">
                    <a:pos x="113" y="157"/>
                  </a:cxn>
                  <a:cxn ang="0">
                    <a:pos x="0" y="157"/>
                  </a:cxn>
                </a:cxnLst>
                <a:rect l="0" t="0" r="r" b="b"/>
                <a:pathLst>
                  <a:path w="192" h="157">
                    <a:moveTo>
                      <a:pt x="73" y="1"/>
                    </a:moveTo>
                    <a:lnTo>
                      <a:pt x="192" y="0"/>
                    </a:lnTo>
                    <a:lnTo>
                      <a:pt x="113" y="157"/>
                    </a:lnTo>
                    <a:lnTo>
                      <a:pt x="0" y="157"/>
                    </a:lnTo>
                  </a:path>
                </a:pathLst>
              </a:custGeom>
              <a:solidFill>
                <a:schemeClr val="hlink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59" name="AutoShape 65"/>
              <p:cNvSpPr>
                <a:spLocks noChangeArrowheads="1"/>
              </p:cNvSpPr>
              <p:nvPr/>
            </p:nvSpPr>
            <p:spPr bwMode="auto">
              <a:xfrm>
                <a:off x="4895" y="1513"/>
                <a:ext cx="163" cy="426"/>
              </a:xfrm>
              <a:prstGeom prst="diamond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60" name="Freeform 66"/>
              <p:cNvSpPr>
                <a:spLocks/>
              </p:cNvSpPr>
              <p:nvPr/>
            </p:nvSpPr>
            <p:spPr bwMode="auto">
              <a:xfrm>
                <a:off x="4976" y="1517"/>
                <a:ext cx="230" cy="211"/>
              </a:xfrm>
              <a:custGeom>
                <a:avLst/>
                <a:gdLst/>
                <a:ahLst/>
                <a:cxnLst>
                  <a:cxn ang="0">
                    <a:pos x="69" y="158"/>
                  </a:cxn>
                  <a:cxn ang="0">
                    <a:pos x="196" y="158"/>
                  </a:cxn>
                  <a:cxn ang="0">
                    <a:pos x="122" y="0"/>
                  </a:cxn>
                  <a:cxn ang="0">
                    <a:pos x="0" y="0"/>
                  </a:cxn>
                </a:cxnLst>
                <a:rect l="0" t="0" r="r" b="b"/>
                <a:pathLst>
                  <a:path w="196" h="158">
                    <a:moveTo>
                      <a:pt x="69" y="158"/>
                    </a:moveTo>
                    <a:lnTo>
                      <a:pt x="196" y="158"/>
                    </a:lnTo>
                    <a:lnTo>
                      <a:pt x="122" y="0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1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61" name="Freeform 67"/>
              <p:cNvSpPr>
                <a:spLocks/>
              </p:cNvSpPr>
              <p:nvPr/>
            </p:nvSpPr>
            <p:spPr bwMode="auto">
              <a:xfrm>
                <a:off x="4974" y="1725"/>
                <a:ext cx="232" cy="211"/>
              </a:xfrm>
              <a:custGeom>
                <a:avLst/>
                <a:gdLst/>
                <a:ahLst/>
                <a:cxnLst>
                  <a:cxn ang="0">
                    <a:pos x="67" y="0"/>
                  </a:cxn>
                  <a:cxn ang="0">
                    <a:pos x="194" y="0"/>
                  </a:cxn>
                  <a:cxn ang="0">
                    <a:pos x="120" y="158"/>
                  </a:cxn>
                  <a:cxn ang="0">
                    <a:pos x="0" y="157"/>
                  </a:cxn>
                </a:cxnLst>
                <a:rect l="0" t="0" r="r" b="b"/>
                <a:pathLst>
                  <a:path w="194" h="158">
                    <a:moveTo>
                      <a:pt x="67" y="0"/>
                    </a:moveTo>
                    <a:lnTo>
                      <a:pt x="194" y="0"/>
                    </a:lnTo>
                    <a:lnTo>
                      <a:pt x="120" y="158"/>
                    </a:lnTo>
                    <a:lnTo>
                      <a:pt x="0" y="157"/>
                    </a:lnTo>
                  </a:path>
                </a:pathLst>
              </a:custGeom>
              <a:solidFill>
                <a:schemeClr val="tx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62" name="Freeform 68"/>
              <p:cNvSpPr>
                <a:spLocks/>
              </p:cNvSpPr>
              <p:nvPr/>
            </p:nvSpPr>
            <p:spPr bwMode="auto">
              <a:xfrm>
                <a:off x="4924" y="1589"/>
                <a:ext cx="103" cy="136"/>
              </a:xfrm>
              <a:custGeom>
                <a:avLst/>
                <a:gdLst/>
                <a:ahLst/>
                <a:cxnLst>
                  <a:cxn ang="0">
                    <a:pos x="44" y="0"/>
                  </a:cxn>
                  <a:cxn ang="0">
                    <a:pos x="0" y="102"/>
                  </a:cxn>
                  <a:cxn ang="0">
                    <a:pos x="86" y="102"/>
                  </a:cxn>
                  <a:cxn ang="0">
                    <a:pos x="44" y="0"/>
                  </a:cxn>
                </a:cxnLst>
                <a:rect l="0" t="0" r="r" b="b"/>
                <a:pathLst>
                  <a:path w="86" h="102">
                    <a:moveTo>
                      <a:pt x="44" y="0"/>
                    </a:moveTo>
                    <a:lnTo>
                      <a:pt x="0" y="102"/>
                    </a:lnTo>
                    <a:lnTo>
                      <a:pt x="86" y="102"/>
                    </a:lnTo>
                    <a:lnTo>
                      <a:pt x="44" y="0"/>
                    </a:lnTo>
                    <a:close/>
                  </a:path>
                </a:pathLst>
              </a:custGeom>
              <a:solidFill>
                <a:schemeClr val="tx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63" name="Freeform 69"/>
              <p:cNvSpPr>
                <a:spLocks/>
              </p:cNvSpPr>
              <p:nvPr/>
            </p:nvSpPr>
            <p:spPr bwMode="auto">
              <a:xfrm>
                <a:off x="4924" y="1725"/>
                <a:ext cx="103" cy="137"/>
              </a:xfrm>
              <a:custGeom>
                <a:avLst/>
                <a:gdLst/>
                <a:ahLst/>
                <a:cxnLst>
                  <a:cxn ang="0">
                    <a:pos x="42" y="102"/>
                  </a:cxn>
                  <a:cxn ang="0">
                    <a:pos x="0" y="0"/>
                  </a:cxn>
                  <a:cxn ang="0">
                    <a:pos x="86" y="0"/>
                  </a:cxn>
                  <a:cxn ang="0">
                    <a:pos x="42" y="102"/>
                  </a:cxn>
                </a:cxnLst>
                <a:rect l="0" t="0" r="r" b="b"/>
                <a:pathLst>
                  <a:path w="86" h="102">
                    <a:moveTo>
                      <a:pt x="42" y="102"/>
                    </a:moveTo>
                    <a:lnTo>
                      <a:pt x="0" y="0"/>
                    </a:lnTo>
                    <a:lnTo>
                      <a:pt x="86" y="0"/>
                    </a:lnTo>
                    <a:lnTo>
                      <a:pt x="42" y="102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</p:grpSp>
      </p:grpSp>
      <p:sp>
        <p:nvSpPr>
          <p:cNvPr id="72" name="Text Box 75"/>
          <p:cNvSpPr txBox="1">
            <a:spLocks noChangeArrowheads="1"/>
          </p:cNvSpPr>
          <p:nvPr/>
        </p:nvSpPr>
        <p:spPr bwMode="auto">
          <a:xfrm>
            <a:off x="3870325" y="105886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latinLnBrk="0" hangingPunct="0">
              <a:defRPr/>
            </a:pPr>
            <a:endParaRPr kumimoji="0" lang="ko-KR" altLang="ko-KR">
              <a:latin typeface="Arial" charset="0"/>
            </a:endParaRPr>
          </a:p>
        </p:txBody>
      </p:sp>
      <p:sp>
        <p:nvSpPr>
          <p:cNvPr id="5190" name="Rectangle 70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2286000"/>
            <a:ext cx="7772400" cy="838200"/>
          </a:xfrm>
        </p:spPr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5191" name="Rectangle 71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2600"/>
            </a:lvl1pPr>
          </a:lstStyle>
          <a:p>
            <a:r>
              <a:rPr lang="ko-KR" altLang="en-US"/>
              <a:t>마스터 부제목 스타일 편집</a:t>
            </a:r>
          </a:p>
        </p:txBody>
      </p:sp>
      <p:sp>
        <p:nvSpPr>
          <p:cNvPr id="73" name="Rectangle 72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4" name="Rectangle 73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5" name="Rectangle 74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443663" y="333375"/>
            <a:ext cx="2133600" cy="2698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4E1989-8D42-4885-8C8D-F1F7E21FF6B9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Rectangle 71"/>
          <p:cNvSpPr>
            <a:spLocks noGrp="1" noChangeArrowheads="1"/>
          </p:cNvSpPr>
          <p:nvPr>
            <p:ph type="dt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7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7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4C1B8F-C5A1-4ABC-9746-19472D4B9464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Rectangle 71"/>
          <p:cNvSpPr>
            <a:spLocks noGrp="1" noChangeArrowheads="1"/>
          </p:cNvSpPr>
          <p:nvPr>
            <p:ph type="dt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7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7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84DA34-74FA-46A7-878E-BC6155047C19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제목, 텍스트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Rectangle 71"/>
          <p:cNvSpPr>
            <a:spLocks noGrp="1" noChangeArrowheads="1"/>
          </p:cNvSpPr>
          <p:nvPr>
            <p:ph type="dt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7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7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05DE23-FAC3-4562-B6A1-538AC1C973C6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Rectangle 71"/>
          <p:cNvSpPr>
            <a:spLocks noGrp="1" noChangeArrowheads="1"/>
          </p:cNvSpPr>
          <p:nvPr>
            <p:ph type="dt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7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7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50D1E0-7D85-469C-BA1D-A6A1AD33A3AA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Rectangle 71"/>
          <p:cNvSpPr>
            <a:spLocks noGrp="1" noChangeArrowheads="1"/>
          </p:cNvSpPr>
          <p:nvPr>
            <p:ph type="dt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7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7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CB0451-D4C4-4274-9A1F-645EB5EC555C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Rectangle 71"/>
          <p:cNvSpPr>
            <a:spLocks noGrp="1" noChangeArrowheads="1"/>
          </p:cNvSpPr>
          <p:nvPr>
            <p:ph type="dt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7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7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40B3EC-D712-43E9-AAD2-43721D15ADA1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Rectangle 71"/>
          <p:cNvSpPr>
            <a:spLocks noGrp="1" noChangeArrowheads="1"/>
          </p:cNvSpPr>
          <p:nvPr>
            <p:ph type="dt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8" name="Rectangle 7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9" name="Rectangle 7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D30F34-EE8F-4894-A080-E024AD0D7E47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Rectangle 71"/>
          <p:cNvSpPr>
            <a:spLocks noGrp="1" noChangeArrowheads="1"/>
          </p:cNvSpPr>
          <p:nvPr>
            <p:ph type="dt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" name="Rectangle 7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7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C37BEE-C830-4CEE-840B-CA4F0F03A4C1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1"/>
          <p:cNvSpPr>
            <a:spLocks noGrp="1" noChangeArrowheads="1"/>
          </p:cNvSpPr>
          <p:nvPr>
            <p:ph type="dt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3" name="Rectangle 7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" name="Rectangle 7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082434-6EA9-4E81-A585-909743E22AA5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Rectangle 71"/>
          <p:cNvSpPr>
            <a:spLocks noGrp="1" noChangeArrowheads="1"/>
          </p:cNvSpPr>
          <p:nvPr>
            <p:ph type="dt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7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7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3B2569-B9F2-478B-BC20-80C53472CE63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ko-KR" altLang="en-US" noProof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Rectangle 71"/>
          <p:cNvSpPr>
            <a:spLocks noGrp="1" noChangeArrowheads="1"/>
          </p:cNvSpPr>
          <p:nvPr>
            <p:ph type="dt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7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7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A55A4B-280A-4E18-8EFA-9F1FA9D4AEA1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bg1">
                <a:gamma/>
                <a:tint val="0"/>
                <a:invGamma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6535738"/>
            <a:ext cx="9144000" cy="304800"/>
            <a:chOff x="0" y="4032"/>
            <a:chExt cx="4992" cy="144"/>
          </a:xfrm>
        </p:grpSpPr>
        <p:grpSp>
          <p:nvGrpSpPr>
            <p:cNvPr id="1052" name="Group 3" descr="좁은 수평선"/>
            <p:cNvGrpSpPr>
              <a:grpSpLocks/>
            </p:cNvGrpSpPr>
            <p:nvPr/>
          </p:nvGrpSpPr>
          <p:grpSpPr bwMode="auto">
            <a:xfrm>
              <a:off x="0" y="4032"/>
              <a:ext cx="2496" cy="144"/>
              <a:chOff x="0" y="3926"/>
              <a:chExt cx="5760" cy="399"/>
            </a:xfrm>
          </p:grpSpPr>
          <p:sp>
            <p:nvSpPr>
              <p:cNvPr id="4100" name="AutoShape 4" descr="좁은 수평선"/>
              <p:cNvSpPr>
                <a:spLocks noChangeArrowheads="1"/>
              </p:cNvSpPr>
              <p:nvPr/>
            </p:nvSpPr>
            <p:spPr bwMode="auto">
              <a:xfrm>
                <a:off x="5376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01" name="AutoShape 5" descr="좁은 수평선"/>
              <p:cNvSpPr>
                <a:spLocks noChangeArrowheads="1"/>
              </p:cNvSpPr>
              <p:nvPr/>
            </p:nvSpPr>
            <p:spPr bwMode="auto">
              <a:xfrm>
                <a:off x="5376" y="3941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02" name="AutoShape 6" descr="좁은 수평선"/>
              <p:cNvSpPr>
                <a:spLocks noChangeArrowheads="1"/>
              </p:cNvSpPr>
              <p:nvPr/>
            </p:nvSpPr>
            <p:spPr bwMode="auto">
              <a:xfrm>
                <a:off x="4992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03" name="AutoShape 7" descr="좁은 수평선"/>
              <p:cNvSpPr>
                <a:spLocks noChangeArrowheads="1"/>
              </p:cNvSpPr>
              <p:nvPr/>
            </p:nvSpPr>
            <p:spPr bwMode="auto">
              <a:xfrm>
                <a:off x="4608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04" name="AutoShape 8" descr="좁은 수평선"/>
              <p:cNvSpPr>
                <a:spLocks noChangeArrowheads="1"/>
              </p:cNvSpPr>
              <p:nvPr/>
            </p:nvSpPr>
            <p:spPr bwMode="auto">
              <a:xfrm>
                <a:off x="4608" y="3941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05" name="AutoShape 9" descr="좁은 수평선"/>
              <p:cNvSpPr>
                <a:spLocks noChangeArrowheads="1"/>
              </p:cNvSpPr>
              <p:nvPr/>
            </p:nvSpPr>
            <p:spPr bwMode="auto">
              <a:xfrm>
                <a:off x="4224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06" name="AutoShape 10" descr="좁은 수평선"/>
              <p:cNvSpPr>
                <a:spLocks noChangeArrowheads="1"/>
              </p:cNvSpPr>
              <p:nvPr/>
            </p:nvSpPr>
            <p:spPr bwMode="auto">
              <a:xfrm>
                <a:off x="3840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07" name="AutoShape 11" descr="좁은 수평선"/>
              <p:cNvSpPr>
                <a:spLocks noChangeArrowheads="1"/>
              </p:cNvSpPr>
              <p:nvPr/>
            </p:nvSpPr>
            <p:spPr bwMode="auto">
              <a:xfrm>
                <a:off x="3840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08" name="AutoShape 12" descr="좁은 수평선"/>
              <p:cNvSpPr>
                <a:spLocks noChangeArrowheads="1"/>
              </p:cNvSpPr>
              <p:nvPr/>
            </p:nvSpPr>
            <p:spPr bwMode="auto">
              <a:xfrm>
                <a:off x="3456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09" name="AutoShape 13" descr="좁은 수평선"/>
              <p:cNvSpPr>
                <a:spLocks noChangeArrowheads="1"/>
              </p:cNvSpPr>
              <p:nvPr/>
            </p:nvSpPr>
            <p:spPr bwMode="auto">
              <a:xfrm>
                <a:off x="3072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10" name="AutoShape 14" descr="좁은 수평선"/>
              <p:cNvSpPr>
                <a:spLocks noChangeArrowheads="1"/>
              </p:cNvSpPr>
              <p:nvPr/>
            </p:nvSpPr>
            <p:spPr bwMode="auto">
              <a:xfrm>
                <a:off x="3072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11" name="AutoShape 15" descr="좁은 수평선"/>
              <p:cNvSpPr>
                <a:spLocks noChangeArrowheads="1"/>
              </p:cNvSpPr>
              <p:nvPr/>
            </p:nvSpPr>
            <p:spPr bwMode="auto">
              <a:xfrm>
                <a:off x="2688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12" name="AutoShape 16" descr="좁은 수평선"/>
              <p:cNvSpPr>
                <a:spLocks noChangeArrowheads="1"/>
              </p:cNvSpPr>
              <p:nvPr/>
            </p:nvSpPr>
            <p:spPr bwMode="auto">
              <a:xfrm>
                <a:off x="1920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13" name="AutoShape 17" descr="좁은 수평선"/>
              <p:cNvSpPr>
                <a:spLocks noChangeArrowheads="1"/>
              </p:cNvSpPr>
              <p:nvPr/>
            </p:nvSpPr>
            <p:spPr bwMode="auto">
              <a:xfrm>
                <a:off x="1920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14" name="AutoShape 18" descr="좁은 수평선"/>
              <p:cNvSpPr>
                <a:spLocks noChangeArrowheads="1"/>
              </p:cNvSpPr>
              <p:nvPr/>
            </p:nvSpPr>
            <p:spPr bwMode="auto">
              <a:xfrm>
                <a:off x="1536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15" name="AutoShape 19" descr="좁은 수평선"/>
              <p:cNvSpPr>
                <a:spLocks noChangeArrowheads="1"/>
              </p:cNvSpPr>
              <p:nvPr/>
            </p:nvSpPr>
            <p:spPr bwMode="auto">
              <a:xfrm>
                <a:off x="1152" y="392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16" name="AutoShape 20" descr="좁은 수평선"/>
              <p:cNvSpPr>
                <a:spLocks noChangeArrowheads="1"/>
              </p:cNvSpPr>
              <p:nvPr/>
            </p:nvSpPr>
            <p:spPr bwMode="auto">
              <a:xfrm>
                <a:off x="1152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17" name="AutoShape 21" descr="좁은 수평선"/>
              <p:cNvSpPr>
                <a:spLocks noChangeArrowheads="1"/>
              </p:cNvSpPr>
              <p:nvPr/>
            </p:nvSpPr>
            <p:spPr bwMode="auto">
              <a:xfrm>
                <a:off x="768" y="392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18" name="AutoShape 22" descr="좁은 수평선"/>
              <p:cNvSpPr>
                <a:spLocks noChangeArrowheads="1"/>
              </p:cNvSpPr>
              <p:nvPr/>
            </p:nvSpPr>
            <p:spPr bwMode="auto">
              <a:xfrm>
                <a:off x="384" y="392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19" name="AutoShape 23" descr="좁은 수평선"/>
              <p:cNvSpPr>
                <a:spLocks noChangeArrowheads="1"/>
              </p:cNvSpPr>
              <p:nvPr/>
            </p:nvSpPr>
            <p:spPr bwMode="auto">
              <a:xfrm>
                <a:off x="384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20" name="AutoShape 24" descr="좁은 수평선"/>
              <p:cNvSpPr>
                <a:spLocks noChangeArrowheads="1"/>
              </p:cNvSpPr>
              <p:nvPr/>
            </p:nvSpPr>
            <p:spPr bwMode="auto">
              <a:xfrm>
                <a:off x="0" y="392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21" name="AutoShape 25" descr="좁은 수평선"/>
              <p:cNvSpPr>
                <a:spLocks noChangeArrowheads="1"/>
              </p:cNvSpPr>
              <p:nvPr/>
            </p:nvSpPr>
            <p:spPr bwMode="auto">
              <a:xfrm>
                <a:off x="2304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</p:grpSp>
        <p:grpSp>
          <p:nvGrpSpPr>
            <p:cNvPr id="1053" name="Group 26" descr="좁은 수평선"/>
            <p:cNvGrpSpPr>
              <a:grpSpLocks/>
            </p:cNvGrpSpPr>
            <p:nvPr/>
          </p:nvGrpSpPr>
          <p:grpSpPr bwMode="auto">
            <a:xfrm>
              <a:off x="2496" y="4032"/>
              <a:ext cx="2496" cy="144"/>
              <a:chOff x="0" y="3926"/>
              <a:chExt cx="5760" cy="399"/>
            </a:xfrm>
          </p:grpSpPr>
          <p:sp>
            <p:nvSpPr>
              <p:cNvPr id="4123" name="AutoShape 27" descr="좁은 수평선"/>
              <p:cNvSpPr>
                <a:spLocks noChangeArrowheads="1"/>
              </p:cNvSpPr>
              <p:nvPr/>
            </p:nvSpPr>
            <p:spPr bwMode="auto">
              <a:xfrm>
                <a:off x="5376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24" name="AutoShape 28" descr="좁은 수평선"/>
              <p:cNvSpPr>
                <a:spLocks noChangeArrowheads="1"/>
              </p:cNvSpPr>
              <p:nvPr/>
            </p:nvSpPr>
            <p:spPr bwMode="auto">
              <a:xfrm>
                <a:off x="5376" y="3941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25" name="AutoShape 29" descr="좁은 수평선"/>
              <p:cNvSpPr>
                <a:spLocks noChangeArrowheads="1"/>
              </p:cNvSpPr>
              <p:nvPr/>
            </p:nvSpPr>
            <p:spPr bwMode="auto">
              <a:xfrm>
                <a:off x="4992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26" name="AutoShape 30" descr="좁은 수평선"/>
              <p:cNvSpPr>
                <a:spLocks noChangeArrowheads="1"/>
              </p:cNvSpPr>
              <p:nvPr/>
            </p:nvSpPr>
            <p:spPr bwMode="auto">
              <a:xfrm>
                <a:off x="4608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27" name="AutoShape 31" descr="좁은 수평선"/>
              <p:cNvSpPr>
                <a:spLocks noChangeArrowheads="1"/>
              </p:cNvSpPr>
              <p:nvPr/>
            </p:nvSpPr>
            <p:spPr bwMode="auto">
              <a:xfrm>
                <a:off x="4608" y="3941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28" name="AutoShape 32" descr="좁은 수평선"/>
              <p:cNvSpPr>
                <a:spLocks noChangeArrowheads="1"/>
              </p:cNvSpPr>
              <p:nvPr/>
            </p:nvSpPr>
            <p:spPr bwMode="auto">
              <a:xfrm>
                <a:off x="4224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29" name="AutoShape 33" descr="좁은 수평선"/>
              <p:cNvSpPr>
                <a:spLocks noChangeArrowheads="1"/>
              </p:cNvSpPr>
              <p:nvPr/>
            </p:nvSpPr>
            <p:spPr bwMode="auto">
              <a:xfrm>
                <a:off x="3840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30" name="AutoShape 34" descr="좁은 수평선"/>
              <p:cNvSpPr>
                <a:spLocks noChangeArrowheads="1"/>
              </p:cNvSpPr>
              <p:nvPr/>
            </p:nvSpPr>
            <p:spPr bwMode="auto">
              <a:xfrm>
                <a:off x="3840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31" name="AutoShape 35" descr="좁은 수평선"/>
              <p:cNvSpPr>
                <a:spLocks noChangeArrowheads="1"/>
              </p:cNvSpPr>
              <p:nvPr/>
            </p:nvSpPr>
            <p:spPr bwMode="auto">
              <a:xfrm>
                <a:off x="3456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32" name="AutoShape 36" descr="좁은 수평선"/>
              <p:cNvSpPr>
                <a:spLocks noChangeArrowheads="1"/>
              </p:cNvSpPr>
              <p:nvPr/>
            </p:nvSpPr>
            <p:spPr bwMode="auto">
              <a:xfrm>
                <a:off x="3072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33" name="AutoShape 37" descr="좁은 수평선"/>
              <p:cNvSpPr>
                <a:spLocks noChangeArrowheads="1"/>
              </p:cNvSpPr>
              <p:nvPr/>
            </p:nvSpPr>
            <p:spPr bwMode="auto">
              <a:xfrm>
                <a:off x="3072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34" name="AutoShape 38" descr="좁은 수평선"/>
              <p:cNvSpPr>
                <a:spLocks noChangeArrowheads="1"/>
              </p:cNvSpPr>
              <p:nvPr/>
            </p:nvSpPr>
            <p:spPr bwMode="auto">
              <a:xfrm>
                <a:off x="2688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35" name="AutoShape 39" descr="좁은 수평선"/>
              <p:cNvSpPr>
                <a:spLocks noChangeArrowheads="1"/>
              </p:cNvSpPr>
              <p:nvPr/>
            </p:nvSpPr>
            <p:spPr bwMode="auto">
              <a:xfrm>
                <a:off x="1920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36" name="AutoShape 40" descr="좁은 수평선"/>
              <p:cNvSpPr>
                <a:spLocks noChangeArrowheads="1"/>
              </p:cNvSpPr>
              <p:nvPr/>
            </p:nvSpPr>
            <p:spPr bwMode="auto">
              <a:xfrm>
                <a:off x="1920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37" name="AutoShape 41" descr="좁은 수평선"/>
              <p:cNvSpPr>
                <a:spLocks noChangeArrowheads="1"/>
              </p:cNvSpPr>
              <p:nvPr/>
            </p:nvSpPr>
            <p:spPr bwMode="auto">
              <a:xfrm>
                <a:off x="1536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38" name="AutoShape 42" descr="좁은 수평선"/>
              <p:cNvSpPr>
                <a:spLocks noChangeArrowheads="1"/>
              </p:cNvSpPr>
              <p:nvPr/>
            </p:nvSpPr>
            <p:spPr bwMode="auto">
              <a:xfrm>
                <a:off x="1152" y="392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39" name="AutoShape 43" descr="좁은 수평선"/>
              <p:cNvSpPr>
                <a:spLocks noChangeArrowheads="1"/>
              </p:cNvSpPr>
              <p:nvPr/>
            </p:nvSpPr>
            <p:spPr bwMode="auto">
              <a:xfrm>
                <a:off x="1152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40" name="AutoShape 44" descr="좁은 수평선"/>
              <p:cNvSpPr>
                <a:spLocks noChangeArrowheads="1"/>
              </p:cNvSpPr>
              <p:nvPr/>
            </p:nvSpPr>
            <p:spPr bwMode="auto">
              <a:xfrm>
                <a:off x="768" y="392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41" name="AutoShape 45" descr="좁은 수평선"/>
              <p:cNvSpPr>
                <a:spLocks noChangeArrowheads="1"/>
              </p:cNvSpPr>
              <p:nvPr/>
            </p:nvSpPr>
            <p:spPr bwMode="auto">
              <a:xfrm>
                <a:off x="384" y="392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42" name="AutoShape 46" descr="좁은 수평선"/>
              <p:cNvSpPr>
                <a:spLocks noChangeArrowheads="1"/>
              </p:cNvSpPr>
              <p:nvPr/>
            </p:nvSpPr>
            <p:spPr bwMode="auto">
              <a:xfrm>
                <a:off x="384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43" name="AutoShape 47" descr="좁은 수평선"/>
              <p:cNvSpPr>
                <a:spLocks noChangeArrowheads="1"/>
              </p:cNvSpPr>
              <p:nvPr/>
            </p:nvSpPr>
            <p:spPr bwMode="auto">
              <a:xfrm>
                <a:off x="0" y="392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44" name="AutoShape 48" descr="좁은 수평선"/>
              <p:cNvSpPr>
                <a:spLocks noChangeArrowheads="1"/>
              </p:cNvSpPr>
              <p:nvPr/>
            </p:nvSpPr>
            <p:spPr bwMode="auto">
              <a:xfrm>
                <a:off x="2304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</p:grpSp>
      </p:grpSp>
      <p:grpSp>
        <p:nvGrpSpPr>
          <p:cNvPr id="1027" name="Group 49"/>
          <p:cNvGrpSpPr>
            <a:grpSpLocks/>
          </p:cNvGrpSpPr>
          <p:nvPr/>
        </p:nvGrpSpPr>
        <p:grpSpPr bwMode="auto">
          <a:xfrm>
            <a:off x="609600" y="533400"/>
            <a:ext cx="7900988" cy="609600"/>
            <a:chOff x="384" y="336"/>
            <a:chExt cx="4977" cy="384"/>
          </a:xfrm>
        </p:grpSpPr>
        <p:sp>
          <p:nvSpPr>
            <p:cNvPr id="4146" name="Line 50"/>
            <p:cNvSpPr>
              <a:spLocks noChangeShapeType="1"/>
            </p:cNvSpPr>
            <p:nvPr/>
          </p:nvSpPr>
          <p:spPr bwMode="gray">
            <a:xfrm flipV="1">
              <a:off x="480" y="720"/>
              <a:ext cx="4800" cy="0"/>
            </a:xfrm>
            <a:prstGeom prst="line">
              <a:avLst/>
            </a:prstGeom>
            <a:noFill/>
            <a:ln w="28575">
              <a:solidFill>
                <a:schemeClr val="accent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ko-KR" altLang="en-US"/>
            </a:p>
          </p:txBody>
        </p:sp>
        <p:grpSp>
          <p:nvGrpSpPr>
            <p:cNvPr id="1034" name="Group 51"/>
            <p:cNvGrpSpPr>
              <a:grpSpLocks/>
            </p:cNvGrpSpPr>
            <p:nvPr userDrawn="1"/>
          </p:nvGrpSpPr>
          <p:grpSpPr bwMode="auto">
            <a:xfrm>
              <a:off x="384" y="336"/>
              <a:ext cx="402" cy="319"/>
              <a:chOff x="384" y="336"/>
              <a:chExt cx="402" cy="319"/>
            </a:xfrm>
          </p:grpSpPr>
          <p:sp>
            <p:nvSpPr>
              <p:cNvPr id="4148" name="AutoShape 52"/>
              <p:cNvSpPr>
                <a:spLocks noChangeArrowheads="1"/>
              </p:cNvSpPr>
              <p:nvPr/>
            </p:nvSpPr>
            <p:spPr bwMode="auto">
              <a:xfrm>
                <a:off x="497" y="340"/>
                <a:ext cx="192" cy="315"/>
              </a:xfrm>
              <a:prstGeom prst="diamond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49" name="Freeform 53"/>
              <p:cNvSpPr>
                <a:spLocks/>
              </p:cNvSpPr>
              <p:nvPr/>
            </p:nvSpPr>
            <p:spPr bwMode="auto">
              <a:xfrm>
                <a:off x="594" y="339"/>
                <a:ext cx="190" cy="158"/>
              </a:xfrm>
              <a:custGeom>
                <a:avLst/>
                <a:gdLst/>
                <a:ahLst/>
                <a:cxnLst>
                  <a:cxn ang="0">
                    <a:pos x="74" y="157"/>
                  </a:cxn>
                  <a:cxn ang="0">
                    <a:pos x="196" y="158"/>
                  </a:cxn>
                  <a:cxn ang="0">
                    <a:pos x="116" y="1"/>
                  </a:cxn>
                  <a:cxn ang="0">
                    <a:pos x="0" y="0"/>
                  </a:cxn>
                </a:cxnLst>
                <a:rect l="0" t="0" r="r" b="b"/>
                <a:pathLst>
                  <a:path w="196" h="158">
                    <a:moveTo>
                      <a:pt x="74" y="157"/>
                    </a:moveTo>
                    <a:lnTo>
                      <a:pt x="196" y="158"/>
                    </a:lnTo>
                    <a:lnTo>
                      <a:pt x="116" y="1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50" name="Freeform 54"/>
              <p:cNvSpPr>
                <a:spLocks/>
              </p:cNvSpPr>
              <p:nvPr/>
            </p:nvSpPr>
            <p:spPr bwMode="auto">
              <a:xfrm>
                <a:off x="594" y="495"/>
                <a:ext cx="192" cy="158"/>
              </a:xfrm>
              <a:custGeom>
                <a:avLst/>
                <a:gdLst/>
                <a:ahLst/>
                <a:cxnLst>
                  <a:cxn ang="0">
                    <a:pos x="73" y="1"/>
                  </a:cxn>
                  <a:cxn ang="0">
                    <a:pos x="192" y="0"/>
                  </a:cxn>
                  <a:cxn ang="0">
                    <a:pos x="113" y="157"/>
                  </a:cxn>
                  <a:cxn ang="0">
                    <a:pos x="0" y="157"/>
                  </a:cxn>
                </a:cxnLst>
                <a:rect l="0" t="0" r="r" b="b"/>
                <a:pathLst>
                  <a:path w="192" h="157">
                    <a:moveTo>
                      <a:pt x="73" y="1"/>
                    </a:moveTo>
                    <a:lnTo>
                      <a:pt x="192" y="0"/>
                    </a:lnTo>
                    <a:lnTo>
                      <a:pt x="113" y="157"/>
                    </a:lnTo>
                    <a:lnTo>
                      <a:pt x="0" y="157"/>
                    </a:lnTo>
                  </a:path>
                </a:pathLst>
              </a:custGeom>
              <a:solidFill>
                <a:schemeClr val="hlink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51" name="AutoShape 55"/>
              <p:cNvSpPr>
                <a:spLocks noChangeArrowheads="1"/>
              </p:cNvSpPr>
              <p:nvPr/>
            </p:nvSpPr>
            <p:spPr bwMode="auto">
              <a:xfrm>
                <a:off x="384" y="336"/>
                <a:ext cx="136" cy="319"/>
              </a:xfrm>
              <a:prstGeom prst="diamond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52" name="Freeform 56"/>
              <p:cNvSpPr>
                <a:spLocks/>
              </p:cNvSpPr>
              <p:nvPr/>
            </p:nvSpPr>
            <p:spPr bwMode="auto">
              <a:xfrm>
                <a:off x="452" y="339"/>
                <a:ext cx="192" cy="158"/>
              </a:xfrm>
              <a:custGeom>
                <a:avLst/>
                <a:gdLst/>
                <a:ahLst/>
                <a:cxnLst>
                  <a:cxn ang="0">
                    <a:pos x="69" y="158"/>
                  </a:cxn>
                  <a:cxn ang="0">
                    <a:pos x="196" y="158"/>
                  </a:cxn>
                  <a:cxn ang="0">
                    <a:pos x="122" y="0"/>
                  </a:cxn>
                  <a:cxn ang="0">
                    <a:pos x="0" y="0"/>
                  </a:cxn>
                </a:cxnLst>
                <a:rect l="0" t="0" r="r" b="b"/>
                <a:pathLst>
                  <a:path w="196" h="158">
                    <a:moveTo>
                      <a:pt x="69" y="158"/>
                    </a:moveTo>
                    <a:lnTo>
                      <a:pt x="196" y="158"/>
                    </a:lnTo>
                    <a:lnTo>
                      <a:pt x="122" y="0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1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53" name="Freeform 57"/>
              <p:cNvSpPr>
                <a:spLocks/>
              </p:cNvSpPr>
              <p:nvPr/>
            </p:nvSpPr>
            <p:spPr bwMode="auto">
              <a:xfrm>
                <a:off x="450" y="495"/>
                <a:ext cx="194" cy="160"/>
              </a:xfrm>
              <a:custGeom>
                <a:avLst/>
                <a:gdLst/>
                <a:ahLst/>
                <a:cxnLst>
                  <a:cxn ang="0">
                    <a:pos x="67" y="0"/>
                  </a:cxn>
                  <a:cxn ang="0">
                    <a:pos x="194" y="0"/>
                  </a:cxn>
                  <a:cxn ang="0">
                    <a:pos x="120" y="158"/>
                  </a:cxn>
                  <a:cxn ang="0">
                    <a:pos x="0" y="157"/>
                  </a:cxn>
                </a:cxnLst>
                <a:rect l="0" t="0" r="r" b="b"/>
                <a:pathLst>
                  <a:path w="194" h="158">
                    <a:moveTo>
                      <a:pt x="67" y="0"/>
                    </a:moveTo>
                    <a:lnTo>
                      <a:pt x="194" y="0"/>
                    </a:lnTo>
                    <a:lnTo>
                      <a:pt x="120" y="158"/>
                    </a:lnTo>
                    <a:lnTo>
                      <a:pt x="0" y="157"/>
                    </a:lnTo>
                  </a:path>
                </a:pathLst>
              </a:custGeom>
              <a:solidFill>
                <a:schemeClr val="tx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54" name="Freeform 58"/>
              <p:cNvSpPr>
                <a:spLocks/>
              </p:cNvSpPr>
              <p:nvPr/>
            </p:nvSpPr>
            <p:spPr bwMode="auto">
              <a:xfrm>
                <a:off x="408" y="393"/>
                <a:ext cx="86" cy="102"/>
              </a:xfrm>
              <a:custGeom>
                <a:avLst/>
                <a:gdLst/>
                <a:ahLst/>
                <a:cxnLst>
                  <a:cxn ang="0">
                    <a:pos x="44" y="0"/>
                  </a:cxn>
                  <a:cxn ang="0">
                    <a:pos x="0" y="102"/>
                  </a:cxn>
                  <a:cxn ang="0">
                    <a:pos x="86" y="102"/>
                  </a:cxn>
                  <a:cxn ang="0">
                    <a:pos x="44" y="0"/>
                  </a:cxn>
                </a:cxnLst>
                <a:rect l="0" t="0" r="r" b="b"/>
                <a:pathLst>
                  <a:path w="86" h="102">
                    <a:moveTo>
                      <a:pt x="44" y="0"/>
                    </a:moveTo>
                    <a:lnTo>
                      <a:pt x="0" y="102"/>
                    </a:lnTo>
                    <a:lnTo>
                      <a:pt x="86" y="102"/>
                    </a:lnTo>
                    <a:lnTo>
                      <a:pt x="44" y="0"/>
                    </a:lnTo>
                    <a:close/>
                  </a:path>
                </a:pathLst>
              </a:custGeom>
              <a:solidFill>
                <a:schemeClr val="tx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55" name="Freeform 59"/>
              <p:cNvSpPr>
                <a:spLocks/>
              </p:cNvSpPr>
              <p:nvPr/>
            </p:nvSpPr>
            <p:spPr bwMode="auto">
              <a:xfrm>
                <a:off x="408" y="495"/>
                <a:ext cx="86" cy="102"/>
              </a:xfrm>
              <a:custGeom>
                <a:avLst/>
                <a:gdLst/>
                <a:ahLst/>
                <a:cxnLst>
                  <a:cxn ang="0">
                    <a:pos x="42" y="102"/>
                  </a:cxn>
                  <a:cxn ang="0">
                    <a:pos x="0" y="0"/>
                  </a:cxn>
                  <a:cxn ang="0">
                    <a:pos x="86" y="0"/>
                  </a:cxn>
                  <a:cxn ang="0">
                    <a:pos x="42" y="102"/>
                  </a:cxn>
                </a:cxnLst>
                <a:rect l="0" t="0" r="r" b="b"/>
                <a:pathLst>
                  <a:path w="86" h="102">
                    <a:moveTo>
                      <a:pt x="42" y="102"/>
                    </a:moveTo>
                    <a:lnTo>
                      <a:pt x="0" y="0"/>
                    </a:lnTo>
                    <a:lnTo>
                      <a:pt x="86" y="0"/>
                    </a:lnTo>
                    <a:lnTo>
                      <a:pt x="42" y="102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</p:grpSp>
        <p:grpSp>
          <p:nvGrpSpPr>
            <p:cNvPr id="1035" name="Group 60"/>
            <p:cNvGrpSpPr>
              <a:grpSpLocks/>
            </p:cNvGrpSpPr>
            <p:nvPr userDrawn="1"/>
          </p:nvGrpSpPr>
          <p:grpSpPr bwMode="auto">
            <a:xfrm>
              <a:off x="4959" y="336"/>
              <a:ext cx="402" cy="319"/>
              <a:chOff x="384" y="336"/>
              <a:chExt cx="402" cy="319"/>
            </a:xfrm>
          </p:grpSpPr>
          <p:sp>
            <p:nvSpPr>
              <p:cNvPr id="4157" name="AutoShape 61"/>
              <p:cNvSpPr>
                <a:spLocks noChangeArrowheads="1"/>
              </p:cNvSpPr>
              <p:nvPr/>
            </p:nvSpPr>
            <p:spPr bwMode="auto">
              <a:xfrm>
                <a:off x="497" y="340"/>
                <a:ext cx="192" cy="315"/>
              </a:xfrm>
              <a:prstGeom prst="diamond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58" name="Freeform 62"/>
              <p:cNvSpPr>
                <a:spLocks/>
              </p:cNvSpPr>
              <p:nvPr/>
            </p:nvSpPr>
            <p:spPr bwMode="auto">
              <a:xfrm>
                <a:off x="594" y="339"/>
                <a:ext cx="190" cy="158"/>
              </a:xfrm>
              <a:custGeom>
                <a:avLst/>
                <a:gdLst/>
                <a:ahLst/>
                <a:cxnLst>
                  <a:cxn ang="0">
                    <a:pos x="74" y="157"/>
                  </a:cxn>
                  <a:cxn ang="0">
                    <a:pos x="196" y="158"/>
                  </a:cxn>
                  <a:cxn ang="0">
                    <a:pos x="116" y="1"/>
                  </a:cxn>
                  <a:cxn ang="0">
                    <a:pos x="0" y="0"/>
                  </a:cxn>
                </a:cxnLst>
                <a:rect l="0" t="0" r="r" b="b"/>
                <a:pathLst>
                  <a:path w="196" h="158">
                    <a:moveTo>
                      <a:pt x="74" y="157"/>
                    </a:moveTo>
                    <a:lnTo>
                      <a:pt x="196" y="158"/>
                    </a:lnTo>
                    <a:lnTo>
                      <a:pt x="116" y="1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59" name="Freeform 63"/>
              <p:cNvSpPr>
                <a:spLocks/>
              </p:cNvSpPr>
              <p:nvPr/>
            </p:nvSpPr>
            <p:spPr bwMode="auto">
              <a:xfrm>
                <a:off x="594" y="495"/>
                <a:ext cx="192" cy="158"/>
              </a:xfrm>
              <a:custGeom>
                <a:avLst/>
                <a:gdLst/>
                <a:ahLst/>
                <a:cxnLst>
                  <a:cxn ang="0">
                    <a:pos x="73" y="1"/>
                  </a:cxn>
                  <a:cxn ang="0">
                    <a:pos x="192" y="0"/>
                  </a:cxn>
                  <a:cxn ang="0">
                    <a:pos x="113" y="157"/>
                  </a:cxn>
                  <a:cxn ang="0">
                    <a:pos x="0" y="157"/>
                  </a:cxn>
                </a:cxnLst>
                <a:rect l="0" t="0" r="r" b="b"/>
                <a:pathLst>
                  <a:path w="192" h="157">
                    <a:moveTo>
                      <a:pt x="73" y="1"/>
                    </a:moveTo>
                    <a:lnTo>
                      <a:pt x="192" y="0"/>
                    </a:lnTo>
                    <a:lnTo>
                      <a:pt x="113" y="157"/>
                    </a:lnTo>
                    <a:lnTo>
                      <a:pt x="0" y="157"/>
                    </a:lnTo>
                  </a:path>
                </a:pathLst>
              </a:custGeom>
              <a:solidFill>
                <a:schemeClr val="hlink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60" name="AutoShape 64"/>
              <p:cNvSpPr>
                <a:spLocks noChangeArrowheads="1"/>
              </p:cNvSpPr>
              <p:nvPr/>
            </p:nvSpPr>
            <p:spPr bwMode="auto">
              <a:xfrm>
                <a:off x="384" y="336"/>
                <a:ext cx="136" cy="319"/>
              </a:xfrm>
              <a:prstGeom prst="diamond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61" name="Freeform 65"/>
              <p:cNvSpPr>
                <a:spLocks/>
              </p:cNvSpPr>
              <p:nvPr/>
            </p:nvSpPr>
            <p:spPr bwMode="auto">
              <a:xfrm>
                <a:off x="452" y="339"/>
                <a:ext cx="192" cy="158"/>
              </a:xfrm>
              <a:custGeom>
                <a:avLst/>
                <a:gdLst/>
                <a:ahLst/>
                <a:cxnLst>
                  <a:cxn ang="0">
                    <a:pos x="69" y="158"/>
                  </a:cxn>
                  <a:cxn ang="0">
                    <a:pos x="196" y="158"/>
                  </a:cxn>
                  <a:cxn ang="0">
                    <a:pos x="122" y="0"/>
                  </a:cxn>
                  <a:cxn ang="0">
                    <a:pos x="0" y="0"/>
                  </a:cxn>
                </a:cxnLst>
                <a:rect l="0" t="0" r="r" b="b"/>
                <a:pathLst>
                  <a:path w="196" h="158">
                    <a:moveTo>
                      <a:pt x="69" y="158"/>
                    </a:moveTo>
                    <a:lnTo>
                      <a:pt x="196" y="158"/>
                    </a:lnTo>
                    <a:lnTo>
                      <a:pt x="122" y="0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1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62" name="Freeform 66"/>
              <p:cNvSpPr>
                <a:spLocks/>
              </p:cNvSpPr>
              <p:nvPr/>
            </p:nvSpPr>
            <p:spPr bwMode="auto">
              <a:xfrm>
                <a:off x="450" y="495"/>
                <a:ext cx="194" cy="160"/>
              </a:xfrm>
              <a:custGeom>
                <a:avLst/>
                <a:gdLst/>
                <a:ahLst/>
                <a:cxnLst>
                  <a:cxn ang="0">
                    <a:pos x="67" y="0"/>
                  </a:cxn>
                  <a:cxn ang="0">
                    <a:pos x="194" y="0"/>
                  </a:cxn>
                  <a:cxn ang="0">
                    <a:pos x="120" y="158"/>
                  </a:cxn>
                  <a:cxn ang="0">
                    <a:pos x="0" y="157"/>
                  </a:cxn>
                </a:cxnLst>
                <a:rect l="0" t="0" r="r" b="b"/>
                <a:pathLst>
                  <a:path w="194" h="158">
                    <a:moveTo>
                      <a:pt x="67" y="0"/>
                    </a:moveTo>
                    <a:lnTo>
                      <a:pt x="194" y="0"/>
                    </a:lnTo>
                    <a:lnTo>
                      <a:pt x="120" y="158"/>
                    </a:lnTo>
                    <a:lnTo>
                      <a:pt x="0" y="157"/>
                    </a:lnTo>
                  </a:path>
                </a:pathLst>
              </a:custGeom>
              <a:solidFill>
                <a:schemeClr val="tx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63" name="Freeform 67"/>
              <p:cNvSpPr>
                <a:spLocks/>
              </p:cNvSpPr>
              <p:nvPr/>
            </p:nvSpPr>
            <p:spPr bwMode="auto">
              <a:xfrm>
                <a:off x="408" y="393"/>
                <a:ext cx="86" cy="102"/>
              </a:xfrm>
              <a:custGeom>
                <a:avLst/>
                <a:gdLst/>
                <a:ahLst/>
                <a:cxnLst>
                  <a:cxn ang="0">
                    <a:pos x="44" y="0"/>
                  </a:cxn>
                  <a:cxn ang="0">
                    <a:pos x="0" y="102"/>
                  </a:cxn>
                  <a:cxn ang="0">
                    <a:pos x="86" y="102"/>
                  </a:cxn>
                  <a:cxn ang="0">
                    <a:pos x="44" y="0"/>
                  </a:cxn>
                </a:cxnLst>
                <a:rect l="0" t="0" r="r" b="b"/>
                <a:pathLst>
                  <a:path w="86" h="102">
                    <a:moveTo>
                      <a:pt x="44" y="0"/>
                    </a:moveTo>
                    <a:lnTo>
                      <a:pt x="0" y="102"/>
                    </a:lnTo>
                    <a:lnTo>
                      <a:pt x="86" y="102"/>
                    </a:lnTo>
                    <a:lnTo>
                      <a:pt x="44" y="0"/>
                    </a:lnTo>
                    <a:close/>
                  </a:path>
                </a:pathLst>
              </a:custGeom>
              <a:solidFill>
                <a:schemeClr val="tx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64" name="Freeform 68"/>
              <p:cNvSpPr>
                <a:spLocks/>
              </p:cNvSpPr>
              <p:nvPr/>
            </p:nvSpPr>
            <p:spPr bwMode="auto">
              <a:xfrm>
                <a:off x="408" y="495"/>
                <a:ext cx="86" cy="102"/>
              </a:xfrm>
              <a:custGeom>
                <a:avLst/>
                <a:gdLst/>
                <a:ahLst/>
                <a:cxnLst>
                  <a:cxn ang="0">
                    <a:pos x="42" y="102"/>
                  </a:cxn>
                  <a:cxn ang="0">
                    <a:pos x="0" y="0"/>
                  </a:cxn>
                  <a:cxn ang="0">
                    <a:pos x="86" y="0"/>
                  </a:cxn>
                  <a:cxn ang="0">
                    <a:pos x="42" y="102"/>
                  </a:cxn>
                </a:cxnLst>
                <a:rect l="0" t="0" r="r" b="b"/>
                <a:pathLst>
                  <a:path w="86" h="102">
                    <a:moveTo>
                      <a:pt x="42" y="102"/>
                    </a:moveTo>
                    <a:lnTo>
                      <a:pt x="0" y="0"/>
                    </a:lnTo>
                    <a:lnTo>
                      <a:pt x="86" y="0"/>
                    </a:lnTo>
                    <a:lnTo>
                      <a:pt x="42" y="102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</p:grpSp>
      </p:grpSp>
      <p:sp>
        <p:nvSpPr>
          <p:cNvPr id="1028" name="Rectangle 69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868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1029" name="Rectangle 70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167" name="Rectangle 71"/>
          <p:cNvSpPr>
            <a:spLocks noGrp="1" noChangeArrowheads="1"/>
          </p:cNvSpPr>
          <p:nvPr>
            <p:ph type="dt" sz="quarter" idx="2"/>
          </p:nvPr>
        </p:nvSpPr>
        <p:spPr bwMode="auto">
          <a:xfrm>
            <a:off x="457200" y="6245225"/>
            <a:ext cx="2133600" cy="269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kumimoji="0" sz="14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168" name="Rectangle 7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269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kumimoji="0" sz="14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169" name="Rectangle 7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16688" y="260350"/>
            <a:ext cx="2133600" cy="269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kumimoji="0" sz="2000">
                <a:solidFill>
                  <a:srgbClr val="0000FF"/>
                </a:solidFill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fld id="{A0E051B2-8FE8-4326-BB5E-D54360D6F40E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9" r:id="rId1"/>
    <p:sldLayoutId id="2147483728" r:id="rId2"/>
    <p:sldLayoutId id="2147483729" r:id="rId3"/>
    <p:sldLayoutId id="2147483730" r:id="rId4"/>
    <p:sldLayoutId id="2147483731" r:id="rId5"/>
    <p:sldLayoutId id="2147483732" r:id="rId6"/>
    <p:sldLayoutId id="2147483733" r:id="rId7"/>
    <p:sldLayoutId id="2147483734" r:id="rId8"/>
    <p:sldLayoutId id="2147483735" r:id="rId9"/>
    <p:sldLayoutId id="2147483736" r:id="rId10"/>
    <p:sldLayoutId id="2147483737" r:id="rId11"/>
    <p:sldLayoutId id="2147483738" r:id="rId12"/>
  </p:sldLayoutIdLst>
  <p:hf hdr="0" ftr="0" dt="0"/>
  <p:txStyles>
    <p:titleStyle>
      <a:lvl1pPr algn="ctr" rtl="0" eaLnBrk="0" fontAlgn="base" latinLnBrk="1" hangingPunct="0"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latinLnBrk="1" hangingPunct="0"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굴림" pitchFamily="50" charset="-127"/>
          <a:ea typeface="굴림" pitchFamily="50" charset="-127"/>
          <a:cs typeface="Arial" charset="0"/>
        </a:defRPr>
      </a:lvl2pPr>
      <a:lvl3pPr algn="ctr" rtl="0" eaLnBrk="0" fontAlgn="base" latinLnBrk="1" hangingPunct="0"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굴림" pitchFamily="50" charset="-127"/>
          <a:ea typeface="굴림" pitchFamily="50" charset="-127"/>
          <a:cs typeface="Arial" charset="0"/>
        </a:defRPr>
      </a:lvl3pPr>
      <a:lvl4pPr algn="ctr" rtl="0" eaLnBrk="0" fontAlgn="base" latinLnBrk="1" hangingPunct="0"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굴림" pitchFamily="50" charset="-127"/>
          <a:ea typeface="굴림" pitchFamily="50" charset="-127"/>
          <a:cs typeface="Arial" charset="0"/>
        </a:defRPr>
      </a:lvl4pPr>
      <a:lvl5pPr algn="ctr" rtl="0" eaLnBrk="0" fontAlgn="base" latinLnBrk="1" hangingPunct="0"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굴림" pitchFamily="50" charset="-127"/>
          <a:ea typeface="굴림" pitchFamily="50" charset="-127"/>
          <a:cs typeface="Arial" charset="0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굴림" pitchFamily="50" charset="-127"/>
          <a:ea typeface="굴림" pitchFamily="50" charset="-127"/>
          <a:cs typeface="Arial" charset="0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굴림" pitchFamily="50" charset="-127"/>
          <a:ea typeface="굴림" pitchFamily="50" charset="-127"/>
          <a:cs typeface="Arial" charset="0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굴림" pitchFamily="50" charset="-127"/>
          <a:ea typeface="굴림" pitchFamily="50" charset="-127"/>
          <a:cs typeface="Arial" charset="0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굴림" pitchFamily="50" charset="-127"/>
          <a:ea typeface="굴림" pitchFamily="50" charset="-127"/>
          <a:cs typeface="Arial" charset="0"/>
        </a:defRPr>
      </a:lvl9pPr>
    </p:titleStyle>
    <p:bodyStyle>
      <a:lvl1pPr marL="447675" indent="-447675" algn="l" rtl="0" eaLnBrk="0" fontAlgn="base" latinLnBrk="1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v"/>
        <a:defRPr kumimoji="1" sz="3000">
          <a:solidFill>
            <a:schemeClr val="tx1"/>
          </a:solidFill>
          <a:latin typeface="+mn-lt"/>
          <a:ea typeface="+mn-ea"/>
          <a:cs typeface="+mn-cs"/>
        </a:defRPr>
      </a:lvl1pPr>
      <a:lvl2pPr marL="889000" indent="-439738" algn="l" rtl="0" eaLnBrk="0" fontAlgn="base" latinLnBrk="1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kumimoji="1" sz="2600">
          <a:solidFill>
            <a:schemeClr val="tx1"/>
          </a:solidFill>
          <a:latin typeface="+mn-lt"/>
          <a:ea typeface="+mn-ea"/>
          <a:cs typeface="+mn-cs"/>
        </a:defRPr>
      </a:lvl2pPr>
      <a:lvl3pPr marL="1293813" indent="-403225" algn="l" rtl="0" eaLnBrk="0" fontAlgn="base" latinLnBrk="1" hangingPunct="0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" pitchFamily="2" charset="2"/>
        <a:buChar char="v"/>
        <a:defRPr kumimoji="1" sz="2200">
          <a:solidFill>
            <a:schemeClr val="tx1"/>
          </a:solidFill>
          <a:latin typeface="+mn-lt"/>
          <a:ea typeface="+mn-ea"/>
          <a:cs typeface="+mn-cs"/>
        </a:defRPr>
      </a:lvl3pPr>
      <a:lvl4pPr marL="1681163" indent="-385763" algn="l" rtl="0" eaLnBrk="0" fontAlgn="base" latinLnBrk="1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kumimoji="1" sz="2000">
          <a:solidFill>
            <a:schemeClr val="tx1"/>
          </a:solidFill>
          <a:latin typeface="+mn-lt"/>
          <a:ea typeface="+mn-ea"/>
          <a:cs typeface="+mn-cs"/>
        </a:defRPr>
      </a:lvl4pPr>
      <a:lvl5pPr marL="2070100" indent="-387350" algn="l" rtl="0" eaLnBrk="0" fontAlgn="base" latinLnBrk="1" hangingPunct="0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" pitchFamily="2" charset="2"/>
        <a:buChar char="v"/>
        <a:defRPr kumimoji="1">
          <a:solidFill>
            <a:schemeClr val="tx1"/>
          </a:solidFill>
          <a:latin typeface="+mn-lt"/>
          <a:ea typeface="+mn-ea"/>
          <a:cs typeface="+mn-cs"/>
        </a:defRPr>
      </a:lvl5pPr>
      <a:lvl6pPr marL="2527300" indent="-387350" algn="l" rtl="0" fontAlgn="base" latinLnBrk="1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" pitchFamily="2" charset="2"/>
        <a:buChar char="v"/>
        <a:defRPr kumimoji="1">
          <a:solidFill>
            <a:schemeClr val="tx1"/>
          </a:solidFill>
          <a:latin typeface="+mn-lt"/>
          <a:ea typeface="+mn-ea"/>
          <a:cs typeface="+mn-cs"/>
        </a:defRPr>
      </a:lvl6pPr>
      <a:lvl7pPr marL="2984500" indent="-387350" algn="l" rtl="0" fontAlgn="base" latinLnBrk="1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" pitchFamily="2" charset="2"/>
        <a:buChar char="v"/>
        <a:defRPr kumimoji="1">
          <a:solidFill>
            <a:schemeClr val="tx1"/>
          </a:solidFill>
          <a:latin typeface="+mn-lt"/>
          <a:ea typeface="+mn-ea"/>
          <a:cs typeface="+mn-cs"/>
        </a:defRPr>
      </a:lvl7pPr>
      <a:lvl8pPr marL="3441700" indent="-387350" algn="l" rtl="0" fontAlgn="base" latinLnBrk="1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" pitchFamily="2" charset="2"/>
        <a:buChar char="v"/>
        <a:defRPr kumimoji="1">
          <a:solidFill>
            <a:schemeClr val="tx1"/>
          </a:solidFill>
          <a:latin typeface="+mn-lt"/>
          <a:ea typeface="+mn-ea"/>
          <a:cs typeface="+mn-cs"/>
        </a:defRPr>
      </a:lvl8pPr>
      <a:lvl9pPr marL="3898900" indent="-387350" algn="l" rtl="0" fontAlgn="base" latinLnBrk="1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" pitchFamily="2" charset="2"/>
        <a:buChar char="v"/>
        <a:defRPr kumimoji="1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emf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emf"/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6.emf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emf"/><Relationship Id="rId1" Type="http://schemas.openxmlformats.org/officeDocument/2006/relationships/slideLayout" Target="../slideLayouts/slideLayout1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emf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emf"/><Relationship Id="rId2" Type="http://schemas.openxmlformats.org/officeDocument/2006/relationships/image" Target="../media/image30.emf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emf"/><Relationship Id="rId1" Type="http://schemas.openxmlformats.org/officeDocument/2006/relationships/slideLayout" Target="../slideLayouts/slideLayout1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emf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6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emf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4213" y="2276475"/>
            <a:ext cx="7772400" cy="838200"/>
          </a:xfrm>
        </p:spPr>
        <p:txBody>
          <a:bodyPr/>
          <a:lstStyle/>
          <a:p>
            <a:r>
              <a:rPr lang="en-US" altLang="ko-KR" sz="2400" dirty="0">
                <a:latin typeface="맑은 고딕" pitchFamily="50" charset="-127"/>
                <a:ea typeface="맑은 고딕" pitchFamily="50" charset="-127"/>
              </a:rPr>
              <a:t>[13</a:t>
            </a:r>
            <a:r>
              <a:rPr lang="ko-KR" altLang="en-US" sz="2400" dirty="0">
                <a:latin typeface="맑은 고딕" pitchFamily="50" charset="-127"/>
                <a:ea typeface="맑은 고딕" pitchFamily="50" charset="-127"/>
              </a:rPr>
              <a:t>주차 </a:t>
            </a:r>
            <a:r>
              <a:rPr lang="en-US" altLang="ko-KR" sz="2400" dirty="0">
                <a:latin typeface="맑은 고딕" pitchFamily="50" charset="-127"/>
                <a:ea typeface="맑은 고딕" pitchFamily="50" charset="-127"/>
              </a:rPr>
              <a:t>C++ </a:t>
            </a:r>
            <a:r>
              <a:rPr lang="ko-KR" altLang="en-US" sz="2400" dirty="0">
                <a:latin typeface="맑은 고딕" pitchFamily="50" charset="-127"/>
                <a:ea typeface="맑은 고딕" pitchFamily="50" charset="-127"/>
              </a:rPr>
              <a:t>언어프로그래밍</a:t>
            </a:r>
            <a:r>
              <a:rPr lang="en-US" altLang="ko-KR" sz="2400" dirty="0">
                <a:latin typeface="맑은 고딕" pitchFamily="50" charset="-127"/>
                <a:ea typeface="맑은 고딕" pitchFamily="50" charset="-127"/>
              </a:rPr>
              <a:t>]</a:t>
            </a:r>
            <a:r>
              <a:rPr lang="ko-KR" altLang="en-US" sz="2400" dirty="0">
                <a:latin typeface="맑은 고딕" pitchFamily="50" charset="-127"/>
                <a:ea typeface="맑은 고딕" pitchFamily="50" charset="-127"/>
              </a:rPr>
              <a:t>파일 입출력</a:t>
            </a:r>
            <a:r>
              <a:rPr lang="en-US" altLang="ko-KR" sz="2400" dirty="0">
                <a:latin typeface="맑은 고딕" pitchFamily="50" charset="-127"/>
                <a:ea typeface="맑은 고딕" pitchFamily="50" charset="-127"/>
              </a:rPr>
              <a:t>2</a:t>
            </a:r>
            <a:endParaRPr lang="ko-KR" altLang="en-US" sz="24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87043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ko-KR" altLang="en-US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한밭대학교 전자공학과</a:t>
            </a:r>
          </a:p>
          <a:p>
            <a:r>
              <a:rPr lang="ko-KR" altLang="en-US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이승호 교수</a:t>
            </a:r>
          </a:p>
          <a:p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353201301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슬라이드 번호 개체 틀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6206B2F-1DC7-4860-8B4B-99487BD662BF}" type="slidenum">
              <a:rPr lang="en-US" altLang="ko-KR" smtClean="0"/>
              <a:pPr/>
              <a:t>10</a:t>
            </a:fld>
            <a:endParaRPr lang="en-US" altLang="ko-KR"/>
          </a:p>
        </p:txBody>
      </p:sp>
      <p:sp>
        <p:nvSpPr>
          <p:cNvPr id="2253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파일의 입출력 멤버 함수 </a:t>
            </a:r>
            <a:endParaRPr lang="ko-KR" altLang="en-US" sz="2400" dirty="0"/>
          </a:p>
        </p:txBody>
      </p:sp>
      <p:sp>
        <p:nvSpPr>
          <p:cNvPr id="22532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ko-KR" altLang="en-US"/>
          </a:p>
        </p:txBody>
      </p:sp>
      <p:sp>
        <p:nvSpPr>
          <p:cNvPr id="7" name="직사각형 6">
            <a:extLst>
              <a:ext uri="{FF2B5EF4-FFF2-40B4-BE49-F238E27FC236}">
                <a16:creationId xmlns:a16="http://schemas.microsoft.com/office/drawing/2014/main" id="{FEB44C9F-FCD1-ED99-A916-E89528F2B287}"/>
              </a:ext>
            </a:extLst>
          </p:cNvPr>
          <p:cNvSpPr/>
          <p:nvPr/>
        </p:nvSpPr>
        <p:spPr>
          <a:xfrm>
            <a:off x="755576" y="1240056"/>
            <a:ext cx="7632848" cy="528528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R="0" algn="l" rtl="0"/>
            <a:r>
              <a:rPr lang="en-US" altLang="ko-KR" sz="1100" b="1" i="0" u="none" strike="noStrike" baseline="0" dirty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#include </a:t>
            </a:r>
            <a:r>
              <a:rPr lang="en-US" altLang="ko-KR" sz="11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&lt;iostream&gt;</a:t>
            </a:r>
          </a:p>
          <a:p>
            <a:pPr marR="0" algn="l" rtl="0"/>
            <a:r>
              <a:rPr lang="en-US" altLang="ko-KR" sz="1100" b="1" i="0" u="none" strike="noStrike" baseline="0" dirty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#include </a:t>
            </a:r>
            <a:r>
              <a:rPr lang="en-US" altLang="ko-KR" sz="11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</a:t>
            </a:r>
            <a:r>
              <a:rPr lang="en-US" altLang="ko-KR" sz="1100" b="1" i="0" u="none" strike="noStrike" baseline="0" dirty="0" err="1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fstream</a:t>
            </a:r>
            <a:r>
              <a:rPr lang="en-US" altLang="ko-KR" sz="11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&gt;</a:t>
            </a:r>
          </a:p>
          <a:p>
            <a:pPr marR="0" algn="l" rtl="0"/>
            <a:r>
              <a:rPr lang="en-US" altLang="ko-KR" sz="11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using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1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namespace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std; </a:t>
            </a:r>
          </a:p>
          <a:p>
            <a:pPr marR="0" algn="l" rtl="0"/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</a:p>
          <a:p>
            <a:pPr marR="0" algn="l" rtl="0"/>
            <a:r>
              <a:rPr lang="en-US" altLang="ko-KR" sz="11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main(</a:t>
            </a:r>
            <a:r>
              <a:rPr lang="en-US" altLang="ko-KR" sz="11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 </a:t>
            </a:r>
          </a:p>
          <a:p>
            <a:pPr marR="0" algn="l" rtl="0"/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{</a:t>
            </a:r>
          </a:p>
          <a:p>
            <a:pPr marR="0" algn="l" rtl="0"/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1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fstream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1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Finstr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en-US" altLang="ko-KR" sz="11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"src.txt"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en-US" altLang="ko-KR" sz="11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ios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::in);</a:t>
            </a:r>
          </a:p>
          <a:p>
            <a:pPr marR="0" algn="l" rtl="0"/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1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if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(!</a:t>
            </a:r>
            <a:r>
              <a:rPr lang="en-US" altLang="ko-KR" sz="11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Finstr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</a:p>
          <a:p>
            <a:pPr marR="0" algn="l" rtl="0"/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{</a:t>
            </a:r>
          </a:p>
          <a:p>
            <a:pPr marR="0" algn="l" rtl="0"/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	</a:t>
            </a:r>
            <a:r>
              <a:rPr lang="en-US" altLang="ko-KR" sz="11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11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</a:t>
            </a:r>
            <a:r>
              <a:rPr lang="ko-KR" altLang="en-US" sz="11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파일 열기 실패</a:t>
            </a:r>
            <a:r>
              <a:rPr lang="en-US" altLang="ko-KR" sz="11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!\n"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</a:p>
          <a:p>
            <a:pPr marR="0" algn="l" rtl="0"/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	exit(1);</a:t>
            </a:r>
          </a:p>
          <a:p>
            <a:pPr marR="0" algn="l" rtl="0"/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} </a:t>
            </a:r>
            <a:r>
              <a:rPr lang="en-US" altLang="ko-KR" sz="11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if</a:t>
            </a:r>
            <a:endParaRPr lang="ko-KR" altLang="en-US" sz="1100" b="1" i="0" u="none" strike="noStrike" baseline="0" dirty="0">
              <a:solidFill>
                <a:srgbClr val="008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ko-KR" altLang="en-US" sz="1100" b="1" i="0" u="none" strike="noStrike" baseline="0" dirty="0">
              <a:solidFill>
                <a:srgbClr val="008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1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fstream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1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Foutstr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en-US" altLang="ko-KR" sz="11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"des.txt"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en-US" altLang="ko-KR" sz="11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ios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::out);	</a:t>
            </a:r>
          </a:p>
          <a:p>
            <a:pPr marR="0" algn="l" rtl="0"/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</a:p>
          <a:p>
            <a:pPr marR="0" algn="l" rtl="0"/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1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const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1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1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buffsize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= 512;	</a:t>
            </a:r>
          </a:p>
          <a:p>
            <a:pPr marR="0" algn="l" rtl="0"/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1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char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str[</a:t>
            </a:r>
            <a:r>
              <a:rPr lang="en-US" altLang="ko-KR" sz="11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buffsize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];</a:t>
            </a:r>
          </a:p>
          <a:p>
            <a:pPr marR="0" algn="l" rtl="0"/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1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1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readbyte</a:t>
            </a:r>
            <a:r>
              <a:rPr lang="en-US" altLang="ko-KR" sz="11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</a:p>
          <a:p>
            <a:pPr marR="0" algn="l" rtl="0"/>
            <a:endParaRPr lang="en-US" altLang="ko-KR" sz="1100" b="1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r>
              <a:rPr lang="en-US" altLang="ko-KR" sz="11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100" b="1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Finstr.read</a:t>
            </a:r>
            <a:r>
              <a:rPr lang="en-US" altLang="ko-KR" sz="11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en-US" altLang="ko-KR" sz="1100" b="1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str</a:t>
            </a:r>
            <a:r>
              <a:rPr lang="en-US" altLang="ko-KR" sz="11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en-US" altLang="ko-KR" sz="1100" b="1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buffsize</a:t>
            </a:r>
            <a:r>
              <a:rPr lang="en-US" altLang="ko-KR" sz="11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);</a:t>
            </a:r>
          </a:p>
          <a:p>
            <a:r>
              <a:rPr lang="en-US" altLang="ko-KR" sz="11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100" b="1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readbyte</a:t>
            </a:r>
            <a:r>
              <a:rPr lang="en-US" altLang="ko-KR" sz="11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= </a:t>
            </a:r>
            <a:r>
              <a:rPr lang="en-US" altLang="ko-KR" sz="1100" b="1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Finstr.gcount</a:t>
            </a:r>
            <a:r>
              <a:rPr lang="en-US" altLang="ko-KR" sz="11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();</a:t>
            </a:r>
          </a:p>
          <a:p>
            <a:r>
              <a:rPr lang="en-US" altLang="ko-KR" sz="11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100" b="1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Foutstr.write</a:t>
            </a:r>
            <a:r>
              <a:rPr lang="en-US" altLang="ko-KR" sz="11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en-US" altLang="ko-KR" sz="1100" b="1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str</a:t>
            </a:r>
            <a:r>
              <a:rPr lang="en-US" altLang="ko-KR" sz="11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en-US" altLang="ko-KR" sz="1100" b="1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readbyte</a:t>
            </a:r>
            <a:r>
              <a:rPr lang="en-US" altLang="ko-KR" sz="11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);</a:t>
            </a:r>
          </a:p>
          <a:p>
            <a:r>
              <a:rPr lang="en-US" altLang="ko-KR" sz="11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	</a:t>
            </a:r>
          </a:p>
          <a:p>
            <a:r>
              <a:rPr lang="en-US" altLang="ko-KR" sz="11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100" b="1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1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</a:t>
            </a:r>
            <a:r>
              <a:rPr lang="en-US" altLang="ko-KR" sz="1100" b="1" dirty="0">
                <a:solidFill>
                  <a:srgbClr val="A31515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100" b="1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</a:t>
            </a:r>
            <a:r>
              <a:rPr lang="en-US" altLang="ko-KR" sz="1100" b="1" dirty="0" err="1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readbyte</a:t>
            </a:r>
            <a:r>
              <a:rPr lang="en-US" altLang="ko-KR" sz="1100" b="1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(s) : " </a:t>
            </a:r>
            <a:r>
              <a:rPr lang="en-US" altLang="ko-KR" sz="11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&lt;&lt; </a:t>
            </a:r>
            <a:r>
              <a:rPr lang="en-US" altLang="ko-KR" sz="1100" b="1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readbyte</a:t>
            </a:r>
            <a:r>
              <a:rPr lang="en-US" altLang="ko-KR" sz="11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1100" b="1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11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</a:p>
          <a:p>
            <a:endParaRPr lang="ko-KR" altLang="en-US" sz="1100" b="1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r>
              <a:rPr lang="en-US" altLang="ko-KR" sz="11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100" b="1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Finstr.close</a:t>
            </a:r>
            <a:r>
              <a:rPr lang="en-US" altLang="ko-KR" sz="11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();</a:t>
            </a:r>
          </a:p>
          <a:p>
            <a:r>
              <a:rPr lang="en-US" altLang="ko-KR" sz="11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100" b="1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Foutstr.close</a:t>
            </a:r>
            <a:r>
              <a:rPr lang="en-US" altLang="ko-KR" sz="11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();</a:t>
            </a:r>
          </a:p>
          <a:p>
            <a:r>
              <a:rPr lang="en-US" altLang="ko-KR" sz="11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</a:p>
          <a:p>
            <a:r>
              <a:rPr lang="en-US" altLang="ko-KR" sz="11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100" b="1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return</a:t>
            </a:r>
            <a:r>
              <a:rPr lang="en-US" altLang="ko-KR" sz="11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0;</a:t>
            </a:r>
          </a:p>
          <a:p>
            <a:endParaRPr lang="en-US" altLang="ko-KR" sz="1100" b="1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r>
              <a:rPr lang="en-US" altLang="ko-KR" sz="11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 </a:t>
            </a:r>
            <a:r>
              <a:rPr lang="en-US" altLang="ko-KR" sz="1100" b="1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main()</a:t>
            </a:r>
            <a:endParaRPr lang="en-US" altLang="ko-KR" sz="1100" b="1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26" name="직사각형 25">
            <a:extLst>
              <a:ext uri="{FF2B5EF4-FFF2-40B4-BE49-F238E27FC236}">
                <a16:creationId xmlns:a16="http://schemas.microsoft.com/office/drawing/2014/main" id="{BCA908C0-380C-638E-0D84-EABF4A801C1A}"/>
              </a:ext>
            </a:extLst>
          </p:cNvPr>
          <p:cNvSpPr/>
          <p:nvPr/>
        </p:nvSpPr>
        <p:spPr bwMode="auto">
          <a:xfrm>
            <a:off x="3907321" y="1411157"/>
            <a:ext cx="2841525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 입출력 스트림을 사용하기 위해 추가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7" name="직사각형 26">
            <a:extLst>
              <a:ext uri="{FF2B5EF4-FFF2-40B4-BE49-F238E27FC236}">
                <a16:creationId xmlns:a16="http://schemas.microsoft.com/office/drawing/2014/main" id="{3343C2B1-4DA9-FAE9-9FB0-3EC1B39B9FFD}"/>
              </a:ext>
            </a:extLst>
          </p:cNvPr>
          <p:cNvSpPr/>
          <p:nvPr/>
        </p:nvSpPr>
        <p:spPr bwMode="auto">
          <a:xfrm>
            <a:off x="828843" y="1444424"/>
            <a:ext cx="1438901" cy="195719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9" name="직사각형 28">
            <a:extLst>
              <a:ext uri="{FF2B5EF4-FFF2-40B4-BE49-F238E27FC236}">
                <a16:creationId xmlns:a16="http://schemas.microsoft.com/office/drawing/2014/main" id="{F2777729-5C7D-AB8B-1FD5-5878DAA7E217}"/>
              </a:ext>
            </a:extLst>
          </p:cNvPr>
          <p:cNvSpPr/>
          <p:nvPr/>
        </p:nvSpPr>
        <p:spPr bwMode="auto">
          <a:xfrm>
            <a:off x="4822299" y="2079100"/>
            <a:ext cx="3342658" cy="600807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 출력 스트림 객체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kumimoji="0" lang="en-US" altLang="ko-KR" sz="11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Finstr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)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선언 후에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,</a:t>
            </a:r>
          </a:p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프로젝트 폴더의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src.txt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파일을 읽기 모드로 열기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파일이 존재하지 않으면 생성되지 않음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)</a:t>
            </a:r>
          </a:p>
        </p:txBody>
      </p:sp>
      <p:sp>
        <p:nvSpPr>
          <p:cNvPr id="31" name="직사각형 30">
            <a:extLst>
              <a:ext uri="{FF2B5EF4-FFF2-40B4-BE49-F238E27FC236}">
                <a16:creationId xmlns:a16="http://schemas.microsoft.com/office/drawing/2014/main" id="{C9F6280E-51AD-C802-1313-8F33BD453636}"/>
              </a:ext>
            </a:extLst>
          </p:cNvPr>
          <p:cNvSpPr/>
          <p:nvPr/>
        </p:nvSpPr>
        <p:spPr bwMode="auto">
          <a:xfrm>
            <a:off x="1748110" y="2284799"/>
            <a:ext cx="2103810" cy="194464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2" name="직사각형 31">
            <a:extLst>
              <a:ext uri="{FF2B5EF4-FFF2-40B4-BE49-F238E27FC236}">
                <a16:creationId xmlns:a16="http://schemas.microsoft.com/office/drawing/2014/main" id="{3E4AFF56-6820-068E-886C-28FB9B4D1B4E}"/>
              </a:ext>
            </a:extLst>
          </p:cNvPr>
          <p:cNvSpPr/>
          <p:nvPr/>
        </p:nvSpPr>
        <p:spPr bwMode="auto">
          <a:xfrm>
            <a:off x="4822299" y="2925066"/>
            <a:ext cx="1853193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프로그램을 강제로 종료함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4" name="직사각형 33">
            <a:extLst>
              <a:ext uri="{FF2B5EF4-FFF2-40B4-BE49-F238E27FC236}">
                <a16:creationId xmlns:a16="http://schemas.microsoft.com/office/drawing/2014/main" id="{0774DB75-F3AB-449B-FF3E-F4D223BC96C1}"/>
              </a:ext>
            </a:extLst>
          </p:cNvPr>
          <p:cNvSpPr/>
          <p:nvPr/>
        </p:nvSpPr>
        <p:spPr bwMode="auto">
          <a:xfrm>
            <a:off x="2624621" y="2969977"/>
            <a:ext cx="545890" cy="170991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40" name="직사각형 39">
            <a:extLst>
              <a:ext uri="{FF2B5EF4-FFF2-40B4-BE49-F238E27FC236}">
                <a16:creationId xmlns:a16="http://schemas.microsoft.com/office/drawing/2014/main" id="{A0FE9661-AD8A-C12B-3DA6-6C4301B3B745}"/>
              </a:ext>
            </a:extLst>
          </p:cNvPr>
          <p:cNvSpPr/>
          <p:nvPr/>
        </p:nvSpPr>
        <p:spPr bwMode="auto">
          <a:xfrm>
            <a:off x="4815815" y="3260795"/>
            <a:ext cx="3342658" cy="600807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 출력 스트림 객체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kumimoji="0" lang="en-US" altLang="ko-KR" sz="11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Foustr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)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선언 후에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,</a:t>
            </a:r>
          </a:p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프로젝트 폴더의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des.txt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파일을 쓰기 모드로 열기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파일이 존재하지 않으면 생성됨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)</a:t>
            </a:r>
          </a:p>
        </p:txBody>
      </p:sp>
      <p:sp>
        <p:nvSpPr>
          <p:cNvPr id="42" name="직사각형 41">
            <a:extLst>
              <a:ext uri="{FF2B5EF4-FFF2-40B4-BE49-F238E27FC236}">
                <a16:creationId xmlns:a16="http://schemas.microsoft.com/office/drawing/2014/main" id="{C61287DC-2D45-B0A0-79AD-58981FE48A91}"/>
              </a:ext>
            </a:extLst>
          </p:cNvPr>
          <p:cNvSpPr/>
          <p:nvPr/>
        </p:nvSpPr>
        <p:spPr bwMode="auto">
          <a:xfrm>
            <a:off x="1748111" y="3455099"/>
            <a:ext cx="2391842" cy="207063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50" name="직사각형 49">
            <a:extLst>
              <a:ext uri="{FF2B5EF4-FFF2-40B4-BE49-F238E27FC236}">
                <a16:creationId xmlns:a16="http://schemas.microsoft.com/office/drawing/2014/main" id="{D308FA47-A8D7-9CB3-77C9-95BD769B27ED}"/>
              </a:ext>
            </a:extLst>
          </p:cNvPr>
          <p:cNvSpPr/>
          <p:nvPr/>
        </p:nvSpPr>
        <p:spPr bwMode="auto">
          <a:xfrm>
            <a:off x="1748111" y="3795361"/>
            <a:ext cx="1671762" cy="172010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51" name="직사각형 50">
            <a:extLst>
              <a:ext uri="{FF2B5EF4-FFF2-40B4-BE49-F238E27FC236}">
                <a16:creationId xmlns:a16="http://schemas.microsoft.com/office/drawing/2014/main" id="{0EE40741-D5E3-41F3-A9B0-53CF8301E2E5}"/>
              </a:ext>
            </a:extLst>
          </p:cNvPr>
          <p:cNvSpPr/>
          <p:nvPr/>
        </p:nvSpPr>
        <p:spPr bwMode="auto">
          <a:xfrm>
            <a:off x="4814277" y="3932510"/>
            <a:ext cx="3389685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배열의 크기를 변수로 지정할 때에는 </a:t>
            </a: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const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를 사용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grpSp>
        <p:nvGrpSpPr>
          <p:cNvPr id="24" name="그룹 23">
            <a:extLst>
              <a:ext uri="{FF2B5EF4-FFF2-40B4-BE49-F238E27FC236}">
                <a16:creationId xmlns:a16="http://schemas.microsoft.com/office/drawing/2014/main" id="{E9A544C8-BA84-235F-B734-324C4B238141}"/>
              </a:ext>
            </a:extLst>
          </p:cNvPr>
          <p:cNvGrpSpPr/>
          <p:nvPr/>
        </p:nvGrpSpPr>
        <p:grpSpPr>
          <a:xfrm>
            <a:off x="1403258" y="2716422"/>
            <a:ext cx="344852" cy="513221"/>
            <a:chOff x="1391583" y="3398184"/>
            <a:chExt cx="275722" cy="1182944"/>
          </a:xfrm>
        </p:grpSpPr>
        <p:cxnSp>
          <p:nvCxnSpPr>
            <p:cNvPr id="54" name="직선 연결선 53">
              <a:extLst>
                <a:ext uri="{FF2B5EF4-FFF2-40B4-BE49-F238E27FC236}">
                  <a16:creationId xmlns:a16="http://schemas.microsoft.com/office/drawing/2014/main" id="{69C96AF9-E5E4-B6E4-78D8-F13872E1F3EA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1391583" y="3398184"/>
              <a:ext cx="275722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5" name="직선 연결선 54">
              <a:extLst>
                <a:ext uri="{FF2B5EF4-FFF2-40B4-BE49-F238E27FC236}">
                  <a16:creationId xmlns:a16="http://schemas.microsoft.com/office/drawing/2014/main" id="{A0E09A9C-6B2F-5FD0-B04E-09231DBBC38E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391583" y="3398184"/>
              <a:ext cx="0" cy="1182944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6" name="직선 연결선 55">
              <a:extLst>
                <a:ext uri="{FF2B5EF4-FFF2-40B4-BE49-F238E27FC236}">
                  <a16:creationId xmlns:a16="http://schemas.microsoft.com/office/drawing/2014/main" id="{6B5B72F4-4695-4CD4-6C7C-008FBF47342B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391583" y="4581128"/>
              <a:ext cx="275722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57" name="직사각형 56">
            <a:extLst>
              <a:ext uri="{FF2B5EF4-FFF2-40B4-BE49-F238E27FC236}">
                <a16:creationId xmlns:a16="http://schemas.microsoft.com/office/drawing/2014/main" id="{E3E48E16-A6C9-74E3-5631-E5CE4617C9AB}"/>
              </a:ext>
            </a:extLst>
          </p:cNvPr>
          <p:cNvSpPr/>
          <p:nvPr/>
        </p:nvSpPr>
        <p:spPr bwMode="auto">
          <a:xfrm>
            <a:off x="852458" y="3456475"/>
            <a:ext cx="814846" cy="1108638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프로젝트 폴더에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src.txt</a:t>
            </a:r>
          </a:p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파일이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존재하지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ko-KR" altLang="en-US" sz="11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않을때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36" name="연결선: 꺾임 35">
            <a:extLst>
              <a:ext uri="{FF2B5EF4-FFF2-40B4-BE49-F238E27FC236}">
                <a16:creationId xmlns:a16="http://schemas.microsoft.com/office/drawing/2014/main" id="{5964744A-1201-91A3-7235-6B434C466E08}"/>
              </a:ext>
            </a:extLst>
          </p:cNvPr>
          <p:cNvCxnSpPr>
            <a:cxnSpLocks/>
          </p:cNvCxnSpPr>
          <p:nvPr/>
        </p:nvCxnSpPr>
        <p:spPr bwMode="auto">
          <a:xfrm rot="5400000" flipH="1" flipV="1">
            <a:off x="1072656" y="3105264"/>
            <a:ext cx="489785" cy="195298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37" name="연결선: 꺾임 36">
            <a:extLst>
              <a:ext uri="{FF2B5EF4-FFF2-40B4-BE49-F238E27FC236}">
                <a16:creationId xmlns:a16="http://schemas.microsoft.com/office/drawing/2014/main" id="{86627F5E-62D1-4217-313A-1CC824EE4B45}"/>
              </a:ext>
            </a:extLst>
          </p:cNvPr>
          <p:cNvCxnSpPr>
            <a:cxnSpLocks/>
            <a:stCxn id="32" idx="1"/>
            <a:endCxn id="34" idx="3"/>
          </p:cNvCxnSpPr>
          <p:nvPr/>
        </p:nvCxnSpPr>
        <p:spPr bwMode="auto">
          <a:xfrm rot="10800000">
            <a:off x="3170511" y="3055474"/>
            <a:ext cx="1651788" cy="719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45" name="연결선: 꺾임 44">
            <a:extLst>
              <a:ext uri="{FF2B5EF4-FFF2-40B4-BE49-F238E27FC236}">
                <a16:creationId xmlns:a16="http://schemas.microsoft.com/office/drawing/2014/main" id="{4EE664D0-1827-8B4E-4A05-E78A768DB1EA}"/>
              </a:ext>
            </a:extLst>
          </p:cNvPr>
          <p:cNvCxnSpPr>
            <a:cxnSpLocks/>
            <a:stCxn id="29" idx="1"/>
            <a:endCxn id="31" idx="3"/>
          </p:cNvCxnSpPr>
          <p:nvPr/>
        </p:nvCxnSpPr>
        <p:spPr bwMode="auto">
          <a:xfrm rot="10800000" flipV="1">
            <a:off x="3851921" y="2379503"/>
            <a:ext cx="970379" cy="2527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48" name="연결선: 꺾임 47">
            <a:extLst>
              <a:ext uri="{FF2B5EF4-FFF2-40B4-BE49-F238E27FC236}">
                <a16:creationId xmlns:a16="http://schemas.microsoft.com/office/drawing/2014/main" id="{A445ABB2-3108-D727-BADA-137F0AE67046}"/>
              </a:ext>
            </a:extLst>
          </p:cNvPr>
          <p:cNvCxnSpPr>
            <a:cxnSpLocks/>
            <a:stCxn id="26" idx="1"/>
            <a:endCxn id="27" idx="3"/>
          </p:cNvCxnSpPr>
          <p:nvPr/>
        </p:nvCxnSpPr>
        <p:spPr bwMode="auto">
          <a:xfrm rot="10800000" flipV="1">
            <a:off x="2267745" y="1542282"/>
            <a:ext cx="1639577" cy="1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22" name="직선 화살표 연결선 21"/>
          <p:cNvCxnSpPr>
            <a:stCxn id="40" idx="1"/>
            <a:endCxn id="42" idx="3"/>
          </p:cNvCxnSpPr>
          <p:nvPr/>
        </p:nvCxnSpPr>
        <p:spPr bwMode="auto">
          <a:xfrm flipH="1" flipV="1">
            <a:off x="4139953" y="3558631"/>
            <a:ext cx="675862" cy="2568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lg"/>
            <a:tailEnd type="triangle" w="med" len="lg"/>
          </a:ln>
          <a:effectLst/>
        </p:spPr>
      </p:cxnSp>
      <p:cxnSp>
        <p:nvCxnSpPr>
          <p:cNvPr id="53" name="연결선: 꺾임 44">
            <a:extLst>
              <a:ext uri="{FF2B5EF4-FFF2-40B4-BE49-F238E27FC236}">
                <a16:creationId xmlns:a16="http://schemas.microsoft.com/office/drawing/2014/main" id="{4EE664D0-1827-8B4E-4A05-E78A768DB1EA}"/>
              </a:ext>
            </a:extLst>
          </p:cNvPr>
          <p:cNvCxnSpPr>
            <a:cxnSpLocks/>
            <a:stCxn id="51" idx="1"/>
            <a:endCxn id="50" idx="3"/>
          </p:cNvCxnSpPr>
          <p:nvPr/>
        </p:nvCxnSpPr>
        <p:spPr bwMode="auto">
          <a:xfrm rot="10800000">
            <a:off x="3419873" y="3881366"/>
            <a:ext cx="1394404" cy="182270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sp>
        <p:nvSpPr>
          <p:cNvPr id="75" name="직사각형 74">
            <a:extLst>
              <a:ext uri="{FF2B5EF4-FFF2-40B4-BE49-F238E27FC236}">
                <a16:creationId xmlns:a16="http://schemas.microsoft.com/office/drawing/2014/main" id="{27C5FD3D-1D5E-4192-9085-B9477EEE54CB}"/>
              </a:ext>
            </a:extLst>
          </p:cNvPr>
          <p:cNvSpPr/>
          <p:nvPr/>
        </p:nvSpPr>
        <p:spPr bwMode="auto">
          <a:xfrm>
            <a:off x="1744561" y="5652761"/>
            <a:ext cx="1027239" cy="165550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76" name="직사각형 75">
            <a:extLst>
              <a:ext uri="{FF2B5EF4-FFF2-40B4-BE49-F238E27FC236}">
                <a16:creationId xmlns:a16="http://schemas.microsoft.com/office/drawing/2014/main" id="{FDB00286-A582-F76B-B1E5-EC9E754492A9}"/>
              </a:ext>
            </a:extLst>
          </p:cNvPr>
          <p:cNvSpPr/>
          <p:nvPr/>
        </p:nvSpPr>
        <p:spPr bwMode="auto">
          <a:xfrm>
            <a:off x="3617396" y="6168704"/>
            <a:ext cx="1149436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출력 파일 닫기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7" name="직사각형 76">
            <a:extLst>
              <a:ext uri="{FF2B5EF4-FFF2-40B4-BE49-F238E27FC236}">
                <a16:creationId xmlns:a16="http://schemas.microsoft.com/office/drawing/2014/main" id="{863AA621-EE8C-497F-8B15-C5796CE487C7}"/>
              </a:ext>
            </a:extLst>
          </p:cNvPr>
          <p:cNvSpPr/>
          <p:nvPr/>
        </p:nvSpPr>
        <p:spPr bwMode="auto">
          <a:xfrm>
            <a:off x="5058902" y="5906452"/>
            <a:ext cx="1149436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입력 파일 닫기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8" name="직사각형 77">
            <a:extLst>
              <a:ext uri="{FF2B5EF4-FFF2-40B4-BE49-F238E27FC236}">
                <a16:creationId xmlns:a16="http://schemas.microsoft.com/office/drawing/2014/main" id="{A9457256-00D4-3EE6-3917-8E8EF0CE2499}"/>
              </a:ext>
            </a:extLst>
          </p:cNvPr>
          <p:cNvSpPr/>
          <p:nvPr/>
        </p:nvSpPr>
        <p:spPr bwMode="auto">
          <a:xfrm>
            <a:off x="1744561" y="5481968"/>
            <a:ext cx="955231" cy="165550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79" name="직사각형 78">
            <a:extLst>
              <a:ext uri="{FF2B5EF4-FFF2-40B4-BE49-F238E27FC236}">
                <a16:creationId xmlns:a16="http://schemas.microsoft.com/office/drawing/2014/main" id="{4494018B-F626-D63C-BA5D-10246392BCC6}"/>
              </a:ext>
            </a:extLst>
          </p:cNvPr>
          <p:cNvSpPr/>
          <p:nvPr/>
        </p:nvSpPr>
        <p:spPr bwMode="auto">
          <a:xfrm flipV="1">
            <a:off x="1748111" y="4644826"/>
            <a:ext cx="1815778" cy="171113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80" name="직사각형 79">
            <a:extLst>
              <a:ext uri="{FF2B5EF4-FFF2-40B4-BE49-F238E27FC236}">
                <a16:creationId xmlns:a16="http://schemas.microsoft.com/office/drawing/2014/main" id="{2467FBDF-D647-CC23-333D-ED88E382DA70}"/>
              </a:ext>
            </a:extLst>
          </p:cNvPr>
          <p:cNvSpPr/>
          <p:nvPr/>
        </p:nvSpPr>
        <p:spPr bwMode="auto">
          <a:xfrm flipV="1">
            <a:off x="1744561" y="4820263"/>
            <a:ext cx="1891335" cy="179053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81" name="직사각형 80">
            <a:extLst>
              <a:ext uri="{FF2B5EF4-FFF2-40B4-BE49-F238E27FC236}">
                <a16:creationId xmlns:a16="http://schemas.microsoft.com/office/drawing/2014/main" id="{C3DA1985-920A-8D7B-81AB-461AF27D3377}"/>
              </a:ext>
            </a:extLst>
          </p:cNvPr>
          <p:cNvSpPr/>
          <p:nvPr/>
        </p:nvSpPr>
        <p:spPr bwMode="auto">
          <a:xfrm flipV="1">
            <a:off x="1749594" y="4464675"/>
            <a:ext cx="1670278" cy="180152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82" name="직사각형 81">
            <a:extLst>
              <a:ext uri="{FF2B5EF4-FFF2-40B4-BE49-F238E27FC236}">
                <a16:creationId xmlns:a16="http://schemas.microsoft.com/office/drawing/2014/main" id="{F6C686B3-EBD7-8606-3B1B-06DAC6063C3C}"/>
              </a:ext>
            </a:extLst>
          </p:cNvPr>
          <p:cNvSpPr/>
          <p:nvPr/>
        </p:nvSpPr>
        <p:spPr bwMode="auto">
          <a:xfrm>
            <a:off x="4814277" y="4240187"/>
            <a:ext cx="3790171" cy="431529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Finstr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(src.txt)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에서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512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바이트를 읽어서 배열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str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에 저장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,</a:t>
            </a:r>
          </a:p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파일의 끝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(EOF)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에 도달하면 읽기를 멈춤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83" name="직사각형 82">
            <a:extLst>
              <a:ext uri="{FF2B5EF4-FFF2-40B4-BE49-F238E27FC236}">
                <a16:creationId xmlns:a16="http://schemas.microsoft.com/office/drawing/2014/main" id="{30A691E3-115C-68FD-6293-92A56438D8D4}"/>
              </a:ext>
            </a:extLst>
          </p:cNvPr>
          <p:cNvSpPr/>
          <p:nvPr/>
        </p:nvSpPr>
        <p:spPr bwMode="auto">
          <a:xfrm>
            <a:off x="5099655" y="4707474"/>
            <a:ext cx="2774978" cy="431529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입력 스트림 버퍼에 마지막으로 </a:t>
            </a:r>
            <a:r>
              <a:rPr kumimoji="0" lang="ko-KR" altLang="en-US" sz="11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읽어들인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 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ko-KR" altLang="en-US" sz="11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문자수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바이트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)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를 반환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=&gt; 9</a:t>
            </a:r>
          </a:p>
        </p:txBody>
      </p:sp>
      <p:sp>
        <p:nvSpPr>
          <p:cNvPr id="85" name="직사각형 84">
            <a:extLst>
              <a:ext uri="{FF2B5EF4-FFF2-40B4-BE49-F238E27FC236}">
                <a16:creationId xmlns:a16="http://schemas.microsoft.com/office/drawing/2014/main" id="{B8BC2D81-24AA-607D-64B5-C0716AD47EF6}"/>
              </a:ext>
            </a:extLst>
          </p:cNvPr>
          <p:cNvSpPr/>
          <p:nvPr/>
        </p:nvSpPr>
        <p:spPr bwMode="auto">
          <a:xfrm>
            <a:off x="5099655" y="5224560"/>
            <a:ext cx="3648809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배열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str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에서 </a:t>
            </a:r>
            <a:r>
              <a:rPr kumimoji="0" lang="en-US" altLang="ko-KR" sz="11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readbyte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만큼을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Foustr(des.txt )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에 출력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86" name="연결선: 꺾임 30">
            <a:extLst>
              <a:ext uri="{FF2B5EF4-FFF2-40B4-BE49-F238E27FC236}">
                <a16:creationId xmlns:a16="http://schemas.microsoft.com/office/drawing/2014/main" id="{ED084774-E1DD-73C4-FD0D-80CE99EF5CFF}"/>
              </a:ext>
            </a:extLst>
          </p:cNvPr>
          <p:cNvCxnSpPr>
            <a:cxnSpLocks/>
            <a:stCxn id="76" idx="1"/>
            <a:endCxn id="75" idx="3"/>
          </p:cNvCxnSpPr>
          <p:nvPr/>
        </p:nvCxnSpPr>
        <p:spPr bwMode="auto">
          <a:xfrm rot="10800000">
            <a:off x="2771800" y="5735536"/>
            <a:ext cx="845596" cy="564294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87" name="연결선: 꺾임 44">
            <a:extLst>
              <a:ext uri="{FF2B5EF4-FFF2-40B4-BE49-F238E27FC236}">
                <a16:creationId xmlns:a16="http://schemas.microsoft.com/office/drawing/2014/main" id="{71EFFECE-40C9-C50F-2FC9-99925B7C8E62}"/>
              </a:ext>
            </a:extLst>
          </p:cNvPr>
          <p:cNvCxnSpPr>
            <a:cxnSpLocks/>
            <a:stCxn id="82" idx="1"/>
            <a:endCxn id="81" idx="3"/>
          </p:cNvCxnSpPr>
          <p:nvPr/>
        </p:nvCxnSpPr>
        <p:spPr bwMode="auto">
          <a:xfrm rot="10800000" flipV="1">
            <a:off x="3419873" y="4455951"/>
            <a:ext cx="1394405" cy="98799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88" name="연결선: 꺾임 49">
            <a:extLst>
              <a:ext uri="{FF2B5EF4-FFF2-40B4-BE49-F238E27FC236}">
                <a16:creationId xmlns:a16="http://schemas.microsoft.com/office/drawing/2014/main" id="{8673089A-2626-D21E-D38B-80868D95A473}"/>
              </a:ext>
            </a:extLst>
          </p:cNvPr>
          <p:cNvCxnSpPr>
            <a:cxnSpLocks/>
            <a:stCxn id="85" idx="1"/>
            <a:endCxn id="80" idx="3"/>
          </p:cNvCxnSpPr>
          <p:nvPr/>
        </p:nvCxnSpPr>
        <p:spPr bwMode="auto">
          <a:xfrm rot="10800000">
            <a:off x="3635897" y="4909790"/>
            <a:ext cx="1463759" cy="445897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89" name="연결선: 꺾임 56">
            <a:extLst>
              <a:ext uri="{FF2B5EF4-FFF2-40B4-BE49-F238E27FC236}">
                <a16:creationId xmlns:a16="http://schemas.microsoft.com/office/drawing/2014/main" id="{2BD9F272-942B-6DDC-9F86-2D0654CEDE83}"/>
              </a:ext>
            </a:extLst>
          </p:cNvPr>
          <p:cNvCxnSpPr>
            <a:cxnSpLocks/>
            <a:stCxn id="77" idx="1"/>
            <a:endCxn id="78" idx="3"/>
          </p:cNvCxnSpPr>
          <p:nvPr/>
        </p:nvCxnSpPr>
        <p:spPr bwMode="auto">
          <a:xfrm rot="10800000">
            <a:off x="2699792" y="5564744"/>
            <a:ext cx="2359110" cy="472835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93" name="연결선: 꺾임 44">
            <a:extLst>
              <a:ext uri="{FF2B5EF4-FFF2-40B4-BE49-F238E27FC236}">
                <a16:creationId xmlns:a16="http://schemas.microsoft.com/office/drawing/2014/main" id="{71EFFECE-40C9-C50F-2FC9-99925B7C8E62}"/>
              </a:ext>
            </a:extLst>
          </p:cNvPr>
          <p:cNvCxnSpPr>
            <a:cxnSpLocks/>
            <a:stCxn id="83" idx="1"/>
            <a:endCxn id="79" idx="3"/>
          </p:cNvCxnSpPr>
          <p:nvPr/>
        </p:nvCxnSpPr>
        <p:spPr bwMode="auto">
          <a:xfrm rot="10800000">
            <a:off x="3563889" y="4730383"/>
            <a:ext cx="1535766" cy="192857"/>
          </a:xfrm>
          <a:prstGeom prst="bentConnector3">
            <a:avLst>
              <a:gd name="adj1" fmla="val 10306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sp>
        <p:nvSpPr>
          <p:cNvPr id="30" name="직사각형 29">
            <a:extLst>
              <a:ext uri="{FF2B5EF4-FFF2-40B4-BE49-F238E27FC236}">
                <a16:creationId xmlns:a16="http://schemas.microsoft.com/office/drawing/2014/main" id="{6DB28D6F-7C2F-AD94-8097-444365E81E8C}"/>
              </a:ext>
            </a:extLst>
          </p:cNvPr>
          <p:cNvSpPr/>
          <p:nvPr/>
        </p:nvSpPr>
        <p:spPr bwMode="auto">
          <a:xfrm flipV="1">
            <a:off x="1763688" y="5137271"/>
            <a:ext cx="3119943" cy="198120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9" name="직사각형 38">
            <a:extLst>
              <a:ext uri="{FF2B5EF4-FFF2-40B4-BE49-F238E27FC236}">
                <a16:creationId xmlns:a16="http://schemas.microsoft.com/office/drawing/2014/main" id="{0924322D-A939-38AA-AB91-98BFB73DFC0F}"/>
              </a:ext>
            </a:extLst>
          </p:cNvPr>
          <p:cNvSpPr/>
          <p:nvPr/>
        </p:nvSpPr>
        <p:spPr bwMode="auto">
          <a:xfrm>
            <a:off x="4175022" y="5539672"/>
            <a:ext cx="1222790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readbyte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(s) : 9</a:t>
            </a:r>
          </a:p>
        </p:txBody>
      </p:sp>
      <p:cxnSp>
        <p:nvCxnSpPr>
          <p:cNvPr id="41" name="직선 화살표 연결선 40">
            <a:extLst>
              <a:ext uri="{FF2B5EF4-FFF2-40B4-BE49-F238E27FC236}">
                <a16:creationId xmlns:a16="http://schemas.microsoft.com/office/drawing/2014/main" id="{94D3D3A9-F672-F03B-6EC5-9C7014625178}"/>
              </a:ext>
            </a:extLst>
          </p:cNvPr>
          <p:cNvCxnSpPr>
            <a:cxnSpLocks/>
          </p:cNvCxnSpPr>
          <p:nvPr/>
        </p:nvCxnSpPr>
        <p:spPr bwMode="auto">
          <a:xfrm flipH="1" flipV="1">
            <a:off x="3445510" y="5332811"/>
            <a:ext cx="720081" cy="242271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lg"/>
            <a:tailEnd type="triangle" w="med" len="lg"/>
          </a:ln>
          <a:effectLst/>
        </p:spPr>
      </p:cxnSp>
    </p:spTree>
    <p:extLst>
      <p:ext uri="{BB962C8B-B14F-4D97-AF65-F5344CB8AC3E}">
        <p14:creationId xmlns:p14="http://schemas.microsoft.com/office/powerpoint/2010/main" val="28852951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27" grpId="0" animBg="1"/>
      <p:bldP spid="29" grpId="0" animBg="1"/>
      <p:bldP spid="31" grpId="0" animBg="1"/>
      <p:bldP spid="32" grpId="0" animBg="1"/>
      <p:bldP spid="34" grpId="0" animBg="1"/>
      <p:bldP spid="40" grpId="0" animBg="1"/>
      <p:bldP spid="42" grpId="0" animBg="1"/>
      <p:bldP spid="50" grpId="0" animBg="1"/>
      <p:bldP spid="51" grpId="0" animBg="1"/>
      <p:bldP spid="57" grpId="0" animBg="1"/>
      <p:bldP spid="75" grpId="0" animBg="1"/>
      <p:bldP spid="76" grpId="0" animBg="1"/>
      <p:bldP spid="77" grpId="0" animBg="1"/>
      <p:bldP spid="78" grpId="0" animBg="1"/>
      <p:bldP spid="79" grpId="0" animBg="1"/>
      <p:bldP spid="80" grpId="0" animBg="1"/>
      <p:bldP spid="81" grpId="0" animBg="1"/>
      <p:bldP spid="82" grpId="0" animBg="1"/>
      <p:bldP spid="83" grpId="0" animBg="1"/>
      <p:bldP spid="85" grpId="0" animBg="1"/>
      <p:bldP spid="30" grpId="0" animBg="1"/>
      <p:bldP spid="39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1E18FCD7-3B02-48C4-B054-0A6BBD9B332A}" type="slidenum">
              <a:rPr lang="en-US" altLang="ko-KR" smtClean="0"/>
              <a:pPr/>
              <a:t>11</a:t>
            </a:fld>
            <a:endParaRPr lang="en-US" altLang="ko-KR"/>
          </a:p>
        </p:txBody>
      </p:sp>
      <p:sp>
        <p:nvSpPr>
          <p:cNvPr id="3584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파일의 입출력 멤버 함수 </a:t>
            </a:r>
            <a:endParaRPr lang="ko-KR" altLang="en-US" sz="2400" dirty="0"/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866775" y="1643063"/>
            <a:ext cx="8134350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 algn="ctr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ko-KR" altLang="en-US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0" name="내용 개체 틀 2"/>
          <p:cNvSpPr txBox="1">
            <a:spLocks/>
          </p:cNvSpPr>
          <p:nvPr/>
        </p:nvSpPr>
        <p:spPr bwMode="auto">
          <a:xfrm>
            <a:off x="866775" y="1714500"/>
            <a:ext cx="7920038" cy="3151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b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endParaRPr lang="ko-KR" altLang="en-US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1" name="직사각형 10"/>
          <p:cNvSpPr/>
          <p:nvPr/>
        </p:nvSpPr>
        <p:spPr>
          <a:xfrm>
            <a:off x="642910" y="1202280"/>
            <a:ext cx="140455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실행 결과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2</a:t>
            </a:r>
            <a:endParaRPr lang="ko-KR" altLang="en-US" dirty="0"/>
          </a:p>
        </p:txBody>
      </p:sp>
      <p:pic>
        <p:nvPicPr>
          <p:cNvPr id="4" name="그림 3">
            <a:extLst>
              <a:ext uri="{FF2B5EF4-FFF2-40B4-BE49-F238E27FC236}">
                <a16:creationId xmlns:a16="http://schemas.microsoft.com/office/drawing/2014/main" id="{EDFED6D5-0FEC-A78F-BB71-60B8ED4563F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6775" y="1785925"/>
            <a:ext cx="7562822" cy="46674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368316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27584" y="566980"/>
            <a:ext cx="7632848" cy="485756"/>
          </a:xfrm>
        </p:spPr>
        <p:txBody>
          <a:bodyPr/>
          <a:lstStyle/>
          <a:p>
            <a:r>
              <a:rPr lang="ko-KR" altLang="en-US" sz="2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텍스트 파일 쓰기</a:t>
            </a:r>
            <a:endParaRPr lang="ko-KR" altLang="en-US" sz="2800" dirty="0"/>
          </a:p>
        </p:txBody>
      </p:sp>
      <p:pic>
        <p:nvPicPr>
          <p:cNvPr id="5" name="그림 4">
            <a:extLst>
              <a:ext uri="{FF2B5EF4-FFF2-40B4-BE49-F238E27FC236}">
                <a16:creationId xmlns:a16="http://schemas.microsoft.com/office/drawing/2014/main" id="{8242BB14-BB77-BC0E-198C-6BEFB12937B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9612" y="809761"/>
            <a:ext cx="6984776" cy="4806236"/>
          </a:xfrm>
          <a:prstGeom prst="rect">
            <a:avLst/>
          </a:prstGeom>
        </p:spPr>
      </p:pic>
      <p:sp>
        <p:nvSpPr>
          <p:cNvPr id="3" name="직사각형 2">
            <a:extLst>
              <a:ext uri="{FF2B5EF4-FFF2-40B4-BE49-F238E27FC236}">
                <a16:creationId xmlns:a16="http://schemas.microsoft.com/office/drawing/2014/main" id="{5F1B82BF-398A-6A97-BFFE-BB43B3ACD4DB}"/>
              </a:ext>
            </a:extLst>
          </p:cNvPr>
          <p:cNvSpPr/>
          <p:nvPr/>
        </p:nvSpPr>
        <p:spPr>
          <a:xfrm>
            <a:off x="797188" y="5733256"/>
            <a:ext cx="8352928" cy="4542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Clr>
                <a:srgbClr val="2F2385"/>
              </a:buClr>
              <a:buSzPct val="85000"/>
              <a:buFont typeface="Wingdings" panose="05000000000000000000" pitchFamily="2" charset="2"/>
              <a:buChar char="l"/>
              <a:tabLst>
                <a:tab pos="1371600" algn="l"/>
              </a:tabLst>
              <a:defRPr/>
            </a:pPr>
            <a:r>
              <a:rPr lang="en-US" altLang="ko-KR" sz="18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EOF(End OF File)</a:t>
            </a:r>
            <a:r>
              <a:rPr lang="ko-KR" altLang="en-US" sz="18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는 </a:t>
            </a:r>
            <a:r>
              <a:rPr lang="en-US" altLang="ko-KR" sz="18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int</a:t>
            </a:r>
            <a:r>
              <a:rPr lang="ko-KR" altLang="en-US" sz="18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형인 </a:t>
            </a:r>
            <a:r>
              <a:rPr lang="en-US" altLang="ko-KR" sz="18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-1 </a:t>
            </a:r>
            <a:r>
              <a:rPr lang="ko-KR" altLang="en-US" sz="18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값으로 정의되어 있다</a:t>
            </a:r>
            <a:r>
              <a:rPr lang="en-US" altLang="ko-KR" sz="18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.</a:t>
            </a:r>
            <a:endParaRPr lang="ko-KR" altLang="en-US" sz="1800" b="1" kern="0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1086887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27584" y="566980"/>
            <a:ext cx="7632848" cy="485756"/>
          </a:xfrm>
        </p:spPr>
        <p:txBody>
          <a:bodyPr/>
          <a:lstStyle/>
          <a:p>
            <a:r>
              <a:rPr lang="ko-KR" altLang="en-US" sz="2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텍스트 파일 읽기</a:t>
            </a:r>
            <a:endParaRPr lang="ko-KR" altLang="en-US" sz="2800" dirty="0"/>
          </a:p>
        </p:txBody>
      </p:sp>
      <p:pic>
        <p:nvPicPr>
          <p:cNvPr id="9" name="그림 8">
            <a:extLst>
              <a:ext uri="{FF2B5EF4-FFF2-40B4-BE49-F238E27FC236}">
                <a16:creationId xmlns:a16="http://schemas.microsoft.com/office/drawing/2014/main" id="{96B48728-CD6C-E5F4-25AC-238394DE79A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8646" y="1268760"/>
            <a:ext cx="7272808" cy="48965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208541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308136DC-67DC-4D01-838B-A74B5B68126B}" type="slidenum">
              <a:rPr lang="en-US" altLang="ko-KR" smtClean="0"/>
              <a:pPr/>
              <a:t>14</a:t>
            </a:fld>
            <a:endParaRPr lang="en-US" altLang="ko-KR"/>
          </a:p>
        </p:txBody>
      </p:sp>
      <p:sp>
        <p:nvSpPr>
          <p:cNvPr id="5222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텍스트 파일 쓰기 텍스트 파일 읽기 예제</a:t>
            </a:r>
          </a:p>
        </p:txBody>
      </p:sp>
      <p:sp>
        <p:nvSpPr>
          <p:cNvPr id="10" name="내용 개체 틀 2"/>
          <p:cNvSpPr txBox="1">
            <a:spLocks/>
          </p:cNvSpPr>
          <p:nvPr/>
        </p:nvSpPr>
        <p:spPr bwMode="auto">
          <a:xfrm>
            <a:off x="730250" y="1340767"/>
            <a:ext cx="7920038" cy="52425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#include &lt;iostream&gt;</a:t>
            </a:r>
          </a:p>
          <a:p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#include &lt;</a:t>
            </a:r>
            <a:r>
              <a:rPr lang="en-US" altLang="ko-KR" sz="16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fstream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&gt;</a:t>
            </a:r>
          </a:p>
          <a:p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using namespace std;</a:t>
            </a:r>
          </a:p>
          <a:p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int main(void)</a:t>
            </a:r>
          </a:p>
          <a:p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{</a:t>
            </a:r>
          </a:p>
          <a:p>
            <a:r>
              <a:rPr lang="pt-BR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 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char </a:t>
            </a:r>
            <a:r>
              <a:rPr lang="en-US" altLang="ko-KR" sz="16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buf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[ ] = { 'W', 'e', 'l', 'c', 'o', 'm', 'e', '\n', 'C', '+', '+' };   </a:t>
            </a:r>
          </a:p>
          <a:p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 </a:t>
            </a:r>
            <a:r>
              <a:rPr lang="en-US" altLang="ko-KR" sz="16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ofstream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16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Fout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("test.txt");</a:t>
            </a:r>
            <a:r>
              <a:rPr lang="en-US" altLang="ko-KR" sz="16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       // </a:t>
            </a:r>
            <a:r>
              <a:rPr lang="ko-KR" altLang="en-US" sz="16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텍스트 파일 쓰기 모드</a:t>
            </a:r>
            <a:endParaRPr lang="en-US" altLang="ko-KR" sz="1600" b="1" dirty="0">
              <a:solidFill>
                <a:srgbClr val="00B050"/>
              </a:solidFill>
              <a:latin typeface="맑은 고딕" pitchFamily="50" charset="-127"/>
              <a:ea typeface="맑은 고딕" pitchFamily="50" charset="-127"/>
            </a:endParaRPr>
          </a:p>
          <a:p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 </a:t>
            </a:r>
            <a:r>
              <a:rPr lang="en-US" altLang="ko-KR" sz="16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Fout.write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lang="en-US" altLang="ko-KR" sz="16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buf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, 11);</a:t>
            </a:r>
          </a:p>
          <a:p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 </a:t>
            </a:r>
            <a:r>
              <a:rPr lang="en-US" altLang="ko-KR" sz="16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Fout.close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();	</a:t>
            </a:r>
          </a:p>
          <a:p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</a:p>
          <a:p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 </a:t>
            </a:r>
            <a:r>
              <a:rPr lang="en-US" altLang="ko-KR" sz="16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ifstream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16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Finstr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("test.txt");       </a:t>
            </a:r>
            <a:r>
              <a:rPr lang="en-US" altLang="ko-KR" sz="16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// </a:t>
            </a:r>
            <a:r>
              <a:rPr lang="ko-KR" altLang="en-US" sz="16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텍스트 파일 읽기 모드</a:t>
            </a:r>
          </a:p>
          <a:p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 int c, count = 0;</a:t>
            </a:r>
          </a:p>
          <a:p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 while((c = </a:t>
            </a:r>
            <a:r>
              <a:rPr lang="en-US" altLang="ko-KR" sz="16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Finstr.get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()) != EOF) </a:t>
            </a:r>
            <a:r>
              <a:rPr lang="en-US" altLang="ko-KR" sz="16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// </a:t>
            </a:r>
            <a:r>
              <a:rPr lang="ko-KR" altLang="en-US" sz="16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변수 </a:t>
            </a:r>
            <a:r>
              <a:rPr lang="en-US" altLang="ko-KR" sz="16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c</a:t>
            </a:r>
            <a:r>
              <a:rPr lang="ko-KR" altLang="en-US" sz="16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에 </a:t>
            </a:r>
            <a:r>
              <a:rPr lang="en-US" altLang="ko-KR" sz="16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‘\n’ </a:t>
            </a:r>
            <a:r>
              <a:rPr lang="ko-KR" altLang="en-US" sz="16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문자만 입력됨</a:t>
            </a:r>
            <a:endParaRPr lang="en-US" altLang="ko-KR" sz="1600" b="1" dirty="0">
              <a:solidFill>
                <a:srgbClr val="00B050"/>
              </a:solidFill>
              <a:latin typeface="맑은 고딕" pitchFamily="50" charset="-127"/>
              <a:ea typeface="맑은 고딕" pitchFamily="50" charset="-127"/>
            </a:endParaRPr>
          </a:p>
          <a:p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          count++;</a:t>
            </a:r>
          </a:p>
          <a:p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 </a:t>
            </a:r>
            <a:r>
              <a:rPr lang="en-US" altLang="ko-KR" sz="16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cout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&lt;&lt; count;</a:t>
            </a:r>
          </a:p>
          <a:p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 </a:t>
            </a:r>
            <a:r>
              <a:rPr lang="en-US" altLang="ko-KR" sz="16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Finstr.close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();</a:t>
            </a:r>
          </a:p>
          <a:p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 return 0;</a:t>
            </a:r>
            <a:endParaRPr lang="ko-KR" altLang="en-US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}</a:t>
            </a:r>
          </a:p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[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실행 결과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]</a:t>
            </a:r>
          </a:p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11</a:t>
            </a:r>
          </a:p>
        </p:txBody>
      </p:sp>
    </p:spTree>
    <p:extLst>
      <p:ext uri="{BB962C8B-B14F-4D97-AF65-F5344CB8AC3E}">
        <p14:creationId xmlns:p14="http://schemas.microsoft.com/office/powerpoint/2010/main" val="195563492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27584" y="566980"/>
            <a:ext cx="7632848" cy="485756"/>
          </a:xfrm>
        </p:spPr>
        <p:txBody>
          <a:bodyPr/>
          <a:lstStyle/>
          <a:p>
            <a:r>
              <a:rPr lang="ko-KR" altLang="en-US" sz="2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이진 파일 읽기 </a:t>
            </a:r>
            <a:endParaRPr lang="ko-KR" altLang="en-US" sz="2800" dirty="0"/>
          </a:p>
        </p:txBody>
      </p:sp>
      <p:pic>
        <p:nvPicPr>
          <p:cNvPr id="5" name="그림 4">
            <a:extLst>
              <a:ext uri="{FF2B5EF4-FFF2-40B4-BE49-F238E27FC236}">
                <a16:creationId xmlns:a16="http://schemas.microsoft.com/office/drawing/2014/main" id="{E6F7FAAA-0AE8-3A79-FB7B-5DCBF214E6D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7584" y="1484784"/>
            <a:ext cx="7488832" cy="48062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425255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308136DC-67DC-4D01-838B-A74B5B68126B}" type="slidenum">
              <a:rPr lang="en-US" altLang="ko-KR" smtClean="0"/>
              <a:pPr/>
              <a:t>16</a:t>
            </a:fld>
            <a:endParaRPr lang="en-US" altLang="ko-KR"/>
          </a:p>
        </p:txBody>
      </p:sp>
      <p:sp>
        <p:nvSpPr>
          <p:cNvPr id="5222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텍스트 파일 쓰기 이진 파일 읽기 예제</a:t>
            </a:r>
          </a:p>
        </p:txBody>
      </p:sp>
      <p:sp>
        <p:nvSpPr>
          <p:cNvPr id="10" name="내용 개체 틀 2"/>
          <p:cNvSpPr txBox="1">
            <a:spLocks/>
          </p:cNvSpPr>
          <p:nvPr/>
        </p:nvSpPr>
        <p:spPr bwMode="auto">
          <a:xfrm>
            <a:off x="730250" y="1340768"/>
            <a:ext cx="8229600" cy="52425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#include &lt;iostream&gt;</a:t>
            </a:r>
          </a:p>
          <a:p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#include &lt;</a:t>
            </a:r>
            <a:r>
              <a:rPr lang="en-US" altLang="ko-KR" sz="16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fstream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&gt;</a:t>
            </a:r>
          </a:p>
          <a:p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using namespace std;</a:t>
            </a:r>
          </a:p>
          <a:p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int main(void)</a:t>
            </a:r>
          </a:p>
          <a:p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{</a:t>
            </a:r>
          </a:p>
          <a:p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 char </a:t>
            </a:r>
            <a:r>
              <a:rPr lang="en-US" altLang="ko-KR" sz="16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buf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[ ] = { 'W', 'e', 'l', 'c', 'o', 'm', 'e', '\n', 'C', '+', '+' };</a:t>
            </a:r>
          </a:p>
          <a:p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 </a:t>
            </a:r>
            <a:r>
              <a:rPr lang="en-US" altLang="ko-KR" sz="16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ofstream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16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Fout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("test.txt");                   </a:t>
            </a:r>
            <a:r>
              <a:rPr lang="en-US" altLang="ko-KR" sz="16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// </a:t>
            </a:r>
            <a:r>
              <a:rPr lang="ko-KR" altLang="en-US" sz="16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텍스트 파일 쓰기 모드</a:t>
            </a: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 </a:t>
            </a:r>
            <a:r>
              <a:rPr lang="en-US" altLang="ko-KR" sz="16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Fout.write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lang="en-US" altLang="ko-KR" sz="16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buf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, 11);</a:t>
            </a:r>
          </a:p>
          <a:p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 </a:t>
            </a:r>
            <a:r>
              <a:rPr lang="en-US" altLang="ko-KR" sz="16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Fout.close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();	</a:t>
            </a:r>
          </a:p>
          <a:p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</a:p>
          <a:p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 </a:t>
            </a:r>
            <a:r>
              <a:rPr lang="en-US" altLang="ko-KR" sz="16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ifstream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16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Finstr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("test.txt", </a:t>
            </a:r>
            <a:r>
              <a:rPr lang="en-US" altLang="ko-KR" sz="16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ios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::binary);  </a:t>
            </a:r>
            <a:r>
              <a:rPr lang="en-US" altLang="ko-KR" sz="16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// </a:t>
            </a:r>
            <a:r>
              <a:rPr lang="ko-KR" altLang="en-US" sz="16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이진 파일로 읽기 모드 </a:t>
            </a:r>
            <a:endParaRPr lang="en-US" altLang="ko-KR" sz="1600" b="1" dirty="0">
              <a:solidFill>
                <a:srgbClr val="00B050"/>
              </a:solidFill>
              <a:latin typeface="맑은 고딕" pitchFamily="50" charset="-127"/>
              <a:ea typeface="맑은 고딕" pitchFamily="50" charset="-127"/>
            </a:endParaRPr>
          </a:p>
          <a:p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 int c, count = 0;</a:t>
            </a:r>
          </a:p>
          <a:p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 while((c = </a:t>
            </a:r>
            <a:r>
              <a:rPr lang="en-US" altLang="ko-KR" sz="16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Finstr.get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()) != EOF)      </a:t>
            </a:r>
            <a:r>
              <a:rPr lang="en-US" altLang="ko-KR" sz="16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// </a:t>
            </a:r>
            <a:r>
              <a:rPr lang="ko-KR" altLang="en-US" sz="16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변수 </a:t>
            </a:r>
            <a:r>
              <a:rPr lang="en-US" altLang="ko-KR" sz="16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c</a:t>
            </a:r>
            <a:r>
              <a:rPr lang="ko-KR" altLang="en-US" sz="16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에 </a:t>
            </a:r>
            <a:r>
              <a:rPr lang="en-US" altLang="ko-KR" sz="16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‘\r’ </a:t>
            </a:r>
            <a:r>
              <a:rPr lang="ko-KR" altLang="en-US" sz="16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문자와 </a:t>
            </a:r>
            <a:r>
              <a:rPr lang="en-US" altLang="ko-KR" sz="16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‘\n’</a:t>
            </a:r>
            <a:r>
              <a:rPr lang="ko-KR" altLang="en-US" sz="16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 문자가 입력됨</a:t>
            </a: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          count++;</a:t>
            </a:r>
          </a:p>
          <a:p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 </a:t>
            </a:r>
            <a:r>
              <a:rPr lang="en-US" altLang="ko-KR" sz="16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cout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&lt;&lt; count;</a:t>
            </a:r>
          </a:p>
          <a:p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 </a:t>
            </a:r>
            <a:r>
              <a:rPr lang="en-US" altLang="ko-KR" sz="16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Finstr.close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();</a:t>
            </a:r>
          </a:p>
          <a:p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 return 0;</a:t>
            </a:r>
            <a:endParaRPr lang="ko-KR" altLang="en-US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}</a:t>
            </a:r>
          </a:p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[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실행 결과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]</a:t>
            </a:r>
          </a:p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12</a:t>
            </a:r>
          </a:p>
          <a:p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</a:t>
            </a:r>
          </a:p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63943117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27584" y="566980"/>
            <a:ext cx="7632848" cy="485756"/>
          </a:xfrm>
        </p:spPr>
        <p:txBody>
          <a:bodyPr/>
          <a:lstStyle/>
          <a:p>
            <a:r>
              <a:rPr lang="ko-KR" altLang="en-US" sz="2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이진 파일 쓰기</a:t>
            </a:r>
            <a:endParaRPr lang="ko-KR" altLang="en-US" sz="2800" dirty="0"/>
          </a:p>
        </p:txBody>
      </p:sp>
      <p:pic>
        <p:nvPicPr>
          <p:cNvPr id="6" name="그림 5">
            <a:extLst>
              <a:ext uri="{FF2B5EF4-FFF2-40B4-BE49-F238E27FC236}">
                <a16:creationId xmlns:a16="http://schemas.microsoft.com/office/drawing/2014/main" id="{429F4BCB-2AA8-FDC4-6B8B-8123F9ADF0A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7624" y="822482"/>
            <a:ext cx="7128792" cy="4968552"/>
          </a:xfrm>
          <a:prstGeom prst="rect">
            <a:avLst/>
          </a:prstGeom>
        </p:spPr>
      </p:pic>
      <p:sp>
        <p:nvSpPr>
          <p:cNvPr id="3" name="직사각형 2">
            <a:extLst>
              <a:ext uri="{FF2B5EF4-FFF2-40B4-BE49-F238E27FC236}">
                <a16:creationId xmlns:a16="http://schemas.microsoft.com/office/drawing/2014/main" id="{0FE66FEB-2FAB-817A-167B-0AC1D307CD1F}"/>
              </a:ext>
            </a:extLst>
          </p:cNvPr>
          <p:cNvSpPr/>
          <p:nvPr/>
        </p:nvSpPr>
        <p:spPr>
          <a:xfrm>
            <a:off x="797188" y="5927036"/>
            <a:ext cx="8352928" cy="4542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Clr>
                <a:srgbClr val="2F2385"/>
              </a:buClr>
              <a:buSzPct val="85000"/>
              <a:buFont typeface="Wingdings" panose="05000000000000000000" pitchFamily="2" charset="2"/>
              <a:buChar char="l"/>
              <a:tabLst>
                <a:tab pos="1371600" algn="l"/>
              </a:tabLst>
              <a:defRPr/>
            </a:pPr>
            <a:r>
              <a:rPr lang="en-US" altLang="ko-KR" sz="18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EOF(End OF File)</a:t>
            </a:r>
            <a:r>
              <a:rPr lang="ko-KR" altLang="en-US" sz="18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는 </a:t>
            </a:r>
            <a:r>
              <a:rPr lang="en-US" altLang="ko-KR" sz="18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int</a:t>
            </a:r>
            <a:r>
              <a:rPr lang="ko-KR" altLang="en-US" sz="18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형인 </a:t>
            </a:r>
            <a:r>
              <a:rPr lang="en-US" altLang="ko-KR" sz="18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-1 </a:t>
            </a:r>
            <a:r>
              <a:rPr lang="ko-KR" altLang="en-US" sz="18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값으로 정의되어 있다</a:t>
            </a:r>
            <a:r>
              <a:rPr lang="en-US" altLang="ko-KR" sz="18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.</a:t>
            </a:r>
            <a:endParaRPr lang="ko-KR" altLang="en-US" sz="1800" b="1" kern="0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84960451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27584" y="566980"/>
            <a:ext cx="7632848" cy="485756"/>
          </a:xfrm>
        </p:spPr>
        <p:txBody>
          <a:bodyPr/>
          <a:lstStyle/>
          <a:p>
            <a:r>
              <a:rPr lang="ko-KR" altLang="en-US" sz="2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이진 파일 읽기 </a:t>
            </a:r>
            <a:endParaRPr lang="ko-KR" altLang="en-US" sz="2800" dirty="0"/>
          </a:p>
        </p:txBody>
      </p:sp>
      <p:pic>
        <p:nvPicPr>
          <p:cNvPr id="7" name="그림 6">
            <a:extLst>
              <a:ext uri="{FF2B5EF4-FFF2-40B4-BE49-F238E27FC236}">
                <a16:creationId xmlns:a16="http://schemas.microsoft.com/office/drawing/2014/main" id="{B60E39D4-1FB1-3A9A-4F87-FD06ABE9EE9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9592" y="1429868"/>
            <a:ext cx="7344816" cy="48782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853497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308136DC-67DC-4D01-838B-A74B5B68126B}" type="slidenum">
              <a:rPr lang="en-US" altLang="ko-KR" smtClean="0"/>
              <a:pPr/>
              <a:t>19</a:t>
            </a:fld>
            <a:endParaRPr lang="en-US" altLang="ko-KR"/>
          </a:p>
        </p:txBody>
      </p:sp>
      <p:sp>
        <p:nvSpPr>
          <p:cNvPr id="5222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이진 파일 쓰기 이진 파일 읽기 예제</a:t>
            </a:r>
          </a:p>
        </p:txBody>
      </p:sp>
      <p:sp>
        <p:nvSpPr>
          <p:cNvPr id="10" name="내용 개체 틀 2"/>
          <p:cNvSpPr txBox="1">
            <a:spLocks/>
          </p:cNvSpPr>
          <p:nvPr/>
        </p:nvSpPr>
        <p:spPr bwMode="auto">
          <a:xfrm>
            <a:off x="758070" y="1268760"/>
            <a:ext cx="7920038" cy="5184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#include &lt;iostream&gt;</a:t>
            </a:r>
          </a:p>
          <a:p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#include &lt;</a:t>
            </a:r>
            <a:r>
              <a:rPr lang="en-US" altLang="ko-KR" sz="16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fstream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&gt;</a:t>
            </a:r>
          </a:p>
          <a:p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using namespace std;</a:t>
            </a:r>
          </a:p>
          <a:p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int main(void)</a:t>
            </a:r>
          </a:p>
          <a:p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{</a:t>
            </a:r>
          </a:p>
          <a:p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 char </a:t>
            </a:r>
            <a:r>
              <a:rPr lang="en-US" altLang="ko-KR" sz="16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buf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[ ] = { 'W', 'e', 'l', 'c', 'o', 'm', 'e', '\n', 'C', '+', '+' };</a:t>
            </a:r>
          </a:p>
          <a:p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 </a:t>
            </a:r>
            <a:r>
              <a:rPr lang="en-US" altLang="ko-KR" sz="16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ofstream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16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Fout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("test.txt", </a:t>
            </a:r>
            <a:r>
              <a:rPr lang="en-US" altLang="ko-KR" sz="16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ios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::binary);   </a:t>
            </a:r>
            <a:r>
              <a:rPr lang="en-US" altLang="ko-KR" sz="16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// </a:t>
            </a:r>
            <a:r>
              <a:rPr lang="ko-KR" altLang="en-US" sz="16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이진 파일로 쓰기 모드 </a:t>
            </a:r>
            <a:endParaRPr lang="en-US" altLang="ko-KR" sz="1600" b="1" dirty="0">
              <a:solidFill>
                <a:srgbClr val="00B050"/>
              </a:solidFill>
              <a:latin typeface="맑은 고딕" pitchFamily="50" charset="-127"/>
              <a:ea typeface="맑은 고딕" pitchFamily="50" charset="-127"/>
            </a:endParaRPr>
          </a:p>
          <a:p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 </a:t>
            </a:r>
            <a:r>
              <a:rPr lang="en-US" altLang="ko-KR" sz="16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Fout.write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lang="en-US" altLang="ko-KR" sz="16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buf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, 11);</a:t>
            </a:r>
          </a:p>
          <a:p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 </a:t>
            </a:r>
            <a:r>
              <a:rPr lang="en-US" altLang="ko-KR" sz="16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Fout.close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();	</a:t>
            </a:r>
          </a:p>
          <a:p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</a:p>
          <a:p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 </a:t>
            </a:r>
            <a:r>
              <a:rPr lang="en-US" altLang="ko-KR" sz="16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ifstream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16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Finstr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("test.txt", </a:t>
            </a:r>
            <a:r>
              <a:rPr lang="en-US" altLang="ko-KR" sz="16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ios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::binary);  </a:t>
            </a:r>
            <a:r>
              <a:rPr lang="en-US" altLang="ko-KR" sz="16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// </a:t>
            </a:r>
            <a:r>
              <a:rPr lang="ko-KR" altLang="en-US" sz="16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이진 파일로 읽기 모드 </a:t>
            </a:r>
            <a:endParaRPr lang="en-US" altLang="ko-KR" sz="1600" b="1" dirty="0">
              <a:solidFill>
                <a:srgbClr val="00B050"/>
              </a:solidFill>
              <a:latin typeface="맑은 고딕" pitchFamily="50" charset="-127"/>
              <a:ea typeface="맑은 고딕" pitchFamily="50" charset="-127"/>
            </a:endParaRPr>
          </a:p>
          <a:p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 int c, count = 0;</a:t>
            </a:r>
          </a:p>
          <a:p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 while((c = </a:t>
            </a:r>
            <a:r>
              <a:rPr lang="en-US" altLang="ko-KR" sz="16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Finstr.get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()) != EOF)          </a:t>
            </a:r>
            <a:r>
              <a:rPr lang="en-US" altLang="ko-KR" sz="16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// </a:t>
            </a:r>
            <a:r>
              <a:rPr lang="ko-KR" altLang="en-US" sz="16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변수 </a:t>
            </a:r>
            <a:r>
              <a:rPr lang="en-US" altLang="ko-KR" sz="16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c</a:t>
            </a:r>
            <a:r>
              <a:rPr lang="ko-KR" altLang="en-US" sz="16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에 </a:t>
            </a:r>
            <a:r>
              <a:rPr lang="en-US" altLang="ko-KR" sz="16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‘\n’</a:t>
            </a:r>
            <a:r>
              <a:rPr lang="ko-KR" altLang="en-US" sz="16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 문자가 입력됨</a:t>
            </a: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          count++;</a:t>
            </a:r>
          </a:p>
          <a:p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 </a:t>
            </a:r>
            <a:r>
              <a:rPr lang="en-US" altLang="ko-KR" sz="16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cout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&lt;&lt; count;</a:t>
            </a:r>
          </a:p>
          <a:p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 </a:t>
            </a:r>
            <a:r>
              <a:rPr lang="en-US" altLang="ko-KR" sz="16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Finstr.close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();</a:t>
            </a:r>
          </a:p>
          <a:p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 return 0;</a:t>
            </a:r>
            <a:endParaRPr lang="ko-KR" altLang="en-US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}</a:t>
            </a:r>
          </a:p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[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실행 결과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]</a:t>
            </a:r>
          </a:p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11</a:t>
            </a:r>
          </a:p>
          <a:p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</a:t>
            </a:r>
          </a:p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0761544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FFC04-51B9-48AE-82DA-195A16C7596D}" type="slidenum">
              <a:rPr lang="en-US" altLang="ko-KR"/>
              <a:pPr/>
              <a:t>2</a:t>
            </a:fld>
            <a:endParaRPr lang="en-US" altLang="ko-KR"/>
          </a:p>
        </p:txBody>
      </p:sp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파일의 입출력 멤버 함수 </a:t>
            </a:r>
          </a:p>
        </p:txBody>
      </p:sp>
      <p:sp>
        <p:nvSpPr>
          <p:cNvPr id="3993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7" name="내용 개체 틀 2"/>
          <p:cNvSpPr txBox="1">
            <a:spLocks/>
          </p:cNvSpPr>
          <p:nvPr/>
        </p:nvSpPr>
        <p:spPr bwMode="auto">
          <a:xfrm>
            <a:off x="714348" y="1268761"/>
            <a:ext cx="7920037" cy="606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입력 스트림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이진 파일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)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에서 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n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개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(n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바이트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)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를 읽어서 배열 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s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에 저장하는 멤버 함수로서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파일의 끝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(EOF)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에 도달하면 읽기를 멈춤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텍스트 파일에서도 사용가능</a:t>
            </a:r>
          </a:p>
        </p:txBody>
      </p:sp>
      <p:sp>
        <p:nvSpPr>
          <p:cNvPr id="12" name="내용 개체 틀 2"/>
          <p:cNvSpPr txBox="1">
            <a:spLocks/>
          </p:cNvSpPr>
          <p:nvPr/>
        </p:nvSpPr>
        <p:spPr bwMode="auto">
          <a:xfrm>
            <a:off x="714347" y="3132756"/>
            <a:ext cx="7920037" cy="3676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배열 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s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의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값에서 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n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개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(n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바이트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)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만큼을 이진 파일에 출력하는 멤버 함수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b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ko-KR" altLang="en-US" sz="1600" b="1" kern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텍스트 파일에서도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사용가능</a:t>
            </a: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3" name="내용 개체 틀 2"/>
          <p:cNvSpPr txBox="1">
            <a:spLocks/>
          </p:cNvSpPr>
          <p:nvPr/>
        </p:nvSpPr>
        <p:spPr bwMode="auto">
          <a:xfrm>
            <a:off x="714348" y="5000641"/>
            <a:ext cx="7920037" cy="3676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입력 </a:t>
            </a:r>
            <a:r>
              <a:rPr lang="ko-KR" altLang="en-US" sz="16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스트림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버퍼에 마지막으로 </a:t>
            </a:r>
            <a:r>
              <a:rPr lang="ko-KR" altLang="en-US" sz="16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읽어들인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6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문자수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바이트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)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를 반환하는 멤버 함수</a:t>
            </a: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37892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2976" y="5357826"/>
            <a:ext cx="4572032" cy="9286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7893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55353" y="1875470"/>
            <a:ext cx="4461058" cy="9820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7894" name="Picture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155353" y="3698362"/>
            <a:ext cx="4461058" cy="1039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043608" y="576385"/>
            <a:ext cx="7488392" cy="485756"/>
          </a:xfrm>
        </p:spPr>
        <p:txBody>
          <a:bodyPr/>
          <a:lstStyle/>
          <a:p>
            <a:r>
              <a:rPr lang="ko-KR" altLang="en-US" sz="2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파일의 순차 접근</a:t>
            </a:r>
          </a:p>
        </p:txBody>
      </p:sp>
      <p:sp>
        <p:nvSpPr>
          <p:cNvPr id="8" name="내용 개체 틀 2"/>
          <p:cNvSpPr txBox="1">
            <a:spLocks/>
          </p:cNvSpPr>
          <p:nvPr/>
        </p:nvSpPr>
        <p:spPr bwMode="auto">
          <a:xfrm>
            <a:off x="684448" y="1347038"/>
            <a:ext cx="7920000" cy="785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marL="342900" indent="-342900">
              <a:buClr>
                <a:srgbClr val="2F2385"/>
              </a:buClr>
              <a:buSzPct val="85000"/>
              <a:buFont typeface="Wingdings" panose="05000000000000000000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지금까지의 파일 입출력은 파일 포인터가 파일의 처음부터 순차적으로 읽거나 </a:t>
            </a:r>
            <a:b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쓰는 순차 접근 방식이었다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.</a:t>
            </a:r>
            <a:endParaRPr lang="ko-KR" altLang="en-US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anose="05000000000000000000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순차 접근은 임의의 위치로 파일 포인터를 이동하여 읽거나 </a:t>
            </a:r>
            <a:r>
              <a:rPr lang="ko-KR" altLang="en-US" sz="16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쓰는게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불가능하다</a:t>
            </a:r>
            <a:r>
              <a:rPr lang="en-US" altLang="ko-KR" sz="1600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.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916832"/>
            <a:ext cx="7776864" cy="46805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4137755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971600" y="579447"/>
            <a:ext cx="7488392" cy="485756"/>
          </a:xfrm>
        </p:spPr>
        <p:txBody>
          <a:bodyPr/>
          <a:lstStyle/>
          <a:p>
            <a:r>
              <a:rPr lang="ko-KR" altLang="en-US" sz="2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파일의 랜덤 접근</a:t>
            </a:r>
            <a:endParaRPr lang="ko-KR" altLang="en-US" sz="2800" dirty="0"/>
          </a:p>
        </p:txBody>
      </p:sp>
      <p:sp>
        <p:nvSpPr>
          <p:cNvPr id="4" name="내용 개체 틀 2"/>
          <p:cNvSpPr txBox="1">
            <a:spLocks/>
          </p:cNvSpPr>
          <p:nvPr/>
        </p:nvSpPr>
        <p:spPr bwMode="auto">
          <a:xfrm>
            <a:off x="827584" y="1779086"/>
            <a:ext cx="8424496" cy="785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r>
              <a:rPr lang="en-US" altLang="ko-KR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1) </a:t>
            </a:r>
            <a:r>
              <a:rPr lang="ko-KR" altLang="en-US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랜덤 접근은 파일 포인터가 파일의 임의의 위치로 이동하여 </a:t>
            </a:r>
            <a:br>
              <a:rPr lang="en-US" altLang="ko-KR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en-US" altLang="ko-KR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</a:t>
            </a:r>
            <a:r>
              <a:rPr lang="ko-KR" altLang="en-US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읽거나 쓰는 방식이다</a:t>
            </a:r>
            <a:r>
              <a:rPr lang="en-US" altLang="ko-KR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.</a:t>
            </a:r>
            <a:endParaRPr lang="ko-KR" altLang="en-US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r>
              <a:rPr lang="en-US" altLang="ko-KR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2) </a:t>
            </a:r>
            <a:r>
              <a:rPr lang="ko-KR" altLang="en-US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랜덤 접근은 파일의 임의의 구간에 빠르고 쉽게 접근 가능하다</a:t>
            </a:r>
            <a:r>
              <a:rPr lang="en-US" altLang="ko-KR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.</a:t>
            </a:r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253" y="2420888"/>
            <a:ext cx="8604447" cy="4437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직사각형 2">
            <a:extLst>
              <a:ext uri="{FF2B5EF4-FFF2-40B4-BE49-F238E27FC236}">
                <a16:creationId xmlns:a16="http://schemas.microsoft.com/office/drawing/2014/main" id="{2587FE11-6C1A-4445-88C1-D9CFFA03F348}"/>
              </a:ext>
            </a:extLst>
          </p:cNvPr>
          <p:cNvSpPr/>
          <p:nvPr/>
        </p:nvSpPr>
        <p:spPr>
          <a:xfrm>
            <a:off x="648340" y="1254661"/>
            <a:ext cx="255550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20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4. </a:t>
            </a:r>
            <a:r>
              <a:rPr lang="ko-KR" altLang="en-US" sz="20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파일의 랜덤 접근 </a:t>
            </a:r>
            <a:endParaRPr lang="ko-KR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90634610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FFC04-51B9-48AE-82DA-195A16C7596D}" type="slidenum">
              <a:rPr lang="en-US" altLang="ko-KR"/>
              <a:pPr/>
              <a:t>22</a:t>
            </a:fld>
            <a:endParaRPr lang="en-US" altLang="ko-KR"/>
          </a:p>
        </p:txBody>
      </p:sp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파일의 랜덤 접근</a:t>
            </a:r>
          </a:p>
        </p:txBody>
      </p:sp>
      <p:sp>
        <p:nvSpPr>
          <p:cNvPr id="3993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214282" y="1142984"/>
            <a:ext cx="8072494" cy="6429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lvl="1">
              <a:buClr>
                <a:srgbClr val="0000FF"/>
              </a:buClr>
            </a:pPr>
            <a:endParaRPr lang="en-US" altLang="ko-KR" sz="16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457200" indent="-457200">
              <a:lnSpc>
                <a:spcPct val="80000"/>
              </a:lnSpc>
              <a:buClr>
                <a:srgbClr val="0000AC"/>
              </a:buClr>
              <a:buNone/>
            </a:pPr>
            <a:r>
              <a:rPr lang="en-US" altLang="ko-KR" sz="20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3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)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파일의 포인터를 이동하는 멤버 함수</a:t>
            </a: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" name="내용 개체 틀 2"/>
          <p:cNvSpPr txBox="1">
            <a:spLocks/>
          </p:cNvSpPr>
          <p:nvPr/>
        </p:nvSpPr>
        <p:spPr bwMode="auto">
          <a:xfrm>
            <a:off x="938243" y="1785931"/>
            <a:ext cx="7920037" cy="3571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정수값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pos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만큼 파일 입력 포인터의 위치를 이동시키는 멤버 함수</a:t>
            </a:r>
          </a:p>
        </p:txBody>
      </p:sp>
      <p:pic>
        <p:nvPicPr>
          <p:cNvPr id="4301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57290" y="2143116"/>
            <a:ext cx="4214842" cy="5000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내용 개체 틀 2"/>
          <p:cNvSpPr txBox="1">
            <a:spLocks/>
          </p:cNvSpPr>
          <p:nvPr/>
        </p:nvSpPr>
        <p:spPr bwMode="auto">
          <a:xfrm>
            <a:off x="937540" y="2786063"/>
            <a:ext cx="7920037" cy="3285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정수값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pos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만큼 파일 출력 포인터의 위치를 이동시키는 멤버 함수</a:t>
            </a:r>
          </a:p>
        </p:txBody>
      </p:sp>
      <p:sp>
        <p:nvSpPr>
          <p:cNvPr id="10" name="내용 개체 틀 2"/>
          <p:cNvSpPr txBox="1">
            <a:spLocks/>
          </p:cNvSpPr>
          <p:nvPr/>
        </p:nvSpPr>
        <p:spPr bwMode="auto">
          <a:xfrm>
            <a:off x="928662" y="3786191"/>
            <a:ext cx="7920037" cy="571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lang="en-US" altLang="ko-KR" sz="16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ios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::</a:t>
            </a:r>
            <a:r>
              <a:rPr lang="en-US" altLang="ko-KR" sz="16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seekdir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를 기준 위치로 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offset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만큼 파일 입력 포인터의 위치를 이동시키는</a:t>
            </a: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멤버 함수</a:t>
            </a:r>
          </a:p>
        </p:txBody>
      </p:sp>
      <p:sp>
        <p:nvSpPr>
          <p:cNvPr id="11" name="내용 개체 틀 2"/>
          <p:cNvSpPr txBox="1">
            <a:spLocks/>
          </p:cNvSpPr>
          <p:nvPr/>
        </p:nvSpPr>
        <p:spPr bwMode="auto">
          <a:xfrm>
            <a:off x="929365" y="5143513"/>
            <a:ext cx="7920037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lang="en-US" altLang="ko-KR" sz="16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ios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::</a:t>
            </a:r>
            <a:r>
              <a:rPr lang="en-US" altLang="ko-KR" sz="16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seekdir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를 기준 위치로 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offset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만큼 파일 출력 포인터의 위치를 이동시키는 </a:t>
            </a:r>
            <a:b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멤버 함수</a:t>
            </a:r>
          </a:p>
        </p:txBody>
      </p:sp>
      <p:pic>
        <p:nvPicPr>
          <p:cNvPr id="4301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57290" y="3143248"/>
            <a:ext cx="4214842" cy="571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3985878"/>
            <a:ext cx="7027144" cy="14593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5328592"/>
            <a:ext cx="7027144" cy="15294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FFC04-51B9-48AE-82DA-195A16C7596D}" type="slidenum">
              <a:rPr lang="en-US" altLang="ko-KR"/>
              <a:pPr/>
              <a:t>23</a:t>
            </a:fld>
            <a:endParaRPr lang="en-US" altLang="ko-KR"/>
          </a:p>
        </p:txBody>
      </p:sp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파일의 랜덤 접근</a:t>
            </a:r>
          </a:p>
        </p:txBody>
      </p:sp>
      <p:sp>
        <p:nvSpPr>
          <p:cNvPr id="3993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7" name="내용 개체 틀 2"/>
          <p:cNvSpPr txBox="1">
            <a:spLocks/>
          </p:cNvSpPr>
          <p:nvPr/>
        </p:nvSpPr>
        <p:spPr bwMode="auto">
          <a:xfrm>
            <a:off x="938243" y="1347043"/>
            <a:ext cx="7920037" cy="3537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기준 위치로 사용되는 </a:t>
            </a:r>
            <a:r>
              <a:rPr lang="en-US" altLang="ko-KR" sz="16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ios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::</a:t>
            </a:r>
            <a:r>
              <a:rPr lang="en-US" altLang="ko-KR" sz="16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seekdir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4033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4403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graphicFrame>
        <p:nvGraphicFramePr>
          <p:cNvPr id="18" name="표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28034998"/>
              </p:ext>
            </p:extLst>
          </p:nvPr>
        </p:nvGraphicFramePr>
        <p:xfrm>
          <a:off x="1403648" y="1988840"/>
          <a:ext cx="5472608" cy="3656620"/>
        </p:xfrm>
        <a:graphic>
          <a:graphicData uri="http://schemas.openxmlformats.org/drawingml/2006/table">
            <a:tbl>
              <a:tblPr/>
              <a:tblGrid>
                <a:gridCol w="136468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10792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14457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800" b="1" dirty="0" err="1">
                          <a:solidFill>
                            <a:srgbClr val="0000FF"/>
                          </a:solidFill>
                          <a:latin typeface="맑은 고딕"/>
                          <a:ea typeface="맑은 고딕"/>
                        </a:rPr>
                        <a:t>ios</a:t>
                      </a:r>
                      <a:r>
                        <a:rPr lang="en-US" altLang="ko-KR" sz="1800" b="1" dirty="0">
                          <a:solidFill>
                            <a:srgbClr val="0000FF"/>
                          </a:solidFill>
                          <a:latin typeface="맑은 고딕"/>
                          <a:ea typeface="맑은 고딕"/>
                        </a:rPr>
                        <a:t>::</a:t>
                      </a:r>
                      <a:r>
                        <a:rPr lang="en-US" sz="1800" b="1" dirty="0" err="1">
                          <a:solidFill>
                            <a:srgbClr val="0000FF"/>
                          </a:solidFill>
                          <a:latin typeface="맑은 고딕"/>
                          <a:ea typeface="맑은 고딕"/>
                        </a:rPr>
                        <a:t>seekdir</a:t>
                      </a:r>
                      <a:endParaRPr lang="en-US" sz="1800" b="1" dirty="0">
                        <a:solidFill>
                          <a:srgbClr val="0000FF"/>
                        </a:solidFill>
                        <a:latin typeface="맑은 고딕"/>
                      </a:endParaRPr>
                    </a:p>
                  </a:txBody>
                  <a:tcPr marL="64770" marR="64770" marT="17907" marB="17907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EED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800" b="1" dirty="0">
                          <a:solidFill>
                            <a:srgbClr val="0000FF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내 용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EED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8424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err="1">
                          <a:solidFill>
                            <a:srgbClr val="00B05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ios</a:t>
                      </a:r>
                      <a:r>
                        <a:rPr lang="en-US" sz="1800" b="1" dirty="0">
                          <a:solidFill>
                            <a:srgbClr val="00B05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::beg</a:t>
                      </a:r>
                    </a:p>
                  </a:txBody>
                  <a:tcPr marL="64770" marR="64770" marT="17907" marB="17907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800" b="1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파일의 처음 위치가</a:t>
                      </a:r>
                      <a:r>
                        <a:rPr lang="en-US" altLang="ko-KR" sz="1800" b="1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 </a:t>
                      </a:r>
                      <a:r>
                        <a:rPr lang="ko-KR" altLang="en-US" sz="1800" b="1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기준 위치</a:t>
                      </a:r>
                      <a:endParaRPr lang="en-US" altLang="ko-KR" sz="1800" b="1" dirty="0">
                        <a:solidFill>
                          <a:srgbClr val="000000"/>
                        </a:solidFill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5725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err="1">
                          <a:solidFill>
                            <a:srgbClr val="00B05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ios</a:t>
                      </a:r>
                      <a:r>
                        <a:rPr lang="en-US" sz="1800" b="1" dirty="0">
                          <a:solidFill>
                            <a:srgbClr val="00B05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::cur</a:t>
                      </a:r>
                    </a:p>
                  </a:txBody>
                  <a:tcPr marL="64770" marR="64770" marT="17907" marB="17907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1" hangingPunct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800" b="1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파일 포인터의 현재 위치가 기준 위치</a:t>
                      </a:r>
                      <a:endParaRPr lang="en-US" altLang="ko-KR" sz="1800" b="1" dirty="0">
                        <a:solidFill>
                          <a:srgbClr val="000000"/>
                        </a:solidFill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7053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err="1">
                          <a:solidFill>
                            <a:srgbClr val="00B05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ios</a:t>
                      </a:r>
                      <a:r>
                        <a:rPr lang="en-US" sz="1800" b="1" dirty="0">
                          <a:solidFill>
                            <a:srgbClr val="00B05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::end</a:t>
                      </a:r>
                    </a:p>
                  </a:txBody>
                  <a:tcPr marL="64770" marR="64770" marT="17907" marB="17907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800" b="1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파일의 마지막 위치가</a:t>
                      </a:r>
                      <a:r>
                        <a:rPr lang="en-US" altLang="ko-KR" sz="1800" b="1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 </a:t>
                      </a:r>
                      <a:r>
                        <a:rPr lang="ko-KR" altLang="en-US" sz="1800" b="1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기준 위치</a:t>
                      </a:r>
                      <a:endParaRPr lang="en-US" altLang="ko-KR" sz="1800" b="1" dirty="0">
                        <a:solidFill>
                          <a:srgbClr val="000000"/>
                        </a:solidFill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44035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FFC04-51B9-48AE-82DA-195A16C7596D}" type="slidenum">
              <a:rPr lang="en-US" altLang="ko-KR"/>
              <a:pPr/>
              <a:t>24</a:t>
            </a:fld>
            <a:endParaRPr lang="en-US" altLang="ko-KR"/>
          </a:p>
        </p:txBody>
      </p:sp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파일의 랜덤 접근</a:t>
            </a:r>
          </a:p>
        </p:txBody>
      </p:sp>
      <p:sp>
        <p:nvSpPr>
          <p:cNvPr id="3993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214282" y="1142984"/>
            <a:ext cx="8072494" cy="47149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lvl="1">
              <a:buClr>
                <a:srgbClr val="0000FF"/>
              </a:buClr>
            </a:pPr>
            <a:endParaRPr lang="en-US" altLang="ko-KR" sz="16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457200" indent="-457200">
              <a:lnSpc>
                <a:spcPct val="80000"/>
              </a:lnSpc>
              <a:buClr>
                <a:srgbClr val="0000AC"/>
              </a:buClr>
              <a:buNone/>
            </a:pPr>
            <a:r>
              <a:rPr lang="en-US" altLang="ko-KR" sz="20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</a:t>
            </a: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4033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1" name="내용 개체 틀 2"/>
          <p:cNvSpPr txBox="1">
            <a:spLocks/>
          </p:cNvSpPr>
          <p:nvPr/>
        </p:nvSpPr>
        <p:spPr bwMode="auto">
          <a:xfrm>
            <a:off x="938243" y="1500179"/>
            <a:ext cx="7920037" cy="785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파일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포인터를 파일의 처음 위치로 이동시킨 후에 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5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만큼 이동시킴</a:t>
            </a:r>
          </a:p>
        </p:txBody>
      </p:sp>
      <p:pic>
        <p:nvPicPr>
          <p:cNvPr id="71685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4414" y="2071678"/>
            <a:ext cx="7143800" cy="39290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FFC04-51B9-48AE-82DA-195A16C7596D}" type="slidenum">
              <a:rPr lang="en-US" altLang="ko-KR"/>
              <a:pPr/>
              <a:t>25</a:t>
            </a:fld>
            <a:endParaRPr lang="en-US" altLang="ko-KR"/>
          </a:p>
        </p:txBody>
      </p:sp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파일의 랜덤 접근</a:t>
            </a:r>
          </a:p>
        </p:txBody>
      </p:sp>
      <p:sp>
        <p:nvSpPr>
          <p:cNvPr id="3993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214282" y="1142984"/>
            <a:ext cx="8072494" cy="47149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lvl="1">
              <a:buClr>
                <a:srgbClr val="0000FF"/>
              </a:buClr>
            </a:pPr>
            <a:endParaRPr lang="en-US" altLang="ko-KR" sz="16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457200" indent="-457200">
              <a:lnSpc>
                <a:spcPct val="80000"/>
              </a:lnSpc>
              <a:buClr>
                <a:srgbClr val="0000AC"/>
              </a:buClr>
              <a:buNone/>
            </a:pPr>
            <a:r>
              <a:rPr lang="en-US" altLang="ko-KR" sz="20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</a:t>
            </a: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4033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8" name="내용 개체 틀 2"/>
          <p:cNvSpPr txBox="1">
            <a:spLocks/>
          </p:cNvSpPr>
          <p:nvPr/>
        </p:nvSpPr>
        <p:spPr bwMode="auto">
          <a:xfrm>
            <a:off x="938243" y="1500179"/>
            <a:ext cx="7920037" cy="785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파일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포인터를 파일의 현재 위치에서 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5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만큼 이동시킴</a:t>
            </a:r>
          </a:p>
        </p:txBody>
      </p:sp>
      <p:pic>
        <p:nvPicPr>
          <p:cNvPr id="73731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64944" y="1857364"/>
            <a:ext cx="7021832" cy="43577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FFC04-51B9-48AE-82DA-195A16C7596D}" type="slidenum">
              <a:rPr lang="en-US" altLang="ko-KR"/>
              <a:pPr/>
              <a:t>26</a:t>
            </a:fld>
            <a:endParaRPr lang="en-US" altLang="ko-KR"/>
          </a:p>
        </p:txBody>
      </p:sp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파일의 랜덤 접근</a:t>
            </a:r>
          </a:p>
        </p:txBody>
      </p:sp>
      <p:sp>
        <p:nvSpPr>
          <p:cNvPr id="3993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214282" y="1142984"/>
            <a:ext cx="8072494" cy="47149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lvl="1">
              <a:buClr>
                <a:srgbClr val="0000FF"/>
              </a:buClr>
            </a:pPr>
            <a:endParaRPr lang="en-US" altLang="ko-KR" sz="16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457200" indent="-457200">
              <a:lnSpc>
                <a:spcPct val="80000"/>
              </a:lnSpc>
              <a:buClr>
                <a:srgbClr val="0000AC"/>
              </a:buClr>
              <a:buNone/>
            </a:pPr>
            <a:r>
              <a:rPr lang="en-US" altLang="ko-KR" sz="20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</a:t>
            </a: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4033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9" name="내용 개체 틀 2"/>
          <p:cNvSpPr txBox="1">
            <a:spLocks/>
          </p:cNvSpPr>
          <p:nvPr/>
        </p:nvSpPr>
        <p:spPr bwMode="auto">
          <a:xfrm>
            <a:off x="938243" y="1500179"/>
            <a:ext cx="7920037" cy="785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파일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포인터를 파일의 마지막 위치로 이동시킨 </a:t>
            </a:r>
            <a:r>
              <a:rPr lang="ko-KR" altLang="en-US" sz="1600" b="1" kern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후에 </a:t>
            </a:r>
            <a:r>
              <a:rPr lang="en-US" altLang="ko-KR" sz="1600" b="1" kern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-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5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만큼 이동시킴</a:t>
            </a:r>
          </a:p>
        </p:txBody>
      </p:sp>
      <p:pic>
        <p:nvPicPr>
          <p:cNvPr id="72710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89038" y="1857364"/>
            <a:ext cx="7812118" cy="45720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슬라이드 번호 개체 틀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6206B2F-1DC7-4860-8B4B-99487BD662BF}" type="slidenum">
              <a:rPr lang="en-US" altLang="ko-KR" smtClean="0"/>
              <a:pPr/>
              <a:t>27</a:t>
            </a:fld>
            <a:endParaRPr lang="en-US" altLang="ko-KR"/>
          </a:p>
        </p:txBody>
      </p:sp>
      <p:sp>
        <p:nvSpPr>
          <p:cNvPr id="2253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파일의 랜덤 접근</a:t>
            </a:r>
            <a:endParaRPr lang="ko-KR" altLang="en-US" sz="2400" dirty="0"/>
          </a:p>
        </p:txBody>
      </p:sp>
      <p:sp>
        <p:nvSpPr>
          <p:cNvPr id="22532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ko-KR" altLang="en-US"/>
          </a:p>
        </p:txBody>
      </p:sp>
      <p:sp>
        <p:nvSpPr>
          <p:cNvPr id="22533" name="직사각형 9"/>
          <p:cNvSpPr>
            <a:spLocks noChangeArrowheads="1"/>
          </p:cNvSpPr>
          <p:nvPr/>
        </p:nvSpPr>
        <p:spPr bwMode="auto">
          <a:xfrm>
            <a:off x="642938" y="1142984"/>
            <a:ext cx="110639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예제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3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</a:t>
            </a:r>
            <a:endParaRPr lang="ko-KR" altLang="en-US" dirty="0"/>
          </a:p>
        </p:txBody>
      </p:sp>
      <p:sp>
        <p:nvSpPr>
          <p:cNvPr id="74755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ko-KR" altLang="ko-KR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한컴바탕"/>
                <a:ea typeface="한컴바탕" pitchFamily="18" charset="-127"/>
              </a:rPr>
              <a:t> </a:t>
            </a:r>
            <a:r>
              <a:rPr kumimoji="1" lang="ko-KR" altLang="ko-KR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굴림" pitchFamily="50" charset="-127"/>
                <a:ea typeface="한컴바탕" pitchFamily="18" charset="-127"/>
              </a:rPr>
              <a:t> </a:t>
            </a:r>
            <a:endParaRPr kumimoji="1" lang="ko-KR" altLang="ko-K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pic>
        <p:nvPicPr>
          <p:cNvPr id="74756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1285860"/>
            <a:ext cx="7643866" cy="1285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4757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10" y="2690812"/>
            <a:ext cx="7643866" cy="18811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4759" name="Picture 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42910" y="4572008"/>
            <a:ext cx="7572428" cy="2000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슬라이드 번호 개체 틀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6206B2F-1DC7-4860-8B4B-99487BD662BF}" type="slidenum">
              <a:rPr lang="en-US" altLang="ko-KR" smtClean="0"/>
              <a:pPr/>
              <a:t>28</a:t>
            </a:fld>
            <a:endParaRPr lang="en-US" altLang="ko-KR"/>
          </a:p>
        </p:txBody>
      </p:sp>
      <p:sp>
        <p:nvSpPr>
          <p:cNvPr id="2253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파일의 랜덤 접근</a:t>
            </a:r>
            <a:endParaRPr lang="ko-KR" altLang="en-US" sz="2400" dirty="0"/>
          </a:p>
        </p:txBody>
      </p:sp>
      <p:sp>
        <p:nvSpPr>
          <p:cNvPr id="22532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ko-KR" altLang="en-US"/>
          </a:p>
        </p:txBody>
      </p:sp>
      <p:sp>
        <p:nvSpPr>
          <p:cNvPr id="6" name="직사각형 5">
            <a:extLst>
              <a:ext uri="{FF2B5EF4-FFF2-40B4-BE49-F238E27FC236}">
                <a16:creationId xmlns:a16="http://schemas.microsoft.com/office/drawing/2014/main" id="{099A18BB-8666-E61C-F938-0C5FA8CDB783}"/>
              </a:ext>
            </a:extLst>
          </p:cNvPr>
          <p:cNvSpPr/>
          <p:nvPr/>
        </p:nvSpPr>
        <p:spPr>
          <a:xfrm>
            <a:off x="755576" y="1268760"/>
            <a:ext cx="7632848" cy="518457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R="0" algn="l" rtl="0"/>
            <a:r>
              <a:rPr lang="en-US" altLang="ko-KR" sz="1000" b="1" i="0" u="none" strike="noStrike" baseline="0" dirty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#include </a:t>
            </a:r>
            <a:r>
              <a:rPr lang="en-US" altLang="ko-KR" sz="10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&lt;iostream&gt;</a:t>
            </a:r>
          </a:p>
          <a:p>
            <a:pPr marR="0" algn="l" rtl="0"/>
            <a:r>
              <a:rPr lang="en-US" altLang="ko-KR" sz="1000" b="1" i="0" u="none" strike="noStrike" baseline="0" dirty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#include </a:t>
            </a:r>
            <a:r>
              <a:rPr lang="en-US" altLang="ko-KR" sz="10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</a:t>
            </a:r>
            <a:r>
              <a:rPr lang="en-US" altLang="ko-KR" sz="1000" b="1" i="0" u="none" strike="noStrike" baseline="0" dirty="0" err="1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fstream</a:t>
            </a:r>
            <a:r>
              <a:rPr lang="en-US" altLang="ko-KR" sz="10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&gt;</a:t>
            </a: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using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namespace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std; </a:t>
            </a: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main(</a:t>
            </a:r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 </a:t>
            </a: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{</a:t>
            </a: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char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c;</a:t>
            </a:r>
          </a:p>
          <a:p>
            <a:pPr marR="0" algn="l" rtl="0"/>
            <a:endParaRPr lang="en-US" altLang="ko-KR" sz="10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0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ifstream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0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Finstr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en-US" altLang="ko-KR" sz="10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"src.txt"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);</a:t>
            </a: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if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(!</a:t>
            </a:r>
            <a:r>
              <a:rPr lang="en-US" altLang="ko-KR" sz="10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Finstr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{</a:t>
            </a: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	</a:t>
            </a:r>
            <a:r>
              <a:rPr lang="en-US" altLang="ko-KR" sz="10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10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</a:t>
            </a:r>
            <a:r>
              <a:rPr lang="ko-KR" altLang="en-US" sz="10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파일 열기 실패</a:t>
            </a:r>
            <a:r>
              <a:rPr lang="en-US" altLang="ko-KR" sz="10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!\n"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	exit(1);</a:t>
            </a: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} </a:t>
            </a:r>
            <a:r>
              <a:rPr lang="en-US" altLang="ko-KR" sz="10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if</a:t>
            </a:r>
            <a:endParaRPr lang="en-US" altLang="ko-KR" sz="10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0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Finstr.seekg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(5);</a:t>
            </a: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c = </a:t>
            </a:r>
            <a:r>
              <a:rPr lang="en-US" altLang="ko-KR" sz="10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Finstr.get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();</a:t>
            </a: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0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c &lt;&lt; </a:t>
            </a:r>
            <a:r>
              <a:rPr lang="en-US" altLang="ko-KR" sz="10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 </a:t>
            </a:r>
            <a:r>
              <a:rPr lang="en-US" altLang="ko-KR" sz="1000" b="1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a</a:t>
            </a:r>
            <a:endParaRPr lang="en-US" altLang="ko-KR" sz="10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000" b="1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r>
              <a:rPr lang="en-US" altLang="ko-KR" sz="10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000" b="1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Finstr.seekg</a:t>
            </a:r>
            <a:r>
              <a:rPr lang="en-US" altLang="ko-KR" sz="10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(0, </a:t>
            </a:r>
            <a:r>
              <a:rPr lang="en-US" altLang="ko-KR" sz="1000" b="1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ios</a:t>
            </a:r>
            <a:r>
              <a:rPr lang="en-US" altLang="ko-KR" sz="10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::beg);</a:t>
            </a:r>
          </a:p>
          <a:p>
            <a:r>
              <a:rPr lang="en-US" altLang="ko-KR" sz="10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c = </a:t>
            </a:r>
            <a:r>
              <a:rPr lang="en-US" altLang="ko-KR" sz="1000" b="1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Finstr.get</a:t>
            </a:r>
            <a:r>
              <a:rPr lang="en-US" altLang="ko-KR" sz="10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();</a:t>
            </a:r>
          </a:p>
          <a:p>
            <a:r>
              <a:rPr lang="en-US" altLang="ko-KR" sz="10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000" b="1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0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c &lt;&lt; </a:t>
            </a:r>
            <a:r>
              <a:rPr lang="en-US" altLang="ko-KR" sz="1000" b="1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10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 </a:t>
            </a:r>
            <a:r>
              <a:rPr lang="en-US" altLang="ko-KR" sz="1000" b="1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o</a:t>
            </a:r>
            <a:endParaRPr lang="en-US" altLang="ko-KR" sz="1000" b="1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endParaRPr lang="en-US" altLang="ko-KR" sz="1000" b="1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r>
              <a:rPr lang="da-DK" altLang="ko-KR" sz="10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Finstr.seekg(-1, ios::end);	</a:t>
            </a:r>
          </a:p>
          <a:p>
            <a:r>
              <a:rPr lang="en-US" altLang="ko-KR" sz="10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c = </a:t>
            </a:r>
            <a:r>
              <a:rPr lang="en-US" altLang="ko-KR" sz="1000" b="1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Finstr.get</a:t>
            </a:r>
            <a:r>
              <a:rPr lang="en-US" altLang="ko-KR" sz="10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();</a:t>
            </a:r>
          </a:p>
          <a:p>
            <a:r>
              <a:rPr lang="en-US" altLang="ko-KR" sz="10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000" b="1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0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c &lt;&lt; </a:t>
            </a:r>
            <a:r>
              <a:rPr lang="en-US" altLang="ko-KR" sz="1000" b="1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10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  <a:r>
              <a:rPr lang="en-US" altLang="ko-KR" sz="1000" b="1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// y</a:t>
            </a:r>
            <a:endParaRPr lang="en-US" altLang="ko-KR" sz="1000" b="1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endParaRPr lang="ko-KR" altLang="en-US" sz="1000" b="1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r>
              <a:rPr lang="en-US" altLang="ko-KR" sz="10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000" b="1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Finstr.close</a:t>
            </a:r>
            <a:r>
              <a:rPr lang="en-US" altLang="ko-KR" sz="10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();</a:t>
            </a:r>
          </a:p>
          <a:p>
            <a:r>
              <a:rPr lang="en-US" altLang="ko-KR" sz="10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</a:p>
          <a:p>
            <a:r>
              <a:rPr lang="en-US" altLang="ko-KR" sz="10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000" b="1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return</a:t>
            </a:r>
            <a:r>
              <a:rPr lang="en-US" altLang="ko-KR" sz="10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0;</a:t>
            </a:r>
          </a:p>
          <a:p>
            <a:endParaRPr lang="en-US" altLang="ko-KR" sz="1000" b="1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r>
              <a:rPr lang="en-US" altLang="ko-KR" sz="10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 </a:t>
            </a:r>
            <a:r>
              <a:rPr lang="en-US" altLang="ko-KR" sz="1000" b="1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main()</a:t>
            </a:r>
            <a:endParaRPr lang="en-US" altLang="ko-KR" sz="1000" b="1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0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17" name="직사각형 16">
            <a:extLst>
              <a:ext uri="{FF2B5EF4-FFF2-40B4-BE49-F238E27FC236}">
                <a16:creationId xmlns:a16="http://schemas.microsoft.com/office/drawing/2014/main" id="{F111E1E8-4F62-7FC7-4058-9601E7E5D663}"/>
              </a:ext>
            </a:extLst>
          </p:cNvPr>
          <p:cNvSpPr/>
          <p:nvPr/>
        </p:nvSpPr>
        <p:spPr bwMode="auto">
          <a:xfrm>
            <a:off x="3687740" y="1445628"/>
            <a:ext cx="2808112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 입출력 스트림을 사용하기 위해 추가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8" name="직사각형 17">
            <a:extLst>
              <a:ext uri="{FF2B5EF4-FFF2-40B4-BE49-F238E27FC236}">
                <a16:creationId xmlns:a16="http://schemas.microsoft.com/office/drawing/2014/main" id="{84E32B51-606D-B96D-280B-D79CCA242865}"/>
              </a:ext>
            </a:extLst>
          </p:cNvPr>
          <p:cNvSpPr/>
          <p:nvPr/>
        </p:nvSpPr>
        <p:spPr bwMode="auto">
          <a:xfrm>
            <a:off x="832323" y="1510069"/>
            <a:ext cx="1291405" cy="137781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cxnSp>
        <p:nvCxnSpPr>
          <p:cNvPr id="19" name="직선 화살표 연결선 18">
            <a:extLst>
              <a:ext uri="{FF2B5EF4-FFF2-40B4-BE49-F238E27FC236}">
                <a16:creationId xmlns:a16="http://schemas.microsoft.com/office/drawing/2014/main" id="{BF1410B6-EF8F-8C84-E4BA-7CE8B13F26DB}"/>
              </a:ext>
            </a:extLst>
          </p:cNvPr>
          <p:cNvCxnSpPr>
            <a:cxnSpLocks/>
            <a:stCxn id="17" idx="1"/>
            <a:endCxn id="18" idx="3"/>
          </p:cNvCxnSpPr>
          <p:nvPr/>
        </p:nvCxnSpPr>
        <p:spPr>
          <a:xfrm flipH="1">
            <a:off x="2123728" y="1576754"/>
            <a:ext cx="1564012" cy="2206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20" name="직사각형 19">
            <a:extLst>
              <a:ext uri="{FF2B5EF4-FFF2-40B4-BE49-F238E27FC236}">
                <a16:creationId xmlns:a16="http://schemas.microsoft.com/office/drawing/2014/main" id="{5ECB1887-CD0A-5B61-9BE2-0DF543D7747B}"/>
              </a:ext>
            </a:extLst>
          </p:cNvPr>
          <p:cNvSpPr/>
          <p:nvPr/>
        </p:nvSpPr>
        <p:spPr bwMode="auto">
          <a:xfrm>
            <a:off x="3687740" y="2001835"/>
            <a:ext cx="3292893" cy="600807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 출력 스트림 객체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kumimoji="0" lang="en-US" altLang="ko-KR" sz="11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Finstr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)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선언 후에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,</a:t>
            </a:r>
          </a:p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프로젝트 폴더의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src.txt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파일을 읽기 모드로 열기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파일이 존재하지 않으면 생성되지 않음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)</a:t>
            </a:r>
          </a:p>
        </p:txBody>
      </p:sp>
      <p:sp>
        <p:nvSpPr>
          <p:cNvPr id="22" name="직사각형 21">
            <a:extLst>
              <a:ext uri="{FF2B5EF4-FFF2-40B4-BE49-F238E27FC236}">
                <a16:creationId xmlns:a16="http://schemas.microsoft.com/office/drawing/2014/main" id="{3BD4A3E7-D2BC-F46B-BFCD-3C47A823D4D0}"/>
              </a:ext>
            </a:extLst>
          </p:cNvPr>
          <p:cNvSpPr/>
          <p:nvPr/>
        </p:nvSpPr>
        <p:spPr bwMode="auto">
          <a:xfrm>
            <a:off x="1731665" y="2574431"/>
            <a:ext cx="1544191" cy="146894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grpSp>
        <p:nvGrpSpPr>
          <p:cNvPr id="28" name="그룹 27">
            <a:extLst>
              <a:ext uri="{FF2B5EF4-FFF2-40B4-BE49-F238E27FC236}">
                <a16:creationId xmlns:a16="http://schemas.microsoft.com/office/drawing/2014/main" id="{C56A3871-CCC2-89DE-A7E7-3CE614830E7D}"/>
              </a:ext>
            </a:extLst>
          </p:cNvPr>
          <p:cNvGrpSpPr/>
          <p:nvPr/>
        </p:nvGrpSpPr>
        <p:grpSpPr>
          <a:xfrm>
            <a:off x="1473035" y="2785151"/>
            <a:ext cx="275722" cy="661136"/>
            <a:chOff x="1431535" y="3974248"/>
            <a:chExt cx="275722" cy="966920"/>
          </a:xfrm>
        </p:grpSpPr>
        <p:cxnSp>
          <p:nvCxnSpPr>
            <p:cNvPr id="23" name="직선 연결선 22">
              <a:extLst>
                <a:ext uri="{FF2B5EF4-FFF2-40B4-BE49-F238E27FC236}">
                  <a16:creationId xmlns:a16="http://schemas.microsoft.com/office/drawing/2014/main" id="{57A6E09E-326D-4863-600A-9EE27C2BA983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1431535" y="3974248"/>
              <a:ext cx="275722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5" name="직선 연결선 24">
              <a:extLst>
                <a:ext uri="{FF2B5EF4-FFF2-40B4-BE49-F238E27FC236}">
                  <a16:creationId xmlns:a16="http://schemas.microsoft.com/office/drawing/2014/main" id="{603812EF-A938-B980-6937-DED527B08473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431535" y="3974248"/>
              <a:ext cx="0" cy="96692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6" name="직선 연결선 25">
              <a:extLst>
                <a:ext uri="{FF2B5EF4-FFF2-40B4-BE49-F238E27FC236}">
                  <a16:creationId xmlns:a16="http://schemas.microsoft.com/office/drawing/2014/main" id="{4EEB8012-C923-976C-1611-EF7F2E664038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431535" y="4941168"/>
              <a:ext cx="275722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27" name="직사각형 26">
            <a:extLst>
              <a:ext uri="{FF2B5EF4-FFF2-40B4-BE49-F238E27FC236}">
                <a16:creationId xmlns:a16="http://schemas.microsoft.com/office/drawing/2014/main" id="{DA025845-28AB-A762-ABBD-2999F4310801}"/>
              </a:ext>
            </a:extLst>
          </p:cNvPr>
          <p:cNvSpPr/>
          <p:nvPr/>
        </p:nvSpPr>
        <p:spPr bwMode="auto">
          <a:xfrm>
            <a:off x="869925" y="3603616"/>
            <a:ext cx="814846" cy="1108638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프로젝트 폴더에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src.txt</a:t>
            </a:r>
          </a:p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파일이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존재하지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ko-KR" altLang="en-US" sz="11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않을때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2" name="직사각형 31">
            <a:extLst>
              <a:ext uri="{FF2B5EF4-FFF2-40B4-BE49-F238E27FC236}">
                <a16:creationId xmlns:a16="http://schemas.microsoft.com/office/drawing/2014/main" id="{5745300B-6830-20A8-EC9E-99C1B509AE67}"/>
              </a:ext>
            </a:extLst>
          </p:cNvPr>
          <p:cNvSpPr/>
          <p:nvPr/>
        </p:nvSpPr>
        <p:spPr bwMode="auto">
          <a:xfrm>
            <a:off x="5136973" y="3141443"/>
            <a:ext cx="1852416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프로그램을 강제로 종료함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33" name="직선 화살표 연결선 32">
            <a:extLst>
              <a:ext uri="{FF2B5EF4-FFF2-40B4-BE49-F238E27FC236}">
                <a16:creationId xmlns:a16="http://schemas.microsoft.com/office/drawing/2014/main" id="{DE588903-257F-307C-7532-E9B8E2E0A3F9}"/>
              </a:ext>
            </a:extLst>
          </p:cNvPr>
          <p:cNvCxnSpPr>
            <a:cxnSpLocks/>
            <a:stCxn id="32" idx="1"/>
            <a:endCxn id="34" idx="3"/>
          </p:cNvCxnSpPr>
          <p:nvPr/>
        </p:nvCxnSpPr>
        <p:spPr>
          <a:xfrm flipH="1">
            <a:off x="3131841" y="3272569"/>
            <a:ext cx="2005132" cy="1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34" name="직사각형 33">
            <a:extLst>
              <a:ext uri="{FF2B5EF4-FFF2-40B4-BE49-F238E27FC236}">
                <a16:creationId xmlns:a16="http://schemas.microsoft.com/office/drawing/2014/main" id="{7ED74021-207B-89FD-2341-E5AF788F0CC2}"/>
              </a:ext>
            </a:extLst>
          </p:cNvPr>
          <p:cNvSpPr/>
          <p:nvPr/>
        </p:nvSpPr>
        <p:spPr bwMode="auto">
          <a:xfrm>
            <a:off x="2650867" y="3188147"/>
            <a:ext cx="480974" cy="168845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8" name="직사각형 37">
            <a:extLst>
              <a:ext uri="{FF2B5EF4-FFF2-40B4-BE49-F238E27FC236}">
                <a16:creationId xmlns:a16="http://schemas.microsoft.com/office/drawing/2014/main" id="{9CEA5F64-9547-33B4-F0B1-C29890F2EDA7}"/>
              </a:ext>
            </a:extLst>
          </p:cNvPr>
          <p:cNvSpPr/>
          <p:nvPr/>
        </p:nvSpPr>
        <p:spPr bwMode="auto">
          <a:xfrm>
            <a:off x="3965053" y="3496743"/>
            <a:ext cx="3024336" cy="431529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 입력 스트림 객체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kumimoji="0" lang="en-US" altLang="ko-KR" sz="11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Finstr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) src.txt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파일의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포인터를 처음 위치에서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5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만큼 이동시킴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39" name="직선 화살표 연결선 38">
            <a:extLst>
              <a:ext uri="{FF2B5EF4-FFF2-40B4-BE49-F238E27FC236}">
                <a16:creationId xmlns:a16="http://schemas.microsoft.com/office/drawing/2014/main" id="{D53B4061-199B-7B71-1806-7913443BBE4F}"/>
              </a:ext>
            </a:extLst>
          </p:cNvPr>
          <p:cNvCxnSpPr>
            <a:cxnSpLocks/>
            <a:stCxn id="38" idx="1"/>
            <a:endCxn id="40" idx="3"/>
          </p:cNvCxnSpPr>
          <p:nvPr/>
        </p:nvCxnSpPr>
        <p:spPr>
          <a:xfrm flipH="1">
            <a:off x="2699792" y="3712508"/>
            <a:ext cx="1265261" cy="7207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40" name="직사각형 39">
            <a:extLst>
              <a:ext uri="{FF2B5EF4-FFF2-40B4-BE49-F238E27FC236}">
                <a16:creationId xmlns:a16="http://schemas.microsoft.com/office/drawing/2014/main" id="{CD210188-7DA6-CF23-4DE8-D33B9D17E5ED}"/>
              </a:ext>
            </a:extLst>
          </p:cNvPr>
          <p:cNvSpPr/>
          <p:nvPr/>
        </p:nvSpPr>
        <p:spPr bwMode="auto">
          <a:xfrm>
            <a:off x="1731665" y="3647905"/>
            <a:ext cx="968127" cy="143619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cxnSp>
        <p:nvCxnSpPr>
          <p:cNvPr id="29" name="연결선: 꺾임 28">
            <a:extLst>
              <a:ext uri="{FF2B5EF4-FFF2-40B4-BE49-F238E27FC236}">
                <a16:creationId xmlns:a16="http://schemas.microsoft.com/office/drawing/2014/main" id="{B16C8629-A429-67CD-47C2-525703745867}"/>
              </a:ext>
            </a:extLst>
          </p:cNvPr>
          <p:cNvCxnSpPr>
            <a:cxnSpLocks/>
            <a:stCxn id="20" idx="1"/>
            <a:endCxn id="22" idx="3"/>
          </p:cNvCxnSpPr>
          <p:nvPr/>
        </p:nvCxnSpPr>
        <p:spPr bwMode="auto">
          <a:xfrm rot="10800000" flipV="1">
            <a:off x="3275856" y="2302238"/>
            <a:ext cx="411884" cy="345639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41" name="연결선: 꺾임 40">
            <a:extLst>
              <a:ext uri="{FF2B5EF4-FFF2-40B4-BE49-F238E27FC236}">
                <a16:creationId xmlns:a16="http://schemas.microsoft.com/office/drawing/2014/main" id="{7D4629F4-1203-AE32-571F-BF09502B2C08}"/>
              </a:ext>
            </a:extLst>
          </p:cNvPr>
          <p:cNvCxnSpPr>
            <a:cxnSpLocks/>
          </p:cNvCxnSpPr>
          <p:nvPr/>
        </p:nvCxnSpPr>
        <p:spPr bwMode="auto">
          <a:xfrm rot="5400000" flipH="1" flipV="1">
            <a:off x="1125240" y="3248294"/>
            <a:ext cx="489785" cy="195298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sp>
        <p:nvSpPr>
          <p:cNvPr id="46" name="Rectangle 7"/>
          <p:cNvSpPr>
            <a:spLocks noChangeArrowheads="1"/>
          </p:cNvSpPr>
          <p:nvPr/>
        </p:nvSpPr>
        <p:spPr bwMode="auto">
          <a:xfrm>
            <a:off x="909936" y="150426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ko-KR" altLang="en-US"/>
          </a:p>
        </p:txBody>
      </p:sp>
      <p:sp>
        <p:nvSpPr>
          <p:cNvPr id="47" name="직사각형 46">
            <a:extLst>
              <a:ext uri="{FF2B5EF4-FFF2-40B4-BE49-F238E27FC236}">
                <a16:creationId xmlns:a16="http://schemas.microsoft.com/office/drawing/2014/main" id="{193EA499-05FD-C4DB-2614-15A6C6093D6B}"/>
              </a:ext>
            </a:extLst>
          </p:cNvPr>
          <p:cNvSpPr/>
          <p:nvPr/>
        </p:nvSpPr>
        <p:spPr bwMode="auto">
          <a:xfrm>
            <a:off x="3965053" y="4022840"/>
            <a:ext cx="3024336" cy="600807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 입력 스트림 객체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kumimoji="0" lang="en-US" altLang="ko-KR" sz="11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Finstr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) src.txt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파일의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포인터를 파일의 처음 위치로 이동시킨 후에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포인터를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0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만큼 이동시킴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48" name="직선 화살표 연결선 47">
            <a:extLst>
              <a:ext uri="{FF2B5EF4-FFF2-40B4-BE49-F238E27FC236}">
                <a16:creationId xmlns:a16="http://schemas.microsoft.com/office/drawing/2014/main" id="{D3BFA580-DE75-FB6F-5674-0A333A1EA565}"/>
              </a:ext>
            </a:extLst>
          </p:cNvPr>
          <p:cNvCxnSpPr>
            <a:cxnSpLocks/>
            <a:stCxn id="47" idx="1"/>
            <a:endCxn id="49" idx="3"/>
          </p:cNvCxnSpPr>
          <p:nvPr/>
        </p:nvCxnSpPr>
        <p:spPr>
          <a:xfrm flipH="1" flipV="1">
            <a:off x="3275856" y="4321346"/>
            <a:ext cx="689197" cy="1898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49" name="직사각형 48">
            <a:extLst>
              <a:ext uri="{FF2B5EF4-FFF2-40B4-BE49-F238E27FC236}">
                <a16:creationId xmlns:a16="http://schemas.microsoft.com/office/drawing/2014/main" id="{05B203DC-935B-EF81-A9BE-8DF2DBE0DC79}"/>
              </a:ext>
            </a:extLst>
          </p:cNvPr>
          <p:cNvSpPr/>
          <p:nvPr/>
        </p:nvSpPr>
        <p:spPr bwMode="auto">
          <a:xfrm>
            <a:off x="1731665" y="4230562"/>
            <a:ext cx="1544191" cy="181567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50" name="직사각형 49">
            <a:extLst>
              <a:ext uri="{FF2B5EF4-FFF2-40B4-BE49-F238E27FC236}">
                <a16:creationId xmlns:a16="http://schemas.microsoft.com/office/drawing/2014/main" id="{D51DD74B-1FA2-1812-41D9-FC08D8B9A49B}"/>
              </a:ext>
            </a:extLst>
          </p:cNvPr>
          <p:cNvSpPr/>
          <p:nvPr/>
        </p:nvSpPr>
        <p:spPr bwMode="auto">
          <a:xfrm>
            <a:off x="1731665" y="4851166"/>
            <a:ext cx="1616199" cy="162593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51" name="직사각형 50">
            <a:extLst>
              <a:ext uri="{FF2B5EF4-FFF2-40B4-BE49-F238E27FC236}">
                <a16:creationId xmlns:a16="http://schemas.microsoft.com/office/drawing/2014/main" id="{BF4BF07B-FEE1-F5DA-31CE-78B5CCA57519}"/>
              </a:ext>
            </a:extLst>
          </p:cNvPr>
          <p:cNvSpPr/>
          <p:nvPr/>
        </p:nvSpPr>
        <p:spPr bwMode="auto">
          <a:xfrm>
            <a:off x="3969597" y="4699591"/>
            <a:ext cx="3024336" cy="600807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 입력 스트림 객체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kumimoji="0" lang="en-US" altLang="ko-KR" sz="11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Finstr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) src.txt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파일의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포인터를 파일의 처음 위치로 이동시킨 후에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포인터를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-1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만큼 이동시킴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3" name="직사각형 52">
            <a:extLst>
              <a:ext uri="{FF2B5EF4-FFF2-40B4-BE49-F238E27FC236}">
                <a16:creationId xmlns:a16="http://schemas.microsoft.com/office/drawing/2014/main" id="{B13C61EF-D929-3429-D072-6C82029393E9}"/>
              </a:ext>
            </a:extLst>
          </p:cNvPr>
          <p:cNvSpPr/>
          <p:nvPr/>
        </p:nvSpPr>
        <p:spPr bwMode="auto">
          <a:xfrm>
            <a:off x="3965053" y="5398064"/>
            <a:ext cx="1152420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입력 파일 닫기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4" name="직사각형 53">
            <a:extLst>
              <a:ext uri="{FF2B5EF4-FFF2-40B4-BE49-F238E27FC236}">
                <a16:creationId xmlns:a16="http://schemas.microsoft.com/office/drawing/2014/main" id="{94324A98-3B41-2A12-E461-A9E1CC03015A}"/>
              </a:ext>
            </a:extLst>
          </p:cNvPr>
          <p:cNvSpPr/>
          <p:nvPr/>
        </p:nvSpPr>
        <p:spPr bwMode="auto">
          <a:xfrm>
            <a:off x="1731665" y="5452797"/>
            <a:ext cx="919202" cy="190428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cxnSp>
        <p:nvCxnSpPr>
          <p:cNvPr id="55" name="직선 화살표 연결선 54">
            <a:extLst>
              <a:ext uri="{FF2B5EF4-FFF2-40B4-BE49-F238E27FC236}">
                <a16:creationId xmlns:a16="http://schemas.microsoft.com/office/drawing/2014/main" id="{B1BB0296-B541-E88E-830A-3C2CC5A4A894}"/>
              </a:ext>
            </a:extLst>
          </p:cNvPr>
          <p:cNvCxnSpPr>
            <a:cxnSpLocks/>
            <a:stCxn id="53" idx="1"/>
            <a:endCxn id="54" idx="3"/>
          </p:cNvCxnSpPr>
          <p:nvPr/>
        </p:nvCxnSpPr>
        <p:spPr>
          <a:xfrm flipH="1">
            <a:off x="2650867" y="5529190"/>
            <a:ext cx="1314186" cy="18821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61" name="꺾인 연결선 60"/>
          <p:cNvCxnSpPr>
            <a:stCxn id="51" idx="1"/>
            <a:endCxn id="50" idx="3"/>
          </p:cNvCxnSpPr>
          <p:nvPr/>
        </p:nvCxnSpPr>
        <p:spPr bwMode="auto">
          <a:xfrm rot="10800000">
            <a:off x="3347865" y="4932463"/>
            <a:ext cx="621733" cy="67532"/>
          </a:xfrm>
          <a:prstGeom prst="bentConnector3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lg"/>
            <a:tailEnd type="triangle" w="med" len="lg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 animBg="1"/>
      <p:bldP spid="20" grpId="0" animBg="1"/>
      <p:bldP spid="22" grpId="0" animBg="1"/>
      <p:bldP spid="27" grpId="0" animBg="1"/>
      <p:bldP spid="32" grpId="0" animBg="1"/>
      <p:bldP spid="34" grpId="0" animBg="1"/>
      <p:bldP spid="38" grpId="0" animBg="1"/>
      <p:bldP spid="40" grpId="0" animBg="1"/>
      <p:bldP spid="47" grpId="0" animBg="1"/>
      <p:bldP spid="49" grpId="0" animBg="1"/>
      <p:bldP spid="50" grpId="0" animBg="1"/>
      <p:bldP spid="51" grpId="0" animBg="1"/>
      <p:bldP spid="53" grpId="0" animBg="1"/>
      <p:bldP spid="54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1E18FCD7-3B02-48C4-B054-0A6BBD9B332A}" type="slidenum">
              <a:rPr lang="en-US" altLang="ko-KR" smtClean="0"/>
              <a:pPr/>
              <a:t>29</a:t>
            </a:fld>
            <a:endParaRPr lang="en-US" altLang="ko-KR"/>
          </a:p>
        </p:txBody>
      </p:sp>
      <p:sp>
        <p:nvSpPr>
          <p:cNvPr id="3584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파일의 랜덤 접근</a:t>
            </a:r>
            <a:endParaRPr lang="ko-KR" altLang="en-US" sz="2400" dirty="0"/>
          </a:p>
        </p:txBody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7188" y="1357313"/>
            <a:ext cx="7786687" cy="4525962"/>
          </a:xfrm>
        </p:spPr>
        <p:txBody>
          <a:bodyPr/>
          <a:lstStyle/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r>
              <a:rPr lang="en-US" altLang="ko-KR" sz="18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			</a:t>
            </a:r>
            <a:endParaRPr lang="ko-KR" altLang="en-US" sz="1800" b="1" dirty="0">
              <a:solidFill>
                <a:srgbClr val="0000AC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866775" y="1643063"/>
            <a:ext cx="8134350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 algn="ctr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ko-KR" altLang="en-US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1" name="직사각형 10"/>
          <p:cNvSpPr/>
          <p:nvPr/>
        </p:nvSpPr>
        <p:spPr>
          <a:xfrm>
            <a:off x="642910" y="1202280"/>
            <a:ext cx="148630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실행 결과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3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dirty="0"/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8C50D99F-0041-DEA2-E8D5-DFC122E1345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6775" y="1788353"/>
            <a:ext cx="7377634" cy="4627574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C734529F-97D9-4107-9F68-83EEB5C791CA}" type="slidenum">
              <a:rPr lang="en-US" altLang="ko-KR" smtClean="0"/>
              <a:pPr/>
              <a:t>3</a:t>
            </a:fld>
            <a:endParaRPr lang="en-US" altLang="ko-KR"/>
          </a:p>
        </p:txBody>
      </p:sp>
      <p:sp>
        <p:nvSpPr>
          <p:cNvPr id="1433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파일의 입출력 멤버 함수 </a:t>
            </a:r>
            <a:endParaRPr lang="ko-KR" altLang="en-US" sz="2400" dirty="0"/>
          </a:p>
        </p:txBody>
      </p:sp>
      <p:sp>
        <p:nvSpPr>
          <p:cNvPr id="7169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ko-KR" altLang="ko-KR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함초롬바탕"/>
                <a:ea typeface="함초롬바탕"/>
              </a:rPr>
              <a:t> </a:t>
            </a:r>
            <a:r>
              <a:rPr kumimoji="1" lang="ko-KR" altLang="ko-KR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굴림" pitchFamily="50" charset="-127"/>
                <a:ea typeface="함초롬바탕"/>
              </a:rPr>
              <a:t> </a:t>
            </a:r>
            <a:endParaRPr kumimoji="1" lang="ko-KR" altLang="ko-KR" sz="9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ko-KR" altLang="ko-KR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한컴바탕"/>
                <a:ea typeface="한컴바탕" pitchFamily="18" charset="-127"/>
              </a:rPr>
              <a:t> </a:t>
            </a:r>
            <a:r>
              <a:rPr kumimoji="1" lang="ko-KR" altLang="ko-KR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굴림" pitchFamily="50" charset="-127"/>
                <a:ea typeface="한컴바탕" pitchFamily="18" charset="-127"/>
              </a:rPr>
              <a:t> </a:t>
            </a:r>
            <a:endParaRPr kumimoji="1" lang="ko-KR" altLang="ko-K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graphicFrame>
        <p:nvGraphicFramePr>
          <p:cNvPr id="11" name="표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62393097"/>
              </p:ext>
            </p:extLst>
          </p:nvPr>
        </p:nvGraphicFramePr>
        <p:xfrm>
          <a:off x="1655676" y="1382533"/>
          <a:ext cx="5832648" cy="4927591"/>
        </p:xfrm>
        <a:graphic>
          <a:graphicData uri="http://schemas.openxmlformats.org/drawingml/2006/table">
            <a:tbl>
              <a:tblPr/>
              <a:tblGrid>
                <a:gridCol w="205222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78042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2006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dirty="0">
                          <a:solidFill>
                            <a:srgbClr val="0000FF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열기 모드</a:t>
                      </a:r>
                    </a:p>
                  </a:txBody>
                  <a:tcPr marL="64770" marR="64770" marT="17907" marB="17907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EED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dirty="0">
                          <a:solidFill>
                            <a:srgbClr val="0000FF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내 용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EED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8925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 err="1">
                          <a:solidFill>
                            <a:srgbClr val="008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ios</a:t>
                      </a:r>
                      <a:r>
                        <a:rPr lang="en-US" sz="1400" b="1" dirty="0">
                          <a:solidFill>
                            <a:srgbClr val="008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::in</a:t>
                      </a:r>
                    </a:p>
                  </a:txBody>
                  <a:tcPr marL="64770" marR="64770" marT="17907" marB="17907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dirty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텍스트  파일로 읽기 모드이다</a:t>
                      </a:r>
                      <a:r>
                        <a:rPr lang="en-US" altLang="ko-KR" sz="1400" b="1" dirty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.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1259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 err="1">
                          <a:solidFill>
                            <a:srgbClr val="008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ios</a:t>
                      </a:r>
                      <a:r>
                        <a:rPr lang="en-US" sz="1400" b="1" dirty="0">
                          <a:solidFill>
                            <a:srgbClr val="008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::out</a:t>
                      </a:r>
                    </a:p>
                  </a:txBody>
                  <a:tcPr marL="64770" marR="64770" marT="17907" marB="17907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dirty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텍스트  파일로 쓰기 모드이다</a:t>
                      </a:r>
                      <a:r>
                        <a:rPr lang="en-US" altLang="ko-KR" sz="1400" b="1" dirty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.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6813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 err="1">
                          <a:solidFill>
                            <a:srgbClr val="008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ios</a:t>
                      </a:r>
                      <a:r>
                        <a:rPr lang="en-US" sz="1400" b="1" dirty="0">
                          <a:solidFill>
                            <a:srgbClr val="008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::in | </a:t>
                      </a:r>
                      <a:r>
                        <a:rPr lang="en-US" sz="1400" b="1" dirty="0" err="1">
                          <a:solidFill>
                            <a:srgbClr val="008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ios</a:t>
                      </a:r>
                      <a:r>
                        <a:rPr lang="en-US" sz="1400" b="1" dirty="0">
                          <a:solidFill>
                            <a:srgbClr val="008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::out</a:t>
                      </a:r>
                    </a:p>
                  </a:txBody>
                  <a:tcPr marL="64770" marR="64770" marT="17907" marB="17907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dirty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텍스트  파일로 읽기 쓰기 모드이다</a:t>
                      </a:r>
                      <a:r>
                        <a:rPr lang="en-US" altLang="ko-KR" sz="1400" b="1" dirty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.</a:t>
                      </a:r>
                      <a:endParaRPr lang="ko-KR" altLang="en-US" sz="1400" b="1" dirty="0">
                        <a:solidFill>
                          <a:schemeClr val="tx1"/>
                        </a:solidFill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6939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 err="1">
                          <a:solidFill>
                            <a:srgbClr val="008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ios</a:t>
                      </a:r>
                      <a:r>
                        <a:rPr lang="en-US" sz="1400" b="1" dirty="0">
                          <a:solidFill>
                            <a:srgbClr val="008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::binary</a:t>
                      </a:r>
                    </a:p>
                  </a:txBody>
                  <a:tcPr marL="64770" marR="64770" marT="17907" marB="17907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dirty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이진 파일로 연다</a:t>
                      </a:r>
                      <a:r>
                        <a:rPr lang="en-US" altLang="ko-KR" sz="1400" b="1" dirty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.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67803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400" b="1" dirty="0" err="1">
                          <a:solidFill>
                            <a:srgbClr val="008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ios</a:t>
                      </a:r>
                      <a:r>
                        <a:rPr lang="en-US" altLang="ko-KR" sz="1400" b="1" dirty="0">
                          <a:solidFill>
                            <a:srgbClr val="008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::binary | </a:t>
                      </a:r>
                      <a:r>
                        <a:rPr lang="en-US" sz="1400" b="1" dirty="0" err="1">
                          <a:solidFill>
                            <a:srgbClr val="008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ios</a:t>
                      </a:r>
                      <a:r>
                        <a:rPr lang="en-US" sz="1400" b="1" dirty="0">
                          <a:solidFill>
                            <a:srgbClr val="008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::in</a:t>
                      </a:r>
                    </a:p>
                  </a:txBody>
                  <a:tcPr marL="64770" marR="64770" marT="17907" marB="17907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dirty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이진 파일로 읽기 모드이다</a:t>
                      </a:r>
                      <a:r>
                        <a:rPr lang="en-US" altLang="ko-KR" sz="1400" b="1" dirty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.</a:t>
                      </a:r>
                      <a:endParaRPr lang="ko-KR" altLang="en-US" sz="1400" b="1" dirty="0">
                        <a:solidFill>
                          <a:schemeClr val="tx1"/>
                        </a:solidFill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690122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400" b="1" dirty="0" err="1">
                          <a:solidFill>
                            <a:srgbClr val="008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ios</a:t>
                      </a:r>
                      <a:r>
                        <a:rPr lang="en-US" altLang="ko-KR" sz="1400" b="1" dirty="0">
                          <a:solidFill>
                            <a:srgbClr val="008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::binary | </a:t>
                      </a:r>
                      <a:r>
                        <a:rPr lang="en-US" sz="1400" b="1" dirty="0" err="1">
                          <a:solidFill>
                            <a:srgbClr val="008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ios</a:t>
                      </a:r>
                      <a:r>
                        <a:rPr lang="en-US" sz="1400" b="1" dirty="0">
                          <a:solidFill>
                            <a:srgbClr val="008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::out</a:t>
                      </a:r>
                    </a:p>
                  </a:txBody>
                  <a:tcPr marL="64770" marR="64770" marT="17907" marB="17907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dirty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이진 파일로 쓰기 모드이다</a:t>
                      </a:r>
                      <a:r>
                        <a:rPr lang="en-US" altLang="ko-KR" sz="1400" b="1" dirty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.</a:t>
                      </a:r>
                      <a:endParaRPr lang="ko-KR" altLang="en-US" sz="1400" b="1" dirty="0">
                        <a:solidFill>
                          <a:schemeClr val="tx1"/>
                        </a:solidFill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47105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슬라이드 번호 개체 틀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6206B2F-1DC7-4860-8B4B-99487BD662BF}" type="slidenum">
              <a:rPr lang="en-US" altLang="ko-KR" smtClean="0"/>
              <a:pPr/>
              <a:t>30</a:t>
            </a:fld>
            <a:endParaRPr lang="en-US" altLang="ko-KR"/>
          </a:p>
        </p:txBody>
      </p:sp>
      <p:sp>
        <p:nvSpPr>
          <p:cNvPr id="2253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파일의 랜덤 접근</a:t>
            </a:r>
            <a:endParaRPr lang="ko-KR" altLang="en-US" sz="2400" dirty="0"/>
          </a:p>
        </p:txBody>
      </p:sp>
      <p:sp>
        <p:nvSpPr>
          <p:cNvPr id="22532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ko-KR" altLang="en-US"/>
          </a:p>
        </p:txBody>
      </p:sp>
      <p:sp>
        <p:nvSpPr>
          <p:cNvPr id="22533" name="직사각형 9"/>
          <p:cNvSpPr>
            <a:spLocks noChangeArrowheads="1"/>
          </p:cNvSpPr>
          <p:nvPr/>
        </p:nvSpPr>
        <p:spPr bwMode="auto">
          <a:xfrm>
            <a:off x="642938" y="1214422"/>
            <a:ext cx="110639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예제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4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</a:t>
            </a:r>
            <a:endParaRPr lang="ko-KR" altLang="en-US" dirty="0"/>
          </a:p>
        </p:txBody>
      </p:sp>
      <p:sp>
        <p:nvSpPr>
          <p:cNvPr id="74755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ko-KR" altLang="ko-KR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한컴바탕"/>
                <a:ea typeface="한컴바탕" pitchFamily="18" charset="-127"/>
              </a:rPr>
              <a:t> </a:t>
            </a:r>
            <a:r>
              <a:rPr kumimoji="1" lang="ko-KR" altLang="ko-KR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굴림" pitchFamily="50" charset="-127"/>
                <a:ea typeface="한컴바탕" pitchFamily="18" charset="-127"/>
              </a:rPr>
              <a:t> </a:t>
            </a:r>
            <a:endParaRPr kumimoji="1" lang="ko-KR" altLang="ko-K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5450" y="1500174"/>
            <a:ext cx="8047078" cy="47149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슬라이드 번호 개체 틀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6206B2F-1DC7-4860-8B4B-99487BD662BF}" type="slidenum">
              <a:rPr lang="en-US" altLang="ko-KR" smtClean="0"/>
              <a:pPr/>
              <a:t>31</a:t>
            </a:fld>
            <a:endParaRPr lang="en-US" altLang="ko-KR"/>
          </a:p>
        </p:txBody>
      </p:sp>
      <p:sp>
        <p:nvSpPr>
          <p:cNvPr id="2253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파일의 랜덤 접근</a:t>
            </a:r>
            <a:endParaRPr lang="ko-KR" altLang="en-US" sz="2400" dirty="0"/>
          </a:p>
        </p:txBody>
      </p:sp>
      <p:sp>
        <p:nvSpPr>
          <p:cNvPr id="22532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ko-KR" altLang="en-US"/>
          </a:p>
        </p:txBody>
      </p:sp>
      <p:sp>
        <p:nvSpPr>
          <p:cNvPr id="6" name="직사각형 5">
            <a:extLst>
              <a:ext uri="{FF2B5EF4-FFF2-40B4-BE49-F238E27FC236}">
                <a16:creationId xmlns:a16="http://schemas.microsoft.com/office/drawing/2014/main" id="{2357FA2F-7350-A2F2-B7F6-FFA17D897E95}"/>
              </a:ext>
            </a:extLst>
          </p:cNvPr>
          <p:cNvSpPr/>
          <p:nvPr/>
        </p:nvSpPr>
        <p:spPr>
          <a:xfrm>
            <a:off x="791580" y="1333856"/>
            <a:ext cx="7560840" cy="511256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R="0" algn="l" rtl="0"/>
            <a:r>
              <a:rPr lang="en-US" altLang="ko-KR" sz="1200" b="1" i="0" u="none" strike="noStrike" baseline="0" dirty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#include </a:t>
            </a:r>
            <a:r>
              <a:rPr lang="en-US" altLang="ko-KR" sz="12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&lt;iostream&gt;</a:t>
            </a:r>
          </a:p>
          <a:p>
            <a:pPr marR="0" algn="l" rtl="0"/>
            <a:r>
              <a:rPr lang="en-US" altLang="ko-KR" sz="1200" b="1" i="0" u="none" strike="noStrike" baseline="0" dirty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#include </a:t>
            </a:r>
            <a:r>
              <a:rPr lang="en-US" altLang="ko-KR" sz="12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</a:t>
            </a:r>
            <a:r>
              <a:rPr lang="en-US" altLang="ko-KR" sz="1200" b="1" i="0" u="none" strike="noStrike" baseline="0" dirty="0" err="1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fstream</a:t>
            </a:r>
            <a:r>
              <a:rPr lang="en-US" altLang="ko-KR" sz="12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&gt;</a:t>
            </a:r>
          </a:p>
          <a:p>
            <a:pPr marR="0" algn="l" rtl="0"/>
            <a:r>
              <a:rPr lang="en-US" altLang="ko-KR" sz="12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using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2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namespace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std; </a:t>
            </a:r>
          </a:p>
          <a:p>
            <a:pPr marR="0" algn="l" rtl="0"/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</a:p>
          <a:p>
            <a:pPr marR="0" algn="l" rtl="0"/>
            <a:r>
              <a:rPr lang="en-US" altLang="ko-KR" sz="12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main(</a:t>
            </a:r>
            <a:r>
              <a:rPr lang="en-US" altLang="ko-KR" sz="12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 </a:t>
            </a:r>
          </a:p>
          <a:p>
            <a:pPr marR="0" algn="l" rtl="0"/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{</a:t>
            </a:r>
          </a:p>
          <a:p>
            <a:pPr marR="0" algn="l" rtl="0"/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fstream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Foutstr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en-US" altLang="ko-KR" sz="12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"src.txt"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);</a:t>
            </a:r>
            <a:endParaRPr lang="ko-KR" altLang="en-US" sz="12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2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if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(!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Foutstr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</a:p>
          <a:p>
            <a:pPr marR="0" algn="l" rtl="0"/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200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{</a:t>
            </a:r>
          </a:p>
          <a:p>
            <a:pPr marR="0" algn="l" rtl="0"/>
            <a:r>
              <a:rPr lang="en-US" altLang="ko-KR" sz="1200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12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</a:t>
            </a:r>
            <a:r>
              <a:rPr lang="ko-KR" altLang="en-US" sz="12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파일 열기 실패</a:t>
            </a:r>
            <a:r>
              <a:rPr lang="en-US" altLang="ko-KR" sz="12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!\n"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</a:p>
          <a:p>
            <a:pPr marR="0" algn="l" rtl="0"/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	exit(1);</a:t>
            </a:r>
          </a:p>
          <a:p>
            <a:pPr marR="0" algn="l" rtl="0"/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} </a:t>
            </a:r>
            <a:r>
              <a:rPr lang="en-US" altLang="ko-KR" sz="12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if</a:t>
            </a:r>
          </a:p>
          <a:p>
            <a:pPr marR="0" algn="l" rtl="0"/>
            <a:endParaRPr lang="en-US" altLang="ko-KR" sz="1200" b="1" dirty="0">
              <a:solidFill>
                <a:srgbClr val="008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r>
              <a:rPr lang="en-US" altLang="ko-KR" sz="12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200" b="1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Foutstr.seekp</a:t>
            </a:r>
            <a:r>
              <a:rPr lang="en-US" altLang="ko-KR" sz="12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(5);</a:t>
            </a:r>
          </a:p>
          <a:p>
            <a:r>
              <a:rPr lang="en-US" altLang="ko-KR" sz="12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200" b="1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Foutstr.put</a:t>
            </a:r>
            <a:r>
              <a:rPr lang="en-US" altLang="ko-KR" sz="12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en-US" altLang="ko-KR" sz="1200" b="1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'a'</a:t>
            </a:r>
            <a:r>
              <a:rPr lang="en-US" altLang="ko-KR" sz="12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);</a:t>
            </a:r>
          </a:p>
          <a:p>
            <a:endParaRPr lang="en-US" altLang="ko-KR" sz="1200" b="1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r>
              <a:rPr lang="en-US" altLang="ko-KR" sz="12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200" b="1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Foutstr.seekp</a:t>
            </a:r>
            <a:r>
              <a:rPr lang="en-US" altLang="ko-KR" sz="12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(15, </a:t>
            </a:r>
            <a:r>
              <a:rPr lang="en-US" altLang="ko-KR" sz="1200" b="1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ios</a:t>
            </a:r>
            <a:r>
              <a:rPr lang="en-US" altLang="ko-KR" sz="12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::beg);</a:t>
            </a:r>
          </a:p>
          <a:p>
            <a:r>
              <a:rPr lang="en-US" altLang="ko-KR" sz="12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200" b="1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Foutstr.put</a:t>
            </a:r>
            <a:r>
              <a:rPr lang="en-US" altLang="ko-KR" sz="12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en-US" altLang="ko-KR" sz="1200" b="1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'b'</a:t>
            </a:r>
            <a:r>
              <a:rPr lang="en-US" altLang="ko-KR" sz="12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);</a:t>
            </a:r>
          </a:p>
          <a:p>
            <a:endParaRPr lang="en-US" altLang="ko-KR" sz="1200" b="1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r>
              <a:rPr lang="en-US" altLang="ko-KR" sz="12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200" b="1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Foutstr.seekp</a:t>
            </a:r>
            <a:r>
              <a:rPr lang="en-US" altLang="ko-KR" sz="12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(-3, </a:t>
            </a:r>
            <a:r>
              <a:rPr lang="en-US" altLang="ko-KR" sz="1200" b="1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ios</a:t>
            </a:r>
            <a:r>
              <a:rPr lang="en-US" altLang="ko-KR" sz="12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::end);</a:t>
            </a:r>
          </a:p>
          <a:p>
            <a:r>
              <a:rPr lang="en-US" altLang="ko-KR" sz="12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200" b="1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Foutstr.put</a:t>
            </a:r>
            <a:r>
              <a:rPr lang="en-US" altLang="ko-KR" sz="12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en-US" altLang="ko-KR" sz="1200" b="1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'c'</a:t>
            </a:r>
            <a:r>
              <a:rPr lang="en-US" altLang="ko-KR" sz="12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);</a:t>
            </a:r>
          </a:p>
          <a:p>
            <a:endParaRPr lang="en-US" altLang="ko-KR" sz="1200" b="1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r>
              <a:rPr lang="en-US" altLang="ko-KR" sz="12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200" b="1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Foutstr.close</a:t>
            </a:r>
            <a:r>
              <a:rPr lang="en-US" altLang="ko-KR" sz="12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();</a:t>
            </a:r>
          </a:p>
          <a:p>
            <a:r>
              <a:rPr lang="en-US" altLang="ko-KR" sz="12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	</a:t>
            </a:r>
          </a:p>
          <a:p>
            <a:r>
              <a:rPr lang="en-US" altLang="ko-KR" sz="12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200" b="1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return</a:t>
            </a:r>
            <a:r>
              <a:rPr lang="en-US" altLang="ko-KR" sz="12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0;</a:t>
            </a:r>
          </a:p>
          <a:p>
            <a:endParaRPr lang="en-US" altLang="ko-KR" sz="1200" b="1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r>
              <a:rPr lang="en-US" altLang="ko-KR" sz="12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 </a:t>
            </a:r>
            <a:r>
              <a:rPr lang="en-US" altLang="ko-KR" sz="1200" b="1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main()</a:t>
            </a:r>
            <a:endParaRPr lang="en-US" altLang="ko-KR" sz="1200" b="1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2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25" name="직사각형 24">
            <a:extLst>
              <a:ext uri="{FF2B5EF4-FFF2-40B4-BE49-F238E27FC236}">
                <a16:creationId xmlns:a16="http://schemas.microsoft.com/office/drawing/2014/main" id="{0940DBFE-60B4-F977-238A-79CE1DF21CBC}"/>
              </a:ext>
            </a:extLst>
          </p:cNvPr>
          <p:cNvSpPr/>
          <p:nvPr/>
        </p:nvSpPr>
        <p:spPr bwMode="auto">
          <a:xfrm>
            <a:off x="4108853" y="1363484"/>
            <a:ext cx="2808312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 입출력 스트림을 사용하기 위해 추가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7" name="직사각형 26">
            <a:extLst>
              <a:ext uri="{FF2B5EF4-FFF2-40B4-BE49-F238E27FC236}">
                <a16:creationId xmlns:a16="http://schemas.microsoft.com/office/drawing/2014/main" id="{F3F48189-9110-06F3-E39B-F7BF05A75678}"/>
              </a:ext>
            </a:extLst>
          </p:cNvPr>
          <p:cNvSpPr/>
          <p:nvPr/>
        </p:nvSpPr>
        <p:spPr bwMode="auto">
          <a:xfrm>
            <a:off x="873555" y="1530320"/>
            <a:ext cx="1443338" cy="188254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43" name="직사각형 42">
            <a:extLst>
              <a:ext uri="{FF2B5EF4-FFF2-40B4-BE49-F238E27FC236}">
                <a16:creationId xmlns:a16="http://schemas.microsoft.com/office/drawing/2014/main" id="{EC37F48E-881E-CB26-A8AB-A11699F0141D}"/>
              </a:ext>
            </a:extLst>
          </p:cNvPr>
          <p:cNvSpPr/>
          <p:nvPr/>
        </p:nvSpPr>
        <p:spPr bwMode="auto">
          <a:xfrm>
            <a:off x="4108853" y="1729575"/>
            <a:ext cx="3300209" cy="770084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 출력 스트림 객체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kumimoji="0" lang="en-US" altLang="ko-KR" sz="11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Foutstr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)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선언 후에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,</a:t>
            </a:r>
          </a:p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프로젝트 폴더의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src.txt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파일을 쓰기 모드로 열기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kumimoji="0" lang="en-US" altLang="ko-KR" sz="11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ios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::out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모드를 삽입하면 기존의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src.txt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파일의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내용을 전부 지움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)</a:t>
            </a:r>
          </a:p>
        </p:txBody>
      </p:sp>
      <p:sp>
        <p:nvSpPr>
          <p:cNvPr id="45" name="직사각형 44">
            <a:extLst>
              <a:ext uri="{FF2B5EF4-FFF2-40B4-BE49-F238E27FC236}">
                <a16:creationId xmlns:a16="http://schemas.microsoft.com/office/drawing/2014/main" id="{49E3B3F2-243B-04B6-ABE0-F02581C7CC26}"/>
              </a:ext>
            </a:extLst>
          </p:cNvPr>
          <p:cNvSpPr/>
          <p:nvPr/>
        </p:nvSpPr>
        <p:spPr bwMode="auto">
          <a:xfrm>
            <a:off x="1756487" y="2420888"/>
            <a:ext cx="1951417" cy="209897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cxnSp>
        <p:nvCxnSpPr>
          <p:cNvPr id="51" name="직선 연결선 50">
            <a:extLst>
              <a:ext uri="{FF2B5EF4-FFF2-40B4-BE49-F238E27FC236}">
                <a16:creationId xmlns:a16="http://schemas.microsoft.com/office/drawing/2014/main" id="{FA98FDB4-3EC6-A9AC-B319-54FD8DE27A5D}"/>
              </a:ext>
            </a:extLst>
          </p:cNvPr>
          <p:cNvCxnSpPr>
            <a:cxnSpLocks/>
          </p:cNvCxnSpPr>
          <p:nvPr/>
        </p:nvCxnSpPr>
        <p:spPr bwMode="auto">
          <a:xfrm flipH="1">
            <a:off x="1480765" y="2937057"/>
            <a:ext cx="275722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grpSp>
        <p:nvGrpSpPr>
          <p:cNvPr id="10" name="그룹 9">
            <a:extLst>
              <a:ext uri="{FF2B5EF4-FFF2-40B4-BE49-F238E27FC236}">
                <a16:creationId xmlns:a16="http://schemas.microsoft.com/office/drawing/2014/main" id="{4C2DAD3D-EBF8-175B-BA71-276BFE8B06DD}"/>
              </a:ext>
            </a:extLst>
          </p:cNvPr>
          <p:cNvGrpSpPr/>
          <p:nvPr/>
        </p:nvGrpSpPr>
        <p:grpSpPr>
          <a:xfrm>
            <a:off x="1480765" y="2933858"/>
            <a:ext cx="275722" cy="548550"/>
            <a:chOff x="1436222" y="4134325"/>
            <a:chExt cx="275722" cy="987341"/>
          </a:xfrm>
        </p:grpSpPr>
        <p:cxnSp>
          <p:nvCxnSpPr>
            <p:cNvPr id="35" name="직선 연결선 34">
              <a:extLst>
                <a:ext uri="{FF2B5EF4-FFF2-40B4-BE49-F238E27FC236}">
                  <a16:creationId xmlns:a16="http://schemas.microsoft.com/office/drawing/2014/main" id="{F04A20F8-571A-F28E-3426-0BF2413767E9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436222" y="5121666"/>
              <a:ext cx="275722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2" name="직선 연결선 51">
              <a:extLst>
                <a:ext uri="{FF2B5EF4-FFF2-40B4-BE49-F238E27FC236}">
                  <a16:creationId xmlns:a16="http://schemas.microsoft.com/office/drawing/2014/main" id="{85F357D4-1178-B6AE-4039-59BB8E9B1E03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436222" y="4134325"/>
              <a:ext cx="0" cy="987341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55" name="직사각형 54">
            <a:extLst>
              <a:ext uri="{FF2B5EF4-FFF2-40B4-BE49-F238E27FC236}">
                <a16:creationId xmlns:a16="http://schemas.microsoft.com/office/drawing/2014/main" id="{33264A92-C51B-13FD-672A-55520C6D74A5}"/>
              </a:ext>
            </a:extLst>
          </p:cNvPr>
          <p:cNvSpPr/>
          <p:nvPr/>
        </p:nvSpPr>
        <p:spPr bwMode="auto">
          <a:xfrm>
            <a:off x="4111497" y="3131706"/>
            <a:ext cx="1856885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프로그램을 강제로 종료함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56" name="직선 화살표 연결선 55">
            <a:extLst>
              <a:ext uri="{FF2B5EF4-FFF2-40B4-BE49-F238E27FC236}">
                <a16:creationId xmlns:a16="http://schemas.microsoft.com/office/drawing/2014/main" id="{DB2ACFAB-F119-D77D-E8E9-EEC15FDF5FCB}"/>
              </a:ext>
            </a:extLst>
          </p:cNvPr>
          <p:cNvCxnSpPr>
            <a:cxnSpLocks/>
            <a:stCxn id="55" idx="1"/>
            <a:endCxn id="57" idx="3"/>
          </p:cNvCxnSpPr>
          <p:nvPr/>
        </p:nvCxnSpPr>
        <p:spPr>
          <a:xfrm flipH="1">
            <a:off x="3275858" y="3262832"/>
            <a:ext cx="835639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57" name="직사각형 56">
            <a:extLst>
              <a:ext uri="{FF2B5EF4-FFF2-40B4-BE49-F238E27FC236}">
                <a16:creationId xmlns:a16="http://schemas.microsoft.com/office/drawing/2014/main" id="{F92A4DEA-09BF-FC30-B4F8-092AD90F2883}"/>
              </a:ext>
            </a:extLst>
          </p:cNvPr>
          <p:cNvSpPr/>
          <p:nvPr/>
        </p:nvSpPr>
        <p:spPr bwMode="auto">
          <a:xfrm>
            <a:off x="2699793" y="3169307"/>
            <a:ext cx="576065" cy="187050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cxnSp>
        <p:nvCxnSpPr>
          <p:cNvPr id="49" name="연결선: 꺾임 48">
            <a:extLst>
              <a:ext uri="{FF2B5EF4-FFF2-40B4-BE49-F238E27FC236}">
                <a16:creationId xmlns:a16="http://schemas.microsoft.com/office/drawing/2014/main" id="{A2214B58-876E-8FAD-71D2-EF68587402BF}"/>
              </a:ext>
            </a:extLst>
          </p:cNvPr>
          <p:cNvCxnSpPr>
            <a:cxnSpLocks/>
            <a:stCxn id="43" idx="1"/>
            <a:endCxn id="45" idx="0"/>
          </p:cNvCxnSpPr>
          <p:nvPr/>
        </p:nvCxnSpPr>
        <p:spPr bwMode="auto">
          <a:xfrm rot="10800000" flipV="1">
            <a:off x="2732197" y="2114616"/>
            <a:ext cx="1376657" cy="306271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50" name="연결선: 꺾임 49">
            <a:extLst>
              <a:ext uri="{FF2B5EF4-FFF2-40B4-BE49-F238E27FC236}">
                <a16:creationId xmlns:a16="http://schemas.microsoft.com/office/drawing/2014/main" id="{73BFAF2A-1A77-EB15-1AB4-CD6D8AF9C240}"/>
              </a:ext>
            </a:extLst>
          </p:cNvPr>
          <p:cNvCxnSpPr>
            <a:cxnSpLocks/>
            <a:stCxn id="25" idx="1"/>
            <a:endCxn id="27" idx="3"/>
          </p:cNvCxnSpPr>
          <p:nvPr/>
        </p:nvCxnSpPr>
        <p:spPr bwMode="auto">
          <a:xfrm rot="10800000" flipV="1">
            <a:off x="2316893" y="1494609"/>
            <a:ext cx="1791960" cy="129837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58" name="연결선: 꺾임 57">
            <a:extLst>
              <a:ext uri="{FF2B5EF4-FFF2-40B4-BE49-F238E27FC236}">
                <a16:creationId xmlns:a16="http://schemas.microsoft.com/office/drawing/2014/main" id="{BEA70335-F1CB-03F8-95C6-B15249556925}"/>
              </a:ext>
            </a:extLst>
          </p:cNvPr>
          <p:cNvCxnSpPr>
            <a:cxnSpLocks/>
          </p:cNvCxnSpPr>
          <p:nvPr/>
        </p:nvCxnSpPr>
        <p:spPr bwMode="auto">
          <a:xfrm rot="5400000" flipH="1" flipV="1">
            <a:off x="1029676" y="3324871"/>
            <a:ext cx="612476" cy="285474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sp>
        <p:nvSpPr>
          <p:cNvPr id="53" name="직사각형 52">
            <a:extLst>
              <a:ext uri="{FF2B5EF4-FFF2-40B4-BE49-F238E27FC236}">
                <a16:creationId xmlns:a16="http://schemas.microsoft.com/office/drawing/2014/main" id="{798F10DA-C43D-2627-EC7F-496D8ADFB36B}"/>
              </a:ext>
            </a:extLst>
          </p:cNvPr>
          <p:cNvSpPr/>
          <p:nvPr/>
        </p:nvSpPr>
        <p:spPr bwMode="auto">
          <a:xfrm>
            <a:off x="847621" y="3688424"/>
            <a:ext cx="782512" cy="1108638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프로젝트 폴더에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src.txt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파일이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존재하지 </a:t>
            </a:r>
            <a:r>
              <a:rPr kumimoji="0" lang="ko-KR" altLang="en-US" sz="11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않을때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2" name="직사각형 31">
            <a:extLst>
              <a:ext uri="{FF2B5EF4-FFF2-40B4-BE49-F238E27FC236}">
                <a16:creationId xmlns:a16="http://schemas.microsoft.com/office/drawing/2014/main" id="{91FC0036-34F5-3678-E78B-34ED109597C4}"/>
              </a:ext>
            </a:extLst>
          </p:cNvPr>
          <p:cNvSpPr/>
          <p:nvPr/>
        </p:nvSpPr>
        <p:spPr bwMode="auto">
          <a:xfrm>
            <a:off x="1758432" y="5362665"/>
            <a:ext cx="1157384" cy="189359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3" name="직사각형 32">
            <a:extLst>
              <a:ext uri="{FF2B5EF4-FFF2-40B4-BE49-F238E27FC236}">
                <a16:creationId xmlns:a16="http://schemas.microsoft.com/office/drawing/2014/main" id="{A1EEB4DA-753C-81CB-833F-ABFEC7EA0F08}"/>
              </a:ext>
            </a:extLst>
          </p:cNvPr>
          <p:cNvSpPr/>
          <p:nvPr/>
        </p:nvSpPr>
        <p:spPr bwMode="auto">
          <a:xfrm>
            <a:off x="1756487" y="5004622"/>
            <a:ext cx="1191021" cy="170689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4" name="직사각형 33">
            <a:extLst>
              <a:ext uri="{FF2B5EF4-FFF2-40B4-BE49-F238E27FC236}">
                <a16:creationId xmlns:a16="http://schemas.microsoft.com/office/drawing/2014/main" id="{96905648-1B51-15F6-9265-5A8C653F738C}"/>
              </a:ext>
            </a:extLst>
          </p:cNvPr>
          <p:cNvSpPr/>
          <p:nvPr/>
        </p:nvSpPr>
        <p:spPr bwMode="auto">
          <a:xfrm>
            <a:off x="1756487" y="4816849"/>
            <a:ext cx="1951417" cy="170689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6" name="직사각형 35">
            <a:extLst>
              <a:ext uri="{FF2B5EF4-FFF2-40B4-BE49-F238E27FC236}">
                <a16:creationId xmlns:a16="http://schemas.microsoft.com/office/drawing/2014/main" id="{E08437A1-8930-210E-8EDA-6137C3AB4D41}"/>
              </a:ext>
            </a:extLst>
          </p:cNvPr>
          <p:cNvSpPr/>
          <p:nvPr/>
        </p:nvSpPr>
        <p:spPr bwMode="auto">
          <a:xfrm>
            <a:off x="1756487" y="4451854"/>
            <a:ext cx="1231337" cy="185251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7" name="직사각형 36">
            <a:extLst>
              <a:ext uri="{FF2B5EF4-FFF2-40B4-BE49-F238E27FC236}">
                <a16:creationId xmlns:a16="http://schemas.microsoft.com/office/drawing/2014/main" id="{11E61A8F-7B28-FA52-2E3B-541AB06DDADC}"/>
              </a:ext>
            </a:extLst>
          </p:cNvPr>
          <p:cNvSpPr/>
          <p:nvPr/>
        </p:nvSpPr>
        <p:spPr bwMode="auto">
          <a:xfrm>
            <a:off x="1756487" y="4244152"/>
            <a:ext cx="2023426" cy="207703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8" name="직사각형 37">
            <a:extLst>
              <a:ext uri="{FF2B5EF4-FFF2-40B4-BE49-F238E27FC236}">
                <a16:creationId xmlns:a16="http://schemas.microsoft.com/office/drawing/2014/main" id="{2863D063-5133-8576-C4C1-CAC4F86A72E2}"/>
              </a:ext>
            </a:extLst>
          </p:cNvPr>
          <p:cNvSpPr/>
          <p:nvPr/>
        </p:nvSpPr>
        <p:spPr bwMode="auto">
          <a:xfrm>
            <a:off x="1756487" y="3922520"/>
            <a:ext cx="1288877" cy="187702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9" name="직사각형 38">
            <a:extLst>
              <a:ext uri="{FF2B5EF4-FFF2-40B4-BE49-F238E27FC236}">
                <a16:creationId xmlns:a16="http://schemas.microsoft.com/office/drawing/2014/main" id="{77E6BC5A-12BC-B889-8ABC-00E0D1FFFA29}"/>
              </a:ext>
            </a:extLst>
          </p:cNvPr>
          <p:cNvSpPr/>
          <p:nvPr/>
        </p:nvSpPr>
        <p:spPr bwMode="auto">
          <a:xfrm>
            <a:off x="1756488" y="3705947"/>
            <a:ext cx="1288876" cy="195406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40" name="직사각형 39">
            <a:extLst>
              <a:ext uri="{FF2B5EF4-FFF2-40B4-BE49-F238E27FC236}">
                <a16:creationId xmlns:a16="http://schemas.microsoft.com/office/drawing/2014/main" id="{3C40C566-6853-BB0D-C9EE-FD7887D32800}"/>
              </a:ext>
            </a:extLst>
          </p:cNvPr>
          <p:cNvSpPr/>
          <p:nvPr/>
        </p:nvSpPr>
        <p:spPr bwMode="auto">
          <a:xfrm>
            <a:off x="4443965" y="3409138"/>
            <a:ext cx="3048833" cy="431529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 입력 스트림 객체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kumimoji="0" lang="en-US" altLang="ko-KR" sz="11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Finstr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) src.txt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파일의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포인터를 처음 위치에서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5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만큼 이동시킴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1" name="직사각형 40">
            <a:extLst>
              <a:ext uri="{FF2B5EF4-FFF2-40B4-BE49-F238E27FC236}">
                <a16:creationId xmlns:a16="http://schemas.microsoft.com/office/drawing/2014/main" id="{71AB62AB-CD36-F4E7-799F-6FFB93F7E72F}"/>
              </a:ext>
            </a:extLst>
          </p:cNvPr>
          <p:cNvSpPr/>
          <p:nvPr/>
        </p:nvSpPr>
        <p:spPr bwMode="auto">
          <a:xfrm>
            <a:off x="4447115" y="3878346"/>
            <a:ext cx="2309740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현재 포인터 위치에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‘a’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문자 삽입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2" name="직사각형 41">
            <a:extLst>
              <a:ext uri="{FF2B5EF4-FFF2-40B4-BE49-F238E27FC236}">
                <a16:creationId xmlns:a16="http://schemas.microsoft.com/office/drawing/2014/main" id="{C8C5824A-2DFE-3C3D-377F-4E74340CFC2F}"/>
              </a:ext>
            </a:extLst>
          </p:cNvPr>
          <p:cNvSpPr/>
          <p:nvPr/>
        </p:nvSpPr>
        <p:spPr bwMode="auto">
          <a:xfrm>
            <a:off x="4448251" y="4207317"/>
            <a:ext cx="3171018" cy="600807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 출력 스트림 객체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kumimoji="0" lang="en-US" altLang="ko-KR" sz="11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Foutstr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) src.txt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파일의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포인터를 파일의 처음 위치로 이동시킨 후에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포인터를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15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만큼 이동시킴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6" name="직사각형 45">
            <a:extLst>
              <a:ext uri="{FF2B5EF4-FFF2-40B4-BE49-F238E27FC236}">
                <a16:creationId xmlns:a16="http://schemas.microsoft.com/office/drawing/2014/main" id="{E7AC6BFA-B95C-E39B-6470-01D7F83DD783}"/>
              </a:ext>
            </a:extLst>
          </p:cNvPr>
          <p:cNvSpPr/>
          <p:nvPr/>
        </p:nvSpPr>
        <p:spPr bwMode="auto">
          <a:xfrm>
            <a:off x="4450864" y="4849112"/>
            <a:ext cx="2309740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현재 포인터 위치에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‘b’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문자 삽입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7" name="직사각형 46">
            <a:extLst>
              <a:ext uri="{FF2B5EF4-FFF2-40B4-BE49-F238E27FC236}">
                <a16:creationId xmlns:a16="http://schemas.microsoft.com/office/drawing/2014/main" id="{6000112D-1C8A-A661-1D47-69DB0C5FCADD}"/>
              </a:ext>
            </a:extLst>
          </p:cNvPr>
          <p:cNvSpPr/>
          <p:nvPr/>
        </p:nvSpPr>
        <p:spPr bwMode="auto">
          <a:xfrm>
            <a:off x="4453951" y="5152352"/>
            <a:ext cx="3171018" cy="600807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 출력 스트림 객체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kumimoji="0" lang="en-US" altLang="ko-KR" sz="11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Foutstr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) src.txt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파일의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포인터를 파일의 마지막 위치로 이동시킨 후에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포인터를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-3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만큼 이동시킴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8" name="직사각형 47">
            <a:extLst>
              <a:ext uri="{FF2B5EF4-FFF2-40B4-BE49-F238E27FC236}">
                <a16:creationId xmlns:a16="http://schemas.microsoft.com/office/drawing/2014/main" id="{DBD2533C-7899-6B31-5901-0CE8C68207DE}"/>
              </a:ext>
            </a:extLst>
          </p:cNvPr>
          <p:cNvSpPr/>
          <p:nvPr/>
        </p:nvSpPr>
        <p:spPr bwMode="auto">
          <a:xfrm>
            <a:off x="4450864" y="5817751"/>
            <a:ext cx="2309740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현재 포인터 위치에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‘c’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문자 삽입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4" name="직사각형 53">
            <a:extLst>
              <a:ext uri="{FF2B5EF4-FFF2-40B4-BE49-F238E27FC236}">
                <a16:creationId xmlns:a16="http://schemas.microsoft.com/office/drawing/2014/main" id="{FBDD076A-9E2C-F8C2-2BCB-4151F153E60B}"/>
              </a:ext>
            </a:extLst>
          </p:cNvPr>
          <p:cNvSpPr/>
          <p:nvPr/>
        </p:nvSpPr>
        <p:spPr bwMode="auto">
          <a:xfrm>
            <a:off x="3231732" y="6118346"/>
            <a:ext cx="1212233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출력 파일 닫기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59" name="연결선: 꺾임 50">
            <a:extLst>
              <a:ext uri="{FF2B5EF4-FFF2-40B4-BE49-F238E27FC236}">
                <a16:creationId xmlns:a16="http://schemas.microsoft.com/office/drawing/2014/main" id="{07F627C0-C5BA-188B-A1F2-DA233AF38B50}"/>
              </a:ext>
            </a:extLst>
          </p:cNvPr>
          <p:cNvCxnSpPr>
            <a:cxnSpLocks/>
            <a:stCxn id="54" idx="1"/>
            <a:endCxn id="32" idx="3"/>
          </p:cNvCxnSpPr>
          <p:nvPr/>
        </p:nvCxnSpPr>
        <p:spPr bwMode="auto">
          <a:xfrm rot="10800000">
            <a:off x="2915816" y="5457346"/>
            <a:ext cx="315916" cy="792127"/>
          </a:xfrm>
          <a:prstGeom prst="bentConnector3">
            <a:avLst>
              <a:gd name="adj1" fmla="val 40352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60" name="연결선: 꺾임 53">
            <a:extLst>
              <a:ext uri="{FF2B5EF4-FFF2-40B4-BE49-F238E27FC236}">
                <a16:creationId xmlns:a16="http://schemas.microsoft.com/office/drawing/2014/main" id="{7F385C3C-5280-1E04-88A7-20BC0174BC08}"/>
              </a:ext>
            </a:extLst>
          </p:cNvPr>
          <p:cNvCxnSpPr>
            <a:cxnSpLocks/>
            <a:stCxn id="48" idx="1"/>
            <a:endCxn id="33" idx="3"/>
          </p:cNvCxnSpPr>
          <p:nvPr/>
        </p:nvCxnSpPr>
        <p:spPr bwMode="auto">
          <a:xfrm rot="10800000">
            <a:off x="2947508" y="5089967"/>
            <a:ext cx="1503356" cy="858910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61" name="연결선: 꺾임 57">
            <a:extLst>
              <a:ext uri="{FF2B5EF4-FFF2-40B4-BE49-F238E27FC236}">
                <a16:creationId xmlns:a16="http://schemas.microsoft.com/office/drawing/2014/main" id="{B1B0303E-92FA-2FF6-71B2-172DB3E308D4}"/>
              </a:ext>
            </a:extLst>
          </p:cNvPr>
          <p:cNvCxnSpPr>
            <a:cxnSpLocks/>
            <a:stCxn id="47" idx="1"/>
            <a:endCxn id="34" idx="3"/>
          </p:cNvCxnSpPr>
          <p:nvPr/>
        </p:nvCxnSpPr>
        <p:spPr bwMode="auto">
          <a:xfrm rot="10800000">
            <a:off x="3707905" y="4902194"/>
            <a:ext cx="746047" cy="550562"/>
          </a:xfrm>
          <a:prstGeom prst="bentConnector3">
            <a:avLst>
              <a:gd name="adj1" fmla="val 73492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62" name="연결선: 꺾임 61">
            <a:extLst>
              <a:ext uri="{FF2B5EF4-FFF2-40B4-BE49-F238E27FC236}">
                <a16:creationId xmlns:a16="http://schemas.microsoft.com/office/drawing/2014/main" id="{BB095278-68FA-D53E-17FB-4035519FEABA}"/>
              </a:ext>
            </a:extLst>
          </p:cNvPr>
          <p:cNvCxnSpPr>
            <a:cxnSpLocks/>
            <a:stCxn id="46" idx="1"/>
            <a:endCxn id="36" idx="3"/>
          </p:cNvCxnSpPr>
          <p:nvPr/>
        </p:nvCxnSpPr>
        <p:spPr bwMode="auto">
          <a:xfrm rot="10800000">
            <a:off x="2987824" y="4544480"/>
            <a:ext cx="1463040" cy="435758"/>
          </a:xfrm>
          <a:prstGeom prst="bentConnector3">
            <a:avLst>
              <a:gd name="adj1" fmla="val 27865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63" name="연결선: 꺾임 69">
            <a:extLst>
              <a:ext uri="{FF2B5EF4-FFF2-40B4-BE49-F238E27FC236}">
                <a16:creationId xmlns:a16="http://schemas.microsoft.com/office/drawing/2014/main" id="{ECF45C84-3517-B264-3D0F-8D1B55973818}"/>
              </a:ext>
            </a:extLst>
          </p:cNvPr>
          <p:cNvCxnSpPr>
            <a:cxnSpLocks/>
            <a:stCxn id="40" idx="1"/>
            <a:endCxn id="39" idx="3"/>
          </p:cNvCxnSpPr>
          <p:nvPr/>
        </p:nvCxnSpPr>
        <p:spPr bwMode="auto">
          <a:xfrm rot="10800000" flipV="1">
            <a:off x="3045365" y="3624902"/>
            <a:ext cx="1398601" cy="178747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64" name="직선 화살표 연결선 63">
            <a:extLst>
              <a:ext uri="{FF2B5EF4-FFF2-40B4-BE49-F238E27FC236}">
                <a16:creationId xmlns:a16="http://schemas.microsoft.com/office/drawing/2014/main" id="{982A553F-CC4D-A88B-ED5E-889794AB4EE9}"/>
              </a:ext>
            </a:extLst>
          </p:cNvPr>
          <p:cNvCxnSpPr>
            <a:cxnSpLocks/>
            <a:stCxn id="41" idx="1"/>
            <a:endCxn id="38" idx="3"/>
          </p:cNvCxnSpPr>
          <p:nvPr/>
        </p:nvCxnSpPr>
        <p:spPr>
          <a:xfrm flipH="1">
            <a:off x="3045364" y="4009472"/>
            <a:ext cx="1401751" cy="6899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82" name="연결선: 꺾임 61">
            <a:extLst>
              <a:ext uri="{FF2B5EF4-FFF2-40B4-BE49-F238E27FC236}">
                <a16:creationId xmlns:a16="http://schemas.microsoft.com/office/drawing/2014/main" id="{BB095278-68FA-D53E-17FB-4035519FEABA}"/>
              </a:ext>
            </a:extLst>
          </p:cNvPr>
          <p:cNvCxnSpPr>
            <a:cxnSpLocks/>
            <a:stCxn id="42" idx="1"/>
            <a:endCxn id="37" idx="3"/>
          </p:cNvCxnSpPr>
          <p:nvPr/>
        </p:nvCxnSpPr>
        <p:spPr bwMode="auto">
          <a:xfrm rot="10800000">
            <a:off x="3779913" y="4348005"/>
            <a:ext cx="668338" cy="159717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27" grpId="0" animBg="1"/>
      <p:bldP spid="43" grpId="0" animBg="1"/>
      <p:bldP spid="45" grpId="0" animBg="1"/>
      <p:bldP spid="55" grpId="0" animBg="1"/>
      <p:bldP spid="57" grpId="0" animBg="1"/>
      <p:bldP spid="53" grpId="0" animBg="1"/>
      <p:bldP spid="32" grpId="0" animBg="1"/>
      <p:bldP spid="33" grpId="0" animBg="1"/>
      <p:bldP spid="34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 animBg="1"/>
      <p:bldP spid="42" grpId="0" animBg="1"/>
      <p:bldP spid="46" grpId="0" animBg="1"/>
      <p:bldP spid="47" grpId="0" animBg="1"/>
      <p:bldP spid="48" grpId="0" animBg="1"/>
      <p:bldP spid="54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1E18FCD7-3B02-48C4-B054-0A6BBD9B332A}" type="slidenum">
              <a:rPr lang="en-US" altLang="ko-KR" smtClean="0"/>
              <a:pPr/>
              <a:t>32</a:t>
            </a:fld>
            <a:endParaRPr lang="en-US" altLang="ko-KR"/>
          </a:p>
        </p:txBody>
      </p:sp>
      <p:sp>
        <p:nvSpPr>
          <p:cNvPr id="3584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파일의 랜덤 접근</a:t>
            </a:r>
            <a:endParaRPr lang="ko-KR" altLang="en-US" sz="2400" dirty="0"/>
          </a:p>
        </p:txBody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7188" y="1357313"/>
            <a:ext cx="7786687" cy="4525962"/>
          </a:xfrm>
        </p:spPr>
        <p:txBody>
          <a:bodyPr/>
          <a:lstStyle/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r>
              <a:rPr lang="en-US" altLang="ko-KR" sz="18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			</a:t>
            </a:r>
            <a:endParaRPr lang="ko-KR" altLang="en-US" sz="1800" b="1" dirty="0">
              <a:solidFill>
                <a:srgbClr val="0000AC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866775" y="1643063"/>
            <a:ext cx="8134350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 algn="ctr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ko-KR" altLang="en-US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0" name="내용 개체 틀 2"/>
          <p:cNvSpPr txBox="1">
            <a:spLocks/>
          </p:cNvSpPr>
          <p:nvPr/>
        </p:nvSpPr>
        <p:spPr bwMode="auto">
          <a:xfrm>
            <a:off x="866775" y="1714500"/>
            <a:ext cx="7920038" cy="3151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b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endParaRPr lang="ko-KR" altLang="en-US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1" name="직사각형 10"/>
          <p:cNvSpPr/>
          <p:nvPr/>
        </p:nvSpPr>
        <p:spPr>
          <a:xfrm>
            <a:off x="642910" y="1345156"/>
            <a:ext cx="148630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실행 결과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4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dirty="0"/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722644EC-674A-1ADB-F139-49AFA997BA3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6775" y="1916644"/>
            <a:ext cx="7500965" cy="4608700"/>
          </a:xfrm>
          <a:prstGeom prst="rect">
            <a:avLst/>
          </a:prstGeom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FFC04-51B9-48AE-82DA-195A16C7596D}" type="slidenum">
              <a:rPr lang="en-US" altLang="ko-KR"/>
              <a:pPr/>
              <a:t>33</a:t>
            </a:fld>
            <a:endParaRPr lang="en-US" altLang="ko-KR"/>
          </a:p>
        </p:txBody>
      </p:sp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파일의 랜덤 접근</a:t>
            </a:r>
          </a:p>
        </p:txBody>
      </p:sp>
      <p:sp>
        <p:nvSpPr>
          <p:cNvPr id="3993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214282" y="1142984"/>
            <a:ext cx="8072494" cy="47149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lvl="1">
              <a:buClr>
                <a:srgbClr val="0000FF"/>
              </a:buClr>
            </a:pPr>
            <a:endParaRPr lang="en-US" altLang="ko-KR" sz="16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457200" indent="-457200">
              <a:lnSpc>
                <a:spcPct val="80000"/>
              </a:lnSpc>
              <a:buClr>
                <a:srgbClr val="0000AC"/>
              </a:buClr>
              <a:buNone/>
            </a:pPr>
            <a:r>
              <a:rPr lang="en-US" altLang="ko-KR" sz="20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</a:t>
            </a: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" name="내용 개체 틀 2"/>
          <p:cNvSpPr txBox="1">
            <a:spLocks/>
          </p:cNvSpPr>
          <p:nvPr/>
        </p:nvSpPr>
        <p:spPr bwMode="auto">
          <a:xfrm>
            <a:off x="714348" y="1571617"/>
            <a:ext cx="7920037" cy="4286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입력 </a:t>
            </a:r>
            <a:r>
              <a:rPr lang="ko-KR" altLang="en-US" sz="16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스트림의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현재 포인터의 바로 전 위치까지의 총 크기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바이트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)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를 반환하는 </a:t>
            </a:r>
            <a:b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멤버 함수</a:t>
            </a:r>
          </a:p>
        </p:txBody>
      </p:sp>
      <p:pic>
        <p:nvPicPr>
          <p:cNvPr id="808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2976" y="2137842"/>
            <a:ext cx="4500594" cy="1214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4" name="내용 개체 틀 2"/>
          <p:cNvSpPr txBox="1">
            <a:spLocks/>
          </p:cNvSpPr>
          <p:nvPr/>
        </p:nvSpPr>
        <p:spPr bwMode="auto">
          <a:xfrm>
            <a:off x="715051" y="3929071"/>
            <a:ext cx="7920037" cy="4286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출력 </a:t>
            </a:r>
            <a:r>
              <a:rPr lang="ko-KR" altLang="en-US" sz="16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스트림의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현재 바로 전 위치까지의 총 크기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바이트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)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를 반환하는 멤버 함수</a:t>
            </a:r>
          </a:p>
        </p:txBody>
      </p:sp>
      <p:pic>
        <p:nvPicPr>
          <p:cNvPr id="80899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42976" y="4357694"/>
            <a:ext cx="4429156" cy="1143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슬라이드 번호 개체 틀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6206B2F-1DC7-4860-8B4B-99487BD662BF}" type="slidenum">
              <a:rPr lang="en-US" altLang="ko-KR" smtClean="0"/>
              <a:pPr/>
              <a:t>34</a:t>
            </a:fld>
            <a:endParaRPr lang="en-US" altLang="ko-KR"/>
          </a:p>
        </p:txBody>
      </p:sp>
      <p:sp>
        <p:nvSpPr>
          <p:cNvPr id="2253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파일의 랜덤 접근</a:t>
            </a:r>
            <a:endParaRPr lang="ko-KR" altLang="en-US" sz="2400" dirty="0"/>
          </a:p>
        </p:txBody>
      </p:sp>
      <p:sp>
        <p:nvSpPr>
          <p:cNvPr id="22532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ko-KR" altLang="en-US"/>
          </a:p>
        </p:txBody>
      </p:sp>
      <p:sp>
        <p:nvSpPr>
          <p:cNvPr id="22533" name="직사각형 9"/>
          <p:cNvSpPr>
            <a:spLocks noChangeArrowheads="1"/>
          </p:cNvSpPr>
          <p:nvPr/>
        </p:nvSpPr>
        <p:spPr bwMode="auto">
          <a:xfrm>
            <a:off x="642910" y="1488032"/>
            <a:ext cx="118814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예제 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5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</a:t>
            </a:r>
            <a:endParaRPr lang="ko-KR" altLang="en-US" dirty="0"/>
          </a:p>
        </p:txBody>
      </p:sp>
      <p:sp>
        <p:nvSpPr>
          <p:cNvPr id="74755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ko-KR" altLang="ko-KR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한컴바탕"/>
                <a:ea typeface="한컴바탕" pitchFamily="18" charset="-127"/>
              </a:rPr>
              <a:t> </a:t>
            </a:r>
            <a:r>
              <a:rPr kumimoji="1" lang="ko-KR" altLang="ko-KR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굴림" pitchFamily="50" charset="-127"/>
                <a:ea typeface="한컴바탕" pitchFamily="18" charset="-127"/>
              </a:rPr>
              <a:t> </a:t>
            </a:r>
            <a:endParaRPr kumimoji="1" lang="ko-KR" altLang="ko-K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pic>
        <p:nvPicPr>
          <p:cNvPr id="2" name="그림 1">
            <a:extLst>
              <a:ext uri="{FF2B5EF4-FFF2-40B4-BE49-F238E27FC236}">
                <a16:creationId xmlns:a16="http://schemas.microsoft.com/office/drawing/2014/main" id="{2A43FB73-83E9-477A-8AF6-66EC9E56CBC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7564" y="1988840"/>
            <a:ext cx="7848872" cy="3832731"/>
          </a:xfrm>
          <a:prstGeom prst="rect">
            <a:avLst/>
          </a:prstGeom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직사각형 22">
            <a:extLst>
              <a:ext uri="{FF2B5EF4-FFF2-40B4-BE49-F238E27FC236}">
                <a16:creationId xmlns:a16="http://schemas.microsoft.com/office/drawing/2014/main" id="{454F3948-C9CA-0273-16E4-5E0D46F964FE}"/>
              </a:ext>
            </a:extLst>
          </p:cNvPr>
          <p:cNvSpPr/>
          <p:nvPr/>
        </p:nvSpPr>
        <p:spPr>
          <a:xfrm>
            <a:off x="817240" y="1268760"/>
            <a:ext cx="7571184" cy="518457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R="0" algn="l" rtl="0"/>
            <a:r>
              <a:rPr lang="en-US" altLang="ko-KR" sz="1600" b="1" i="0" u="none" strike="noStrike" baseline="0" dirty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#include </a:t>
            </a:r>
            <a:r>
              <a:rPr lang="en-US" altLang="ko-KR" sz="16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&lt;iostream&gt;</a:t>
            </a:r>
          </a:p>
          <a:p>
            <a:pPr marR="0" algn="l" rtl="0"/>
            <a:r>
              <a:rPr lang="en-US" altLang="ko-KR" sz="1600" b="1" i="0" u="none" strike="noStrike" baseline="0" dirty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#include </a:t>
            </a:r>
            <a:r>
              <a:rPr lang="en-US" altLang="ko-KR" sz="16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</a:t>
            </a:r>
            <a:r>
              <a:rPr lang="en-US" altLang="ko-KR" sz="1600" b="1" i="0" u="none" strike="noStrike" baseline="0" dirty="0" err="1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fstream</a:t>
            </a:r>
            <a:r>
              <a:rPr lang="en-US" altLang="ko-KR" sz="16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&gt;</a:t>
            </a: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using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namespace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std; </a:t>
            </a: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main(</a:t>
            </a:r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 {</a:t>
            </a: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6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ifstream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6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Finstr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en-US" altLang="ko-KR" sz="16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"src.txt"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);</a:t>
            </a: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if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(!</a:t>
            </a:r>
            <a:r>
              <a:rPr lang="en-US" altLang="ko-KR" sz="16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Finstr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{</a:t>
            </a: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	</a:t>
            </a:r>
            <a:r>
              <a:rPr lang="en-US" altLang="ko-KR" sz="16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16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</a:t>
            </a:r>
            <a:r>
              <a:rPr lang="ko-KR" altLang="en-US" sz="16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파일 열기 실패</a:t>
            </a:r>
            <a:r>
              <a:rPr lang="en-US" altLang="ko-KR" sz="16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!\n"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	exit(1);</a:t>
            </a: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} </a:t>
            </a:r>
            <a:r>
              <a:rPr lang="en-US" altLang="ko-KR" sz="16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if</a:t>
            </a:r>
            <a:endParaRPr lang="en-US" altLang="ko-KR" sz="16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</a:p>
          <a:p>
            <a:pPr marR="0" algn="l" rtl="0"/>
            <a:r>
              <a:rPr lang="da-DK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Finstr.seekg(0, ios::end);</a:t>
            </a: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6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16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"file size : "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16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Finstr.tellg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() &lt;&lt; </a:t>
            </a:r>
            <a:r>
              <a:rPr lang="en-US" altLang="ko-KR" sz="16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	</a:t>
            </a: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6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Finstr.close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();</a:t>
            </a:r>
          </a:p>
          <a:p>
            <a:pPr marR="0" algn="l" rtl="0"/>
            <a:endParaRPr lang="en-US" altLang="ko-KR" sz="16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return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0;</a:t>
            </a:r>
          </a:p>
          <a:p>
            <a:pPr marR="0" algn="l" rtl="0"/>
            <a:endParaRPr lang="en-US" altLang="ko-KR" sz="16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 </a:t>
            </a:r>
            <a:r>
              <a:rPr lang="en-US" altLang="ko-KR" sz="16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main()</a:t>
            </a:r>
            <a:endParaRPr lang="en-US" altLang="ko-KR" sz="12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22530" name="슬라이드 번호 개체 틀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6206B2F-1DC7-4860-8B4B-99487BD662BF}" type="slidenum">
              <a:rPr lang="en-US" altLang="ko-KR" smtClean="0"/>
              <a:pPr/>
              <a:t>35</a:t>
            </a:fld>
            <a:endParaRPr lang="en-US" altLang="ko-KR"/>
          </a:p>
        </p:txBody>
      </p:sp>
      <p:sp>
        <p:nvSpPr>
          <p:cNvPr id="2253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파일의 랜덤 접근</a:t>
            </a:r>
            <a:endParaRPr lang="ko-KR" altLang="en-US" sz="2400" dirty="0"/>
          </a:p>
        </p:txBody>
      </p:sp>
      <p:sp>
        <p:nvSpPr>
          <p:cNvPr id="22532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ko-KR" altLang="en-US"/>
          </a:p>
        </p:txBody>
      </p:sp>
      <p:sp>
        <p:nvSpPr>
          <p:cNvPr id="24" name="직사각형 23">
            <a:extLst>
              <a:ext uri="{FF2B5EF4-FFF2-40B4-BE49-F238E27FC236}">
                <a16:creationId xmlns:a16="http://schemas.microsoft.com/office/drawing/2014/main" id="{237F3791-74B2-18A9-73C6-C57ED2E22BA7}"/>
              </a:ext>
            </a:extLst>
          </p:cNvPr>
          <p:cNvSpPr/>
          <p:nvPr/>
        </p:nvSpPr>
        <p:spPr bwMode="auto">
          <a:xfrm>
            <a:off x="4200501" y="1673279"/>
            <a:ext cx="2895079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 입출력 스트림을 사용하기 위해 추가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6" name="직사각형 25">
            <a:extLst>
              <a:ext uri="{FF2B5EF4-FFF2-40B4-BE49-F238E27FC236}">
                <a16:creationId xmlns:a16="http://schemas.microsoft.com/office/drawing/2014/main" id="{E4DC4B2D-F0F8-FB9A-7EC3-576A6B900852}"/>
              </a:ext>
            </a:extLst>
          </p:cNvPr>
          <p:cNvSpPr/>
          <p:nvPr/>
        </p:nvSpPr>
        <p:spPr bwMode="auto">
          <a:xfrm>
            <a:off x="907752" y="1679470"/>
            <a:ext cx="2141736" cy="275090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cxnSp>
        <p:nvCxnSpPr>
          <p:cNvPr id="28" name="직선 화살표 연결선 27">
            <a:extLst>
              <a:ext uri="{FF2B5EF4-FFF2-40B4-BE49-F238E27FC236}">
                <a16:creationId xmlns:a16="http://schemas.microsoft.com/office/drawing/2014/main" id="{C92589A1-4CF1-7D80-A39C-D7772F95114E}"/>
              </a:ext>
            </a:extLst>
          </p:cNvPr>
          <p:cNvCxnSpPr>
            <a:cxnSpLocks/>
            <a:stCxn id="24" idx="1"/>
            <a:endCxn id="26" idx="3"/>
          </p:cNvCxnSpPr>
          <p:nvPr/>
        </p:nvCxnSpPr>
        <p:spPr>
          <a:xfrm flipH="1">
            <a:off x="3049488" y="1804405"/>
            <a:ext cx="1151013" cy="1261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29" name="직사각형 28">
            <a:extLst>
              <a:ext uri="{FF2B5EF4-FFF2-40B4-BE49-F238E27FC236}">
                <a16:creationId xmlns:a16="http://schemas.microsoft.com/office/drawing/2014/main" id="{94185B4C-CA42-1655-9E08-FBBD1AB508FF}"/>
              </a:ext>
            </a:extLst>
          </p:cNvPr>
          <p:cNvSpPr/>
          <p:nvPr/>
        </p:nvSpPr>
        <p:spPr bwMode="auto">
          <a:xfrm>
            <a:off x="4617716" y="2468083"/>
            <a:ext cx="3308588" cy="600807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 출력 스트림 객체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kumimoji="0" lang="en-US" altLang="ko-KR" sz="11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Finstr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)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선언 후에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,</a:t>
            </a:r>
          </a:p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프로젝트 폴더의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src.txt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파일을 읽기 모드로 열기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파일이 존재하지 않으면 생성되지 않음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)</a:t>
            </a:r>
          </a:p>
        </p:txBody>
      </p:sp>
      <p:cxnSp>
        <p:nvCxnSpPr>
          <p:cNvPr id="30" name="직선 화살표 연결선 29">
            <a:extLst>
              <a:ext uri="{FF2B5EF4-FFF2-40B4-BE49-F238E27FC236}">
                <a16:creationId xmlns:a16="http://schemas.microsoft.com/office/drawing/2014/main" id="{AEAF8D71-84BE-4F68-07C6-FE8746C8D66E}"/>
              </a:ext>
            </a:extLst>
          </p:cNvPr>
          <p:cNvCxnSpPr>
            <a:cxnSpLocks/>
            <a:stCxn id="29" idx="1"/>
            <a:endCxn id="31" idx="3"/>
          </p:cNvCxnSpPr>
          <p:nvPr/>
        </p:nvCxnSpPr>
        <p:spPr>
          <a:xfrm flipH="1" flipV="1">
            <a:off x="4273623" y="2766972"/>
            <a:ext cx="344093" cy="1515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grpSp>
        <p:nvGrpSpPr>
          <p:cNvPr id="51" name="그룹 50">
            <a:extLst>
              <a:ext uri="{FF2B5EF4-FFF2-40B4-BE49-F238E27FC236}">
                <a16:creationId xmlns:a16="http://schemas.microsoft.com/office/drawing/2014/main" id="{001C77B4-3D64-F3A3-E31A-F45D1237844E}"/>
              </a:ext>
            </a:extLst>
          </p:cNvPr>
          <p:cNvGrpSpPr/>
          <p:nvPr/>
        </p:nvGrpSpPr>
        <p:grpSpPr>
          <a:xfrm>
            <a:off x="1511806" y="2994682"/>
            <a:ext cx="275722" cy="957025"/>
            <a:chOff x="1477622" y="2994682"/>
            <a:chExt cx="275722" cy="957025"/>
          </a:xfrm>
        </p:grpSpPr>
        <p:cxnSp>
          <p:nvCxnSpPr>
            <p:cNvPr id="32" name="직선 연결선 31">
              <a:extLst>
                <a:ext uri="{FF2B5EF4-FFF2-40B4-BE49-F238E27FC236}">
                  <a16:creationId xmlns:a16="http://schemas.microsoft.com/office/drawing/2014/main" id="{C7C5F68D-2F1B-58EE-AD1A-5277090575C8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477622" y="3951707"/>
              <a:ext cx="275722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4" name="직선 연결선 33">
              <a:extLst>
                <a:ext uri="{FF2B5EF4-FFF2-40B4-BE49-F238E27FC236}">
                  <a16:creationId xmlns:a16="http://schemas.microsoft.com/office/drawing/2014/main" id="{01D69CE7-45B5-E528-3226-833B6780F480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1477622" y="2997882"/>
              <a:ext cx="275722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5" name="직선 연결선 34">
              <a:extLst>
                <a:ext uri="{FF2B5EF4-FFF2-40B4-BE49-F238E27FC236}">
                  <a16:creationId xmlns:a16="http://schemas.microsoft.com/office/drawing/2014/main" id="{E849C329-40FE-0216-C8E4-036EE45CE238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477622" y="2994682"/>
              <a:ext cx="0" cy="957025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36" name="직사각형 35">
            <a:extLst>
              <a:ext uri="{FF2B5EF4-FFF2-40B4-BE49-F238E27FC236}">
                <a16:creationId xmlns:a16="http://schemas.microsoft.com/office/drawing/2014/main" id="{D2A41542-89C9-7D4A-FFD4-0738B87BD1C2}"/>
              </a:ext>
            </a:extLst>
          </p:cNvPr>
          <p:cNvSpPr/>
          <p:nvPr/>
        </p:nvSpPr>
        <p:spPr bwMode="auto">
          <a:xfrm>
            <a:off x="880125" y="4052900"/>
            <a:ext cx="811552" cy="1108638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프로젝트 폴더에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src.txt</a:t>
            </a:r>
          </a:p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파일이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존재하지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ko-KR" altLang="en-US" sz="11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않을때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8" name="직사각형 37">
            <a:extLst>
              <a:ext uri="{FF2B5EF4-FFF2-40B4-BE49-F238E27FC236}">
                <a16:creationId xmlns:a16="http://schemas.microsoft.com/office/drawing/2014/main" id="{BF725E2A-2BF5-0396-D55C-4FDE15F07D63}"/>
              </a:ext>
            </a:extLst>
          </p:cNvPr>
          <p:cNvSpPr/>
          <p:nvPr/>
        </p:nvSpPr>
        <p:spPr bwMode="auto">
          <a:xfrm>
            <a:off x="5757572" y="3461801"/>
            <a:ext cx="1908805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프로그램을 강제로 종료함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0" name="직사각형 39">
            <a:extLst>
              <a:ext uri="{FF2B5EF4-FFF2-40B4-BE49-F238E27FC236}">
                <a16:creationId xmlns:a16="http://schemas.microsoft.com/office/drawing/2014/main" id="{CFC80595-8BDE-1F47-FF09-97EF95344967}"/>
              </a:ext>
            </a:extLst>
          </p:cNvPr>
          <p:cNvSpPr/>
          <p:nvPr/>
        </p:nvSpPr>
        <p:spPr bwMode="auto">
          <a:xfrm>
            <a:off x="2672447" y="3636960"/>
            <a:ext cx="805406" cy="215805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44" name="직사각형 43">
            <a:extLst>
              <a:ext uri="{FF2B5EF4-FFF2-40B4-BE49-F238E27FC236}">
                <a16:creationId xmlns:a16="http://schemas.microsoft.com/office/drawing/2014/main" id="{BE253AD9-D85D-C189-33D8-61EC3D2CCB0D}"/>
              </a:ext>
            </a:extLst>
          </p:cNvPr>
          <p:cNvSpPr/>
          <p:nvPr/>
        </p:nvSpPr>
        <p:spPr bwMode="auto">
          <a:xfrm>
            <a:off x="1814822" y="4319313"/>
            <a:ext cx="2328200" cy="279750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45" name="직사각형 44">
            <a:extLst>
              <a:ext uri="{FF2B5EF4-FFF2-40B4-BE49-F238E27FC236}">
                <a16:creationId xmlns:a16="http://schemas.microsoft.com/office/drawing/2014/main" id="{5AD1A47E-27B9-52EE-95C3-6AA0B10004F9}"/>
              </a:ext>
            </a:extLst>
          </p:cNvPr>
          <p:cNvSpPr/>
          <p:nvPr/>
        </p:nvSpPr>
        <p:spPr bwMode="auto">
          <a:xfrm>
            <a:off x="4916345" y="3831156"/>
            <a:ext cx="3112040" cy="600807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 출력 스트림 객체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kumimoji="0" lang="en-US" altLang="ko-KR" sz="11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Finstr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) src.txt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파일의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포인터를 파일의 마지막 위치로 이동시킨 후에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포인터를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0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만큼 이동시킴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3" name="직사각형 52">
            <a:extLst>
              <a:ext uri="{FF2B5EF4-FFF2-40B4-BE49-F238E27FC236}">
                <a16:creationId xmlns:a16="http://schemas.microsoft.com/office/drawing/2014/main" id="{2F038A0F-2C6C-2816-519E-A467CF800E1F}"/>
              </a:ext>
            </a:extLst>
          </p:cNvPr>
          <p:cNvSpPr/>
          <p:nvPr/>
        </p:nvSpPr>
        <p:spPr bwMode="auto">
          <a:xfrm>
            <a:off x="4200501" y="4576961"/>
            <a:ext cx="1225251" cy="263535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54" name="직사각형 53">
            <a:extLst>
              <a:ext uri="{FF2B5EF4-FFF2-40B4-BE49-F238E27FC236}">
                <a16:creationId xmlns:a16="http://schemas.microsoft.com/office/drawing/2014/main" id="{F0FD88B4-AC4F-DA6D-C867-162C56142AA0}"/>
              </a:ext>
            </a:extLst>
          </p:cNvPr>
          <p:cNvSpPr/>
          <p:nvPr/>
        </p:nvSpPr>
        <p:spPr bwMode="auto">
          <a:xfrm>
            <a:off x="4916345" y="5049455"/>
            <a:ext cx="3112040" cy="770084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 출력 스트림 객체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kumimoji="0" lang="en-US" altLang="ko-KR" sz="11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Finstr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) src.txt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파일의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포인터를 파일의 마지막 위치로 이동시킨 후에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바로 전 위치까지의 총 크기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바이트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)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를 반환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=&gt; 9</a:t>
            </a:r>
          </a:p>
        </p:txBody>
      </p:sp>
      <p:sp>
        <p:nvSpPr>
          <p:cNvPr id="57" name="직사각형 56">
            <a:extLst>
              <a:ext uri="{FF2B5EF4-FFF2-40B4-BE49-F238E27FC236}">
                <a16:creationId xmlns:a16="http://schemas.microsoft.com/office/drawing/2014/main" id="{990CDDB3-1479-4CC1-200B-414813BC61A0}"/>
              </a:ext>
            </a:extLst>
          </p:cNvPr>
          <p:cNvSpPr/>
          <p:nvPr/>
        </p:nvSpPr>
        <p:spPr bwMode="auto">
          <a:xfrm>
            <a:off x="1789183" y="5075093"/>
            <a:ext cx="1404322" cy="275090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58" name="직사각형 57">
            <a:extLst>
              <a:ext uri="{FF2B5EF4-FFF2-40B4-BE49-F238E27FC236}">
                <a16:creationId xmlns:a16="http://schemas.microsoft.com/office/drawing/2014/main" id="{0C0C2B56-1AFA-BB0A-5D3C-2ACD1048E390}"/>
              </a:ext>
            </a:extLst>
          </p:cNvPr>
          <p:cNvSpPr/>
          <p:nvPr/>
        </p:nvSpPr>
        <p:spPr bwMode="auto">
          <a:xfrm>
            <a:off x="3539324" y="5832117"/>
            <a:ext cx="1156115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입력 파일 닫기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1" name="직사각형 30">
            <a:extLst>
              <a:ext uri="{FF2B5EF4-FFF2-40B4-BE49-F238E27FC236}">
                <a16:creationId xmlns:a16="http://schemas.microsoft.com/office/drawing/2014/main" id="{B53F836B-F5AC-7399-34D4-79A84B067719}"/>
              </a:ext>
            </a:extLst>
          </p:cNvPr>
          <p:cNvSpPr/>
          <p:nvPr/>
        </p:nvSpPr>
        <p:spPr bwMode="auto">
          <a:xfrm>
            <a:off x="1778230" y="2629427"/>
            <a:ext cx="2495393" cy="275090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cxnSp>
        <p:nvCxnSpPr>
          <p:cNvPr id="41" name="연결선: 꺾임 40">
            <a:extLst>
              <a:ext uri="{FF2B5EF4-FFF2-40B4-BE49-F238E27FC236}">
                <a16:creationId xmlns:a16="http://schemas.microsoft.com/office/drawing/2014/main" id="{E38E3D4E-B6A5-C8FF-83C3-2F8C0E69DF51}"/>
              </a:ext>
            </a:extLst>
          </p:cNvPr>
          <p:cNvCxnSpPr>
            <a:cxnSpLocks/>
            <a:stCxn id="38" idx="1"/>
            <a:endCxn id="40" idx="3"/>
          </p:cNvCxnSpPr>
          <p:nvPr/>
        </p:nvCxnSpPr>
        <p:spPr bwMode="auto">
          <a:xfrm rot="10800000" flipV="1">
            <a:off x="3477854" y="3592927"/>
            <a:ext cx="2279719" cy="151936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42" name="연결선: 꺾임 41">
            <a:extLst>
              <a:ext uri="{FF2B5EF4-FFF2-40B4-BE49-F238E27FC236}">
                <a16:creationId xmlns:a16="http://schemas.microsoft.com/office/drawing/2014/main" id="{1FED9A5A-5C50-CB81-10B3-8A8019FDB632}"/>
              </a:ext>
            </a:extLst>
          </p:cNvPr>
          <p:cNvCxnSpPr>
            <a:cxnSpLocks/>
            <a:stCxn id="45" idx="1"/>
            <a:endCxn id="44" idx="3"/>
          </p:cNvCxnSpPr>
          <p:nvPr/>
        </p:nvCxnSpPr>
        <p:spPr bwMode="auto">
          <a:xfrm rot="10800000" flipV="1">
            <a:off x="4143023" y="4131560"/>
            <a:ext cx="773323" cy="327628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43" name="연결선: 꺾임 42">
            <a:extLst>
              <a:ext uri="{FF2B5EF4-FFF2-40B4-BE49-F238E27FC236}">
                <a16:creationId xmlns:a16="http://schemas.microsoft.com/office/drawing/2014/main" id="{60AD29CD-C248-BCD7-90F3-30A826E0B91B}"/>
              </a:ext>
            </a:extLst>
          </p:cNvPr>
          <p:cNvCxnSpPr>
            <a:cxnSpLocks/>
            <a:stCxn id="54" idx="1"/>
          </p:cNvCxnSpPr>
          <p:nvPr/>
        </p:nvCxnSpPr>
        <p:spPr bwMode="auto">
          <a:xfrm rot="10800000">
            <a:off x="4695439" y="4840499"/>
            <a:ext cx="220906" cy="593999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47" name="연결선: 꺾임 46">
            <a:extLst>
              <a:ext uri="{FF2B5EF4-FFF2-40B4-BE49-F238E27FC236}">
                <a16:creationId xmlns:a16="http://schemas.microsoft.com/office/drawing/2014/main" id="{FA0E1F8F-9120-DEE4-24BA-5D3319A17B05}"/>
              </a:ext>
            </a:extLst>
          </p:cNvPr>
          <p:cNvCxnSpPr>
            <a:cxnSpLocks/>
            <a:stCxn id="58" idx="0"/>
            <a:endCxn id="57" idx="3"/>
          </p:cNvCxnSpPr>
          <p:nvPr/>
        </p:nvCxnSpPr>
        <p:spPr bwMode="auto">
          <a:xfrm rot="16200000" flipV="1">
            <a:off x="3345705" y="5060439"/>
            <a:ext cx="619479" cy="923877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48" name="연결선: 꺾임 47">
            <a:extLst>
              <a:ext uri="{FF2B5EF4-FFF2-40B4-BE49-F238E27FC236}">
                <a16:creationId xmlns:a16="http://schemas.microsoft.com/office/drawing/2014/main" id="{95465F01-8DF6-B94E-9E6D-61F4E2FC229F}"/>
              </a:ext>
            </a:extLst>
          </p:cNvPr>
          <p:cNvCxnSpPr>
            <a:cxnSpLocks/>
          </p:cNvCxnSpPr>
          <p:nvPr/>
        </p:nvCxnSpPr>
        <p:spPr bwMode="auto">
          <a:xfrm rot="5400000" flipH="1" flipV="1">
            <a:off x="1043817" y="3584914"/>
            <a:ext cx="451433" cy="467445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6" grpId="0" animBg="1"/>
      <p:bldP spid="29" grpId="0" animBg="1"/>
      <p:bldP spid="36" grpId="0" animBg="1"/>
      <p:bldP spid="38" grpId="0" animBg="1"/>
      <p:bldP spid="40" grpId="0" animBg="1"/>
      <p:bldP spid="44" grpId="0" animBg="1"/>
      <p:bldP spid="45" grpId="0" animBg="1"/>
      <p:bldP spid="53" grpId="0" animBg="1"/>
      <p:bldP spid="54" grpId="0" animBg="1"/>
      <p:bldP spid="57" grpId="0" animBg="1"/>
      <p:bldP spid="58" grpId="0" animBg="1"/>
      <p:bldP spid="31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1E18FCD7-3B02-48C4-B054-0A6BBD9B332A}" type="slidenum">
              <a:rPr lang="en-US" altLang="ko-KR" smtClean="0"/>
              <a:pPr/>
              <a:t>36</a:t>
            </a:fld>
            <a:endParaRPr lang="en-US" altLang="ko-KR"/>
          </a:p>
        </p:txBody>
      </p:sp>
      <p:sp>
        <p:nvSpPr>
          <p:cNvPr id="3584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파일의 랜덤 접근</a:t>
            </a:r>
            <a:endParaRPr lang="ko-KR" altLang="en-US" sz="2400" dirty="0"/>
          </a:p>
        </p:txBody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7188" y="1357313"/>
            <a:ext cx="7786687" cy="4525962"/>
          </a:xfrm>
        </p:spPr>
        <p:txBody>
          <a:bodyPr/>
          <a:lstStyle/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r>
              <a:rPr lang="en-US" altLang="ko-KR" sz="18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			</a:t>
            </a:r>
            <a:endParaRPr lang="ko-KR" altLang="en-US" sz="1800" b="1" dirty="0">
              <a:solidFill>
                <a:srgbClr val="0000AC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866775" y="1643063"/>
            <a:ext cx="8134350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 algn="ctr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ko-KR" altLang="en-US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1" name="직사각형 10"/>
          <p:cNvSpPr/>
          <p:nvPr/>
        </p:nvSpPr>
        <p:spPr>
          <a:xfrm>
            <a:off x="642910" y="1345156"/>
            <a:ext cx="156805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실행 결과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5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</a:t>
            </a:r>
            <a:endParaRPr lang="ko-KR" altLang="en-US" dirty="0"/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3A28C9AC-B9B8-B04B-467F-FE1A677D814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6775" y="1927374"/>
            <a:ext cx="7500965" cy="4525962"/>
          </a:xfrm>
          <a:prstGeom prst="rect">
            <a:avLst/>
          </a:prstGeom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FFC04-51B9-48AE-82DA-195A16C7596D}" type="slidenum">
              <a:rPr lang="en-US" altLang="ko-KR"/>
              <a:pPr/>
              <a:t>37</a:t>
            </a:fld>
            <a:endParaRPr lang="en-US" altLang="ko-KR"/>
          </a:p>
        </p:txBody>
      </p:sp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파일의 입출력 </a:t>
            </a:r>
            <a:r>
              <a:rPr lang="ko-KR" altLang="en-US" sz="2800" dirty="0" err="1">
                <a:latin typeface="맑은 고딕" pitchFamily="50" charset="-127"/>
                <a:ea typeface="맑은 고딕" pitchFamily="50" charset="-127"/>
              </a:rPr>
              <a:t>스트림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상태 검사</a:t>
            </a:r>
          </a:p>
        </p:txBody>
      </p:sp>
      <p:sp>
        <p:nvSpPr>
          <p:cNvPr id="3993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214282" y="1142984"/>
            <a:ext cx="8072494" cy="47149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lvl="1">
              <a:buClr>
                <a:srgbClr val="0000FF"/>
              </a:buClr>
            </a:pPr>
            <a:endParaRPr lang="en-US" altLang="ko-KR" sz="16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457200" indent="-457200">
              <a:lnSpc>
                <a:spcPct val="80000"/>
              </a:lnSpc>
              <a:buClr>
                <a:srgbClr val="0000AC"/>
              </a:buClr>
              <a:buNone/>
            </a:pPr>
            <a:r>
              <a:rPr lang="en-US" altLang="ko-KR" sz="20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5. </a:t>
            </a:r>
            <a:r>
              <a:rPr lang="ko-KR" altLang="en-US" sz="20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파일의 입출력 </a:t>
            </a:r>
            <a:r>
              <a:rPr lang="ko-KR" altLang="en-US" sz="2000" b="1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스트림</a:t>
            </a:r>
            <a:r>
              <a:rPr lang="ko-KR" altLang="en-US" sz="20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상태 검사</a:t>
            </a:r>
            <a:endParaRPr lang="en-US" altLang="ko-KR" sz="20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800100" lvl="3" indent="-342900">
              <a:buClr>
                <a:srgbClr val="2F2385"/>
              </a:buClr>
              <a:buSzPct val="85000"/>
              <a:buFont typeface="Wingdings" pitchFamily="2" charset="2"/>
              <a:buChar char="ü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800100" lvl="3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1)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파일 입출력  </a:t>
            </a:r>
            <a:r>
              <a:rPr lang="ko-KR" altLang="en-US" b="1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스트림은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각 </a:t>
            </a:r>
            <a:r>
              <a:rPr lang="ko-KR" altLang="en-US" b="1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스트림의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상태를 검사하는 멤버 함수를 </a:t>
            </a:r>
            <a:endParaRPr lang="en-US" altLang="ko-KR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800100" lvl="3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이용하여 파일 입출력 상태를 알 수 있음</a:t>
            </a:r>
            <a:endParaRPr lang="en-US" altLang="ko-KR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800100" lvl="3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endParaRPr lang="en-US" altLang="ko-KR" sz="16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800100" lvl="3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2)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파일 입출력 </a:t>
            </a:r>
            <a:r>
              <a:rPr lang="ko-KR" altLang="en-US" b="1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스트림의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상태를 나타내는 상태 비트</a:t>
            </a:r>
            <a:endParaRPr lang="en-US" altLang="ko-KR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6081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graphicFrame>
        <p:nvGraphicFramePr>
          <p:cNvPr id="9" name="표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54574318"/>
              </p:ext>
            </p:extLst>
          </p:nvPr>
        </p:nvGraphicFramePr>
        <p:xfrm>
          <a:off x="1142976" y="3143248"/>
          <a:ext cx="7215238" cy="3214710"/>
        </p:xfrm>
        <a:graphic>
          <a:graphicData uri="http://schemas.openxmlformats.org/drawingml/2006/table">
            <a:tbl>
              <a:tblPr/>
              <a:tblGrid>
                <a:gridCol w="142095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7942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80869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dirty="0">
                          <a:solidFill>
                            <a:srgbClr val="0000FF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상태 비트</a:t>
                      </a:r>
                    </a:p>
                  </a:txBody>
                  <a:tcPr marL="64770" marR="64770" marT="17907" marB="17907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EED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dirty="0">
                          <a:solidFill>
                            <a:srgbClr val="0000FF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내 용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EED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4005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 err="1">
                          <a:solidFill>
                            <a:srgbClr val="008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failbit</a:t>
                      </a:r>
                      <a:endParaRPr lang="en-US" sz="1400" b="1" dirty="0">
                        <a:solidFill>
                          <a:srgbClr val="008000"/>
                        </a:solidFill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64770" marR="64770" marT="17907" marB="17907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dirty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입출력 </a:t>
                      </a:r>
                      <a:r>
                        <a:rPr lang="ko-KR" altLang="en-US" sz="1400" b="1" dirty="0" err="1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스트림이</a:t>
                      </a:r>
                      <a:r>
                        <a:rPr lang="ko-KR" altLang="en-US" sz="1400" b="1" dirty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 비정상적</a:t>
                      </a:r>
                      <a:r>
                        <a:rPr lang="en-US" altLang="ko-KR" sz="1400" b="1" dirty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(</a:t>
                      </a:r>
                      <a:r>
                        <a:rPr lang="ko-KR" altLang="en-US" sz="1400" b="1" dirty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정수를 입력하여야 되는데</a:t>
                      </a:r>
                      <a:r>
                        <a:rPr lang="en-US" altLang="ko-KR" sz="1400" b="1" dirty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,</a:t>
                      </a:r>
                      <a:r>
                        <a:rPr lang="ko-KR" altLang="en-US" sz="1400" b="1" dirty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 문자를 입력하는 경우</a:t>
                      </a:r>
                      <a:r>
                        <a:rPr lang="en-US" altLang="ko-KR" sz="1400" b="1" dirty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)</a:t>
                      </a:r>
                      <a:r>
                        <a:rPr lang="ko-KR" altLang="en-US" sz="1400" b="1" dirty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일 때 </a:t>
                      </a:r>
                      <a:r>
                        <a:rPr lang="en-US" altLang="ko-KR" sz="1400" b="1" dirty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true(1)</a:t>
                      </a:r>
                      <a:r>
                        <a:rPr lang="ko-KR" altLang="en-US" sz="1400" b="1" dirty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로 설정된다</a:t>
                      </a:r>
                      <a:r>
                        <a:rPr lang="en-US" altLang="ko-KR" sz="1400" b="1" dirty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.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5088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 err="1">
                          <a:solidFill>
                            <a:srgbClr val="008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badbit</a:t>
                      </a:r>
                      <a:endParaRPr lang="en-US" sz="1400" b="1" dirty="0">
                        <a:solidFill>
                          <a:srgbClr val="008000"/>
                        </a:solidFill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64770" marR="64770" marT="17907" marB="17907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dirty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입출력 </a:t>
                      </a:r>
                      <a:r>
                        <a:rPr lang="ko-KR" altLang="en-US" sz="1400" b="1" dirty="0" err="1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스트림이</a:t>
                      </a:r>
                      <a:r>
                        <a:rPr lang="ko-KR" altLang="en-US" sz="1400" b="1" dirty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 물리적으로 유효하지 않을 때 </a:t>
                      </a:r>
                      <a:r>
                        <a:rPr lang="en-US" altLang="ko-KR" sz="1400" b="1" dirty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true(1)</a:t>
                      </a:r>
                      <a:r>
                        <a:rPr lang="ko-KR" altLang="en-US" sz="1400" b="1" dirty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로 설정된다</a:t>
                      </a:r>
                      <a:r>
                        <a:rPr lang="en-US" altLang="ko-KR" sz="1400" b="1" dirty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.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1507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 err="1">
                          <a:solidFill>
                            <a:srgbClr val="008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eofbit</a:t>
                      </a:r>
                      <a:endParaRPr lang="en-US" sz="1400" b="1" dirty="0">
                        <a:solidFill>
                          <a:srgbClr val="008000"/>
                        </a:solidFill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64770" marR="64770" marT="17907" marB="17907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dirty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파일의 끝에 도달하였을 때 </a:t>
                      </a:r>
                      <a:r>
                        <a:rPr lang="en-US" altLang="ko-KR" sz="1400" b="1" dirty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true(1)</a:t>
                      </a:r>
                      <a:r>
                        <a:rPr lang="ko-KR" altLang="en-US" sz="1400" b="1" dirty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로 설정된다</a:t>
                      </a:r>
                      <a:r>
                        <a:rPr lang="en-US" altLang="ko-KR" sz="1400" b="1" dirty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.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4608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FFC04-51B9-48AE-82DA-195A16C7596D}" type="slidenum">
              <a:rPr lang="en-US" altLang="ko-KR"/>
              <a:pPr/>
              <a:t>38</a:t>
            </a:fld>
            <a:endParaRPr lang="en-US" altLang="ko-KR"/>
          </a:p>
        </p:txBody>
      </p:sp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파일의 입출력 </a:t>
            </a:r>
            <a:r>
              <a:rPr lang="ko-KR" altLang="en-US" sz="2800" dirty="0" err="1">
                <a:latin typeface="맑은 고딕" pitchFamily="50" charset="-127"/>
                <a:ea typeface="맑은 고딕" pitchFamily="50" charset="-127"/>
              </a:rPr>
              <a:t>스트림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상태 검사</a:t>
            </a:r>
          </a:p>
        </p:txBody>
      </p:sp>
      <p:sp>
        <p:nvSpPr>
          <p:cNvPr id="3993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214282" y="1234372"/>
            <a:ext cx="8072494" cy="3224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800100" lvl="3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3)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파일 입출력 </a:t>
            </a:r>
            <a:r>
              <a:rPr lang="ko-KR" altLang="en-US" b="1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스트림의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상태를 검사하는 멤버 함수</a:t>
            </a:r>
            <a:endParaRPr lang="en-US" altLang="ko-KR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6081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4608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graphicFrame>
        <p:nvGraphicFramePr>
          <p:cNvPr id="10" name="표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19991427"/>
              </p:ext>
            </p:extLst>
          </p:nvPr>
        </p:nvGraphicFramePr>
        <p:xfrm>
          <a:off x="857224" y="1809865"/>
          <a:ext cx="7500990" cy="4643471"/>
        </p:xfrm>
        <a:graphic>
          <a:graphicData uri="http://schemas.openxmlformats.org/drawingml/2006/table">
            <a:tbl>
              <a:tblPr/>
              <a:tblGrid>
                <a:gridCol w="147723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02375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6774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b="1" dirty="0">
                          <a:solidFill>
                            <a:srgbClr val="0000FF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멤버 함수</a:t>
                      </a:r>
                    </a:p>
                  </a:txBody>
                  <a:tcPr marL="64770" marR="64770" marT="17907" marB="17907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EED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b="1" dirty="0">
                          <a:solidFill>
                            <a:srgbClr val="0000FF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내 용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EED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2617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008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good()</a:t>
                      </a:r>
                    </a:p>
                  </a:txBody>
                  <a:tcPr marL="64770" marR="64770" marT="17907" marB="17907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b="1" dirty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입출력 </a:t>
                      </a:r>
                      <a:r>
                        <a:rPr lang="ko-KR" altLang="en-US" sz="1600" b="1" dirty="0" err="1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스트림이</a:t>
                      </a:r>
                      <a:r>
                        <a:rPr lang="ko-KR" altLang="en-US" sz="1600" b="1" dirty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 정상적일 때 </a:t>
                      </a:r>
                      <a:r>
                        <a:rPr lang="en-US" altLang="ko-KR" sz="1600" b="1" dirty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true(1)</a:t>
                      </a:r>
                      <a:r>
                        <a:rPr lang="ko-KR" altLang="en-US" sz="1600" b="1" dirty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를 반환한다</a:t>
                      </a:r>
                      <a:r>
                        <a:rPr lang="en-US" altLang="ko-KR" sz="1600" b="1" dirty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.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0779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008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fail()</a:t>
                      </a:r>
                    </a:p>
                  </a:txBody>
                  <a:tcPr marL="64770" marR="64770" marT="17907" marB="17907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b="1" dirty="0" err="1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failbit</a:t>
                      </a:r>
                      <a:r>
                        <a:rPr lang="ko-KR" altLang="en-US" sz="1600" b="1" dirty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이나 </a:t>
                      </a:r>
                      <a:r>
                        <a:rPr lang="en-US" altLang="ko-KR" sz="1600" b="1" dirty="0" err="1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badbit</a:t>
                      </a:r>
                      <a:r>
                        <a:rPr lang="ko-KR" altLang="en-US" sz="1600" b="1" dirty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이 </a:t>
                      </a:r>
                      <a:r>
                        <a:rPr lang="en-US" altLang="ko-KR" sz="1600" b="1" dirty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true(1)</a:t>
                      </a:r>
                      <a:r>
                        <a:rPr lang="ko-KR" altLang="en-US" sz="1600" b="1" dirty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가 되었을 때 </a:t>
                      </a:r>
                      <a:r>
                        <a:rPr lang="en-US" altLang="ko-KR" sz="1600" b="1" dirty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true(1)</a:t>
                      </a:r>
                      <a:r>
                        <a:rPr lang="ko-KR" altLang="en-US" sz="1600" b="1" dirty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를 반환한다</a:t>
                      </a:r>
                      <a:r>
                        <a:rPr lang="en-US" altLang="ko-KR" sz="1600" b="1" dirty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.</a:t>
                      </a:r>
                      <a:endParaRPr lang="ko-KR" altLang="en-US" sz="1600" b="1" dirty="0">
                        <a:solidFill>
                          <a:schemeClr val="tx1"/>
                        </a:solidFill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2617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 err="1">
                          <a:solidFill>
                            <a:srgbClr val="008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eof</a:t>
                      </a:r>
                      <a:r>
                        <a:rPr lang="en-US" sz="1600" b="1" dirty="0">
                          <a:solidFill>
                            <a:srgbClr val="008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()</a:t>
                      </a:r>
                    </a:p>
                  </a:txBody>
                  <a:tcPr marL="64770" marR="64770" marT="17907" marB="17907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b="1" dirty="0" err="1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eofbit</a:t>
                      </a:r>
                      <a:r>
                        <a:rPr lang="ko-KR" altLang="en-US" sz="1600" b="1" dirty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가 </a:t>
                      </a:r>
                      <a:r>
                        <a:rPr lang="en-US" altLang="ko-KR" sz="1600" b="1" dirty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true(1)</a:t>
                      </a:r>
                      <a:r>
                        <a:rPr lang="ko-KR" altLang="en-US" sz="1600" b="1" dirty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가 되었을 때 </a:t>
                      </a:r>
                      <a:r>
                        <a:rPr lang="en-US" altLang="ko-KR" sz="1600" b="1" dirty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true(1)</a:t>
                      </a:r>
                      <a:r>
                        <a:rPr lang="ko-KR" altLang="en-US" sz="1600" b="1" dirty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를 반환한다</a:t>
                      </a:r>
                      <a:r>
                        <a:rPr lang="en-US" altLang="ko-KR" sz="1600" b="1" dirty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.</a:t>
                      </a:r>
                      <a:endParaRPr lang="ko-KR" altLang="en-US" sz="1600" b="1" dirty="0">
                        <a:solidFill>
                          <a:schemeClr val="tx1"/>
                        </a:solidFill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0779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008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bad()</a:t>
                      </a:r>
                    </a:p>
                  </a:txBody>
                  <a:tcPr marL="64770" marR="64770" marT="17907" marB="17907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b="1" dirty="0" err="1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badbit</a:t>
                      </a:r>
                      <a:r>
                        <a:rPr lang="ko-KR" altLang="en-US" sz="1600" b="1" dirty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가 </a:t>
                      </a:r>
                      <a:r>
                        <a:rPr lang="en-US" altLang="ko-KR" sz="1600" b="1" dirty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true(1)</a:t>
                      </a:r>
                      <a:r>
                        <a:rPr lang="ko-KR" altLang="en-US" sz="1600" b="1" dirty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가 되었을 때 </a:t>
                      </a:r>
                      <a:r>
                        <a:rPr lang="en-US" altLang="ko-KR" sz="1600" b="1" dirty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true(1)</a:t>
                      </a:r>
                      <a:r>
                        <a:rPr lang="ko-KR" altLang="en-US" sz="1600" b="1" dirty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를 반환한다</a:t>
                      </a:r>
                      <a:r>
                        <a:rPr lang="en-US" altLang="ko-KR" sz="1600" b="1" dirty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.</a:t>
                      </a:r>
                      <a:endParaRPr lang="ko-KR" altLang="en-US" sz="1600" b="1" dirty="0">
                        <a:solidFill>
                          <a:schemeClr val="tx1"/>
                        </a:solidFill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80779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008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clear()</a:t>
                      </a:r>
                    </a:p>
                  </a:txBody>
                  <a:tcPr marL="64770" marR="64770" marT="17907" marB="17907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b="1" dirty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입출력 </a:t>
                      </a:r>
                      <a:r>
                        <a:rPr lang="ko-KR" altLang="en-US" sz="1600" b="1" dirty="0" err="1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스트림의</a:t>
                      </a:r>
                      <a:r>
                        <a:rPr lang="ko-KR" altLang="en-US" sz="1600" b="1" dirty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 상태를 </a:t>
                      </a:r>
                      <a:r>
                        <a:rPr lang="en-US" altLang="ko-KR" sz="1600" b="1" dirty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0</a:t>
                      </a:r>
                      <a:r>
                        <a:rPr lang="ko-KR" altLang="en-US" sz="1600" b="1" dirty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으로 설정한다</a:t>
                      </a:r>
                      <a:r>
                        <a:rPr lang="en-US" altLang="ko-KR" sz="1600" b="1" dirty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.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84993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슬라이드 번호 개체 틀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6206B2F-1DC7-4860-8B4B-99487BD662BF}" type="slidenum">
              <a:rPr lang="en-US" altLang="ko-KR" smtClean="0"/>
              <a:pPr/>
              <a:t>39</a:t>
            </a:fld>
            <a:endParaRPr lang="en-US" altLang="ko-KR"/>
          </a:p>
        </p:txBody>
      </p:sp>
      <p:sp>
        <p:nvSpPr>
          <p:cNvPr id="2253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파일의 입출력 </a:t>
            </a:r>
            <a:r>
              <a:rPr lang="ko-KR" altLang="en-US" sz="2800" dirty="0" err="1">
                <a:latin typeface="맑은 고딕" pitchFamily="50" charset="-127"/>
                <a:ea typeface="맑은 고딕" pitchFamily="50" charset="-127"/>
              </a:rPr>
              <a:t>스트림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상태 검사</a:t>
            </a:r>
            <a:endParaRPr lang="ko-KR" altLang="en-US" sz="2400" dirty="0"/>
          </a:p>
        </p:txBody>
      </p:sp>
      <p:sp>
        <p:nvSpPr>
          <p:cNvPr id="22532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ko-KR" altLang="en-US"/>
          </a:p>
        </p:txBody>
      </p:sp>
      <p:sp>
        <p:nvSpPr>
          <p:cNvPr id="22533" name="직사각형 9"/>
          <p:cNvSpPr>
            <a:spLocks noChangeArrowheads="1"/>
          </p:cNvSpPr>
          <p:nvPr/>
        </p:nvSpPr>
        <p:spPr bwMode="auto">
          <a:xfrm>
            <a:off x="642910" y="1142984"/>
            <a:ext cx="118814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예제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6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</a:t>
            </a:r>
            <a:endParaRPr lang="ko-KR" altLang="en-US" dirty="0"/>
          </a:p>
        </p:txBody>
      </p:sp>
      <p:sp>
        <p:nvSpPr>
          <p:cNvPr id="74755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ko-KR" altLang="ko-KR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한컴바탕"/>
                <a:ea typeface="한컴바탕" pitchFamily="18" charset="-127"/>
              </a:rPr>
              <a:t> </a:t>
            </a:r>
            <a:r>
              <a:rPr kumimoji="1" lang="ko-KR" altLang="ko-KR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굴림" pitchFamily="50" charset="-127"/>
                <a:ea typeface="한컴바탕" pitchFamily="18" charset="-127"/>
              </a:rPr>
              <a:t> </a:t>
            </a:r>
            <a:endParaRPr kumimoji="1" lang="ko-KR" altLang="ko-K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8" name="직사각형 7">
            <a:extLst>
              <a:ext uri="{FF2B5EF4-FFF2-40B4-BE49-F238E27FC236}">
                <a16:creationId xmlns:a16="http://schemas.microsoft.com/office/drawing/2014/main" id="{022EA46D-C1A0-8824-6015-BEA794E21B33}"/>
              </a:ext>
            </a:extLst>
          </p:cNvPr>
          <p:cNvSpPr/>
          <p:nvPr/>
        </p:nvSpPr>
        <p:spPr>
          <a:xfrm>
            <a:off x="817240" y="1484784"/>
            <a:ext cx="7571184" cy="496855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R="0" algn="l" rtl="0"/>
            <a:r>
              <a:rPr lang="en-US" altLang="ko-KR" sz="850" b="1" i="0" u="none" strike="noStrike" baseline="0" dirty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#include </a:t>
            </a:r>
            <a:r>
              <a:rPr lang="en-US" altLang="ko-KR" sz="85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&lt;iostream&gt;</a:t>
            </a:r>
          </a:p>
          <a:p>
            <a:pPr marR="0" algn="l" rtl="0"/>
            <a:r>
              <a:rPr lang="en-US" altLang="ko-KR" sz="850" b="1" i="0" u="none" strike="noStrike" baseline="0" dirty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#include </a:t>
            </a:r>
            <a:r>
              <a:rPr lang="en-US" altLang="ko-KR" sz="85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</a:t>
            </a:r>
            <a:r>
              <a:rPr lang="en-US" altLang="ko-KR" sz="850" b="1" i="0" u="none" strike="noStrike" baseline="0" dirty="0" err="1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fstream</a:t>
            </a:r>
            <a:r>
              <a:rPr lang="en-US" altLang="ko-KR" sz="85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&gt;</a:t>
            </a:r>
          </a:p>
          <a:p>
            <a:pPr marR="0" algn="l" rtl="0"/>
            <a:r>
              <a:rPr lang="en-US" altLang="ko-KR" sz="8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using</a:t>
            </a:r>
            <a:r>
              <a:rPr lang="en-US" altLang="ko-KR" sz="8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8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namespace</a:t>
            </a:r>
            <a:r>
              <a:rPr lang="en-US" altLang="ko-KR" sz="8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std; </a:t>
            </a:r>
          </a:p>
          <a:p>
            <a:pPr marR="0" algn="l" rtl="0"/>
            <a:r>
              <a:rPr lang="en-US" altLang="ko-KR" sz="8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</a:p>
          <a:p>
            <a:pPr marR="0" algn="l" rtl="0"/>
            <a:r>
              <a:rPr lang="en-US" altLang="ko-KR" sz="8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8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state(</a:t>
            </a:r>
            <a:r>
              <a:rPr lang="en-US" altLang="ko-KR" sz="8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ios</a:t>
            </a:r>
            <a:r>
              <a:rPr lang="en-US" altLang="ko-KR" sz="8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&amp;</a:t>
            </a:r>
            <a:r>
              <a:rPr lang="ko-KR" altLang="en-US" sz="8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8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str)</a:t>
            </a:r>
          </a:p>
          <a:p>
            <a:pPr marR="0" algn="l" rtl="0"/>
            <a:r>
              <a:rPr lang="en-US" altLang="ko-KR" sz="8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{</a:t>
            </a:r>
          </a:p>
          <a:p>
            <a:pPr marR="0" algn="l" rtl="0"/>
            <a:r>
              <a:rPr lang="en-US" altLang="ko-KR" sz="8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8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8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85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"good() : " </a:t>
            </a:r>
            <a:r>
              <a:rPr lang="en-US" altLang="ko-KR" sz="8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&lt;&lt; </a:t>
            </a:r>
            <a:r>
              <a:rPr lang="en-US" altLang="ko-KR" sz="8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str.good</a:t>
            </a:r>
            <a:r>
              <a:rPr lang="en-US" altLang="ko-KR" sz="8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() &lt;&lt; </a:t>
            </a:r>
            <a:r>
              <a:rPr lang="en-US" altLang="ko-KR" sz="8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8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</a:p>
          <a:p>
            <a:pPr marR="0" algn="l" rtl="0"/>
            <a:r>
              <a:rPr lang="fr-FR" altLang="ko-KR" sz="8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cout &lt;&lt; </a:t>
            </a:r>
            <a:r>
              <a:rPr lang="fr-FR" altLang="ko-KR" sz="85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"fail() : "</a:t>
            </a:r>
            <a:r>
              <a:rPr lang="fr-FR" altLang="ko-KR" sz="8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fr-FR" altLang="ko-KR" sz="8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str.fail</a:t>
            </a:r>
            <a:r>
              <a:rPr lang="fr-FR" altLang="ko-KR" sz="8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() &lt;&lt; </a:t>
            </a:r>
            <a:r>
              <a:rPr lang="fr-FR" altLang="ko-KR" sz="8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fr-FR" altLang="ko-KR" sz="8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</a:p>
          <a:p>
            <a:pPr marR="0" algn="l" rtl="0"/>
            <a:r>
              <a:rPr lang="en-US" altLang="ko-KR" sz="8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8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8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85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"bad() : " </a:t>
            </a:r>
            <a:r>
              <a:rPr lang="en-US" altLang="ko-KR" sz="8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&lt;&lt; </a:t>
            </a:r>
            <a:r>
              <a:rPr lang="en-US" altLang="ko-KR" sz="8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str.bad</a:t>
            </a:r>
            <a:r>
              <a:rPr lang="en-US" altLang="ko-KR" sz="8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() &lt;&lt; </a:t>
            </a:r>
            <a:r>
              <a:rPr lang="en-US" altLang="ko-KR" sz="8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8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</a:p>
          <a:p>
            <a:pPr marR="0" algn="l" rtl="0"/>
            <a:r>
              <a:rPr lang="en-US" altLang="ko-KR" sz="8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8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8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85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</a:t>
            </a:r>
            <a:r>
              <a:rPr lang="en-US" altLang="ko-KR" sz="850" b="1" i="0" u="none" strike="noStrike" baseline="0" dirty="0" err="1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eof</a:t>
            </a:r>
            <a:r>
              <a:rPr lang="en-US" altLang="ko-KR" sz="85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() : " </a:t>
            </a:r>
            <a:r>
              <a:rPr lang="en-US" altLang="ko-KR" sz="8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&lt;&lt; </a:t>
            </a:r>
            <a:r>
              <a:rPr lang="en-US" altLang="ko-KR" sz="8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str.eof</a:t>
            </a:r>
            <a:r>
              <a:rPr lang="en-US" altLang="ko-KR" sz="8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() &lt;&lt; </a:t>
            </a:r>
            <a:r>
              <a:rPr lang="en-US" altLang="ko-KR" sz="8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8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8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8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</a:p>
          <a:p>
            <a:pPr marR="0" algn="l" rtl="0"/>
            <a:r>
              <a:rPr lang="en-US" altLang="ko-KR" sz="8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 </a:t>
            </a:r>
            <a:r>
              <a:rPr lang="en-US" altLang="ko-KR" sz="85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state()</a:t>
            </a:r>
            <a:endParaRPr lang="ko-KR" altLang="en-US" sz="8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8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8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8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main(</a:t>
            </a:r>
            <a:r>
              <a:rPr lang="en-US" altLang="ko-KR" sz="8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8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 </a:t>
            </a:r>
          </a:p>
          <a:p>
            <a:pPr marR="0" algn="l" rtl="0"/>
            <a:r>
              <a:rPr lang="en-US" altLang="ko-KR" sz="8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{</a:t>
            </a:r>
          </a:p>
          <a:p>
            <a:pPr marR="0" algn="l" rtl="0"/>
            <a:endParaRPr lang="en-US" altLang="ko-KR" sz="8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8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8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ifstream</a:t>
            </a:r>
            <a:r>
              <a:rPr lang="en-US" altLang="ko-KR" sz="8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8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Finstr</a:t>
            </a:r>
            <a:r>
              <a:rPr lang="en-US" altLang="ko-KR" sz="8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en-US" altLang="ko-KR" sz="85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"src.txt"</a:t>
            </a:r>
            <a:r>
              <a:rPr lang="en-US" altLang="ko-KR" sz="8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);</a:t>
            </a:r>
          </a:p>
          <a:p>
            <a:pPr marR="0" algn="l" rtl="0"/>
            <a:r>
              <a:rPr lang="en-US" altLang="ko-KR" sz="8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endParaRPr lang="en-US" altLang="ko-KR" sz="850" b="1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8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state(</a:t>
            </a:r>
            <a:r>
              <a:rPr lang="en-US" altLang="ko-KR" sz="8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Finstr</a:t>
            </a:r>
            <a:r>
              <a:rPr lang="en-US" altLang="ko-KR" sz="8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);</a:t>
            </a:r>
            <a:br>
              <a:rPr lang="ko-KR" altLang="en-US" sz="8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</a:br>
            <a:endParaRPr lang="ko-KR" altLang="en-US" sz="8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8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850" b="1" i="0" u="none" strike="noStrike" baseline="0" dirty="0">
                <a:solidFill>
                  <a:srgbClr val="0000CC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ko-KR" altLang="en-US" sz="8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8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c;</a:t>
            </a:r>
          </a:p>
          <a:p>
            <a:r>
              <a:rPr lang="en-US" altLang="ko-KR" sz="850" b="1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</a:p>
          <a:p>
            <a:r>
              <a:rPr lang="en-US" altLang="ko-KR" sz="850" b="1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while</a:t>
            </a:r>
            <a:r>
              <a:rPr lang="en-US" altLang="ko-KR" sz="85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((c = </a:t>
            </a:r>
            <a:r>
              <a:rPr lang="en-US" altLang="ko-KR" sz="850" b="1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Finstr.get</a:t>
            </a:r>
            <a:r>
              <a:rPr lang="en-US" altLang="ko-KR" sz="85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()) != EOF)</a:t>
            </a:r>
          </a:p>
          <a:p>
            <a:r>
              <a:rPr lang="en-US" altLang="ko-KR" sz="85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{		</a:t>
            </a:r>
          </a:p>
          <a:p>
            <a:r>
              <a:rPr lang="en-US" altLang="ko-KR" sz="85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         </a:t>
            </a:r>
            <a:r>
              <a:rPr lang="en-US" altLang="ko-KR" sz="850" b="1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cout.put</a:t>
            </a:r>
            <a:r>
              <a:rPr lang="en-US" altLang="ko-KR" sz="85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(c);</a:t>
            </a:r>
          </a:p>
          <a:p>
            <a:r>
              <a:rPr lang="en-US" altLang="ko-KR" sz="85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} </a:t>
            </a:r>
            <a:r>
              <a:rPr lang="en-US" altLang="ko-KR" sz="850" b="1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while</a:t>
            </a:r>
            <a:endParaRPr lang="en-US" altLang="ko-KR" sz="850" b="1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r>
              <a:rPr lang="en-US" altLang="ko-KR" sz="85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850" b="1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85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850" b="1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85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850" b="1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85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</a:p>
          <a:p>
            <a:endParaRPr lang="en-US" altLang="ko-KR" sz="850" b="1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r>
              <a:rPr lang="en-US" altLang="ko-KR" sz="85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state(</a:t>
            </a:r>
            <a:r>
              <a:rPr lang="en-US" altLang="ko-KR" sz="850" b="1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Finstr</a:t>
            </a:r>
            <a:r>
              <a:rPr lang="en-US" altLang="ko-KR" sz="85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);</a:t>
            </a:r>
          </a:p>
          <a:p>
            <a:r>
              <a:rPr lang="en-US" altLang="ko-KR" sz="85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</a:p>
          <a:p>
            <a:r>
              <a:rPr lang="en-US" altLang="ko-KR" sz="85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850" b="1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Finstr.clear</a:t>
            </a:r>
            <a:r>
              <a:rPr lang="en-US" altLang="ko-KR" sz="85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();</a:t>
            </a:r>
          </a:p>
          <a:p>
            <a:endParaRPr lang="en-US" altLang="ko-KR" sz="850" b="1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r>
              <a:rPr lang="en-US" altLang="ko-KR" sz="85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state(</a:t>
            </a:r>
            <a:r>
              <a:rPr lang="en-US" altLang="ko-KR" sz="850" b="1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Finstr</a:t>
            </a:r>
            <a:r>
              <a:rPr lang="en-US" altLang="ko-KR" sz="85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);</a:t>
            </a:r>
          </a:p>
          <a:p>
            <a:endParaRPr lang="en-US" altLang="ko-KR" sz="850" b="1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r>
              <a:rPr lang="en-US" altLang="ko-KR" sz="85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850" b="1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Finstr.close</a:t>
            </a:r>
            <a:r>
              <a:rPr lang="en-US" altLang="ko-KR" sz="85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();</a:t>
            </a:r>
          </a:p>
          <a:p>
            <a:r>
              <a:rPr lang="en-US" altLang="ko-KR" sz="85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	</a:t>
            </a:r>
          </a:p>
          <a:p>
            <a:r>
              <a:rPr lang="en-US" altLang="ko-KR" sz="85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850" b="1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return</a:t>
            </a:r>
            <a:r>
              <a:rPr lang="en-US" altLang="ko-KR" sz="85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0;</a:t>
            </a:r>
          </a:p>
          <a:p>
            <a:endParaRPr lang="en-US" altLang="ko-KR" sz="850" b="1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r>
              <a:rPr lang="en-US" altLang="ko-KR" sz="85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 </a:t>
            </a:r>
            <a:r>
              <a:rPr lang="en-US" altLang="ko-KR" sz="850" b="1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main()</a:t>
            </a:r>
            <a:endParaRPr lang="ko-KR" altLang="en-US" sz="850" b="1" dirty="0">
              <a:solidFill>
                <a:srgbClr val="0000FF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17" name="직사각형 16">
            <a:extLst>
              <a:ext uri="{FF2B5EF4-FFF2-40B4-BE49-F238E27FC236}">
                <a16:creationId xmlns:a16="http://schemas.microsoft.com/office/drawing/2014/main" id="{3F0A904A-52DF-BD81-1DA7-D45AFB35DB41}"/>
              </a:ext>
            </a:extLst>
          </p:cNvPr>
          <p:cNvSpPr/>
          <p:nvPr/>
        </p:nvSpPr>
        <p:spPr bwMode="auto">
          <a:xfrm>
            <a:off x="4065008" y="1570636"/>
            <a:ext cx="2899049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 입출력 스트림을 사용하기 위해 추가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8" name="직사각형 17">
            <a:extLst>
              <a:ext uri="{FF2B5EF4-FFF2-40B4-BE49-F238E27FC236}">
                <a16:creationId xmlns:a16="http://schemas.microsoft.com/office/drawing/2014/main" id="{52D8B750-95FE-92CF-7937-264422A04DE6}"/>
              </a:ext>
            </a:extLst>
          </p:cNvPr>
          <p:cNvSpPr/>
          <p:nvPr/>
        </p:nvSpPr>
        <p:spPr bwMode="auto">
          <a:xfrm>
            <a:off x="904496" y="1634391"/>
            <a:ext cx="1075216" cy="138425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6" name="직사각형 25">
            <a:extLst>
              <a:ext uri="{FF2B5EF4-FFF2-40B4-BE49-F238E27FC236}">
                <a16:creationId xmlns:a16="http://schemas.microsoft.com/office/drawing/2014/main" id="{8B6003A3-DC77-5BB5-FBAD-BE72B78191D0}"/>
              </a:ext>
            </a:extLst>
          </p:cNvPr>
          <p:cNvSpPr/>
          <p:nvPr/>
        </p:nvSpPr>
        <p:spPr bwMode="auto">
          <a:xfrm>
            <a:off x="4100444" y="3223295"/>
            <a:ext cx="3319375" cy="600807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 출력 스트림 객체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kumimoji="0" lang="en-US" altLang="ko-KR" sz="11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Finstr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)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선언 후에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,</a:t>
            </a:r>
          </a:p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프로젝트 폴더의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src.txt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파일을 읽기 모드로 열기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파일이 존재하지 않으면 생성되지 않음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)</a:t>
            </a:r>
          </a:p>
        </p:txBody>
      </p:sp>
      <p:cxnSp>
        <p:nvCxnSpPr>
          <p:cNvPr id="27" name="직선 화살표 연결선 26">
            <a:extLst>
              <a:ext uri="{FF2B5EF4-FFF2-40B4-BE49-F238E27FC236}">
                <a16:creationId xmlns:a16="http://schemas.microsoft.com/office/drawing/2014/main" id="{3BCCF9FF-9D8F-9BC9-1049-43D8E1318970}"/>
              </a:ext>
            </a:extLst>
          </p:cNvPr>
          <p:cNvCxnSpPr>
            <a:cxnSpLocks/>
            <a:stCxn id="26" idx="1"/>
            <a:endCxn id="21" idx="3"/>
          </p:cNvCxnSpPr>
          <p:nvPr/>
        </p:nvCxnSpPr>
        <p:spPr>
          <a:xfrm flipH="1" flipV="1">
            <a:off x="3131840" y="3521255"/>
            <a:ext cx="968604" cy="2444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32" name="직사각형 31">
            <a:extLst>
              <a:ext uri="{FF2B5EF4-FFF2-40B4-BE49-F238E27FC236}">
                <a16:creationId xmlns:a16="http://schemas.microsoft.com/office/drawing/2014/main" id="{68C94717-7B33-4E6B-CA2B-8F1E3C11624A}"/>
              </a:ext>
            </a:extLst>
          </p:cNvPr>
          <p:cNvSpPr/>
          <p:nvPr/>
        </p:nvSpPr>
        <p:spPr bwMode="auto">
          <a:xfrm>
            <a:off x="4100444" y="3888525"/>
            <a:ext cx="2461776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파일의 입출력 상태 검사 함수 호출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6" name="직사각형 35">
            <a:extLst>
              <a:ext uri="{FF2B5EF4-FFF2-40B4-BE49-F238E27FC236}">
                <a16:creationId xmlns:a16="http://schemas.microsoft.com/office/drawing/2014/main" id="{A6AF5BE7-EE2A-393E-F0E7-5D141F5A01C7}"/>
              </a:ext>
            </a:extLst>
          </p:cNvPr>
          <p:cNvSpPr/>
          <p:nvPr/>
        </p:nvSpPr>
        <p:spPr bwMode="auto">
          <a:xfrm>
            <a:off x="5433430" y="2093639"/>
            <a:ext cx="2090898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00FF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파일의 입출력 상태 검사 함수</a:t>
            </a:r>
            <a:endParaRPr kumimoji="0" lang="en-US" altLang="ko-KR" sz="1100" b="1" dirty="0">
              <a:solidFill>
                <a:srgbClr val="0000FF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0" name="직사각형 19">
            <a:extLst>
              <a:ext uri="{FF2B5EF4-FFF2-40B4-BE49-F238E27FC236}">
                <a16:creationId xmlns:a16="http://schemas.microsoft.com/office/drawing/2014/main" id="{30353C47-B581-0558-62E6-BCFF7023A4B3}"/>
              </a:ext>
            </a:extLst>
          </p:cNvPr>
          <p:cNvSpPr/>
          <p:nvPr/>
        </p:nvSpPr>
        <p:spPr bwMode="auto">
          <a:xfrm>
            <a:off x="889256" y="1989987"/>
            <a:ext cx="3466720" cy="1006965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1" name="직사각형 20">
            <a:extLst>
              <a:ext uri="{FF2B5EF4-FFF2-40B4-BE49-F238E27FC236}">
                <a16:creationId xmlns:a16="http://schemas.microsoft.com/office/drawing/2014/main" id="{DE4FFDB4-B5E5-A7DC-E13A-B131F5EC915F}"/>
              </a:ext>
            </a:extLst>
          </p:cNvPr>
          <p:cNvSpPr/>
          <p:nvPr/>
        </p:nvSpPr>
        <p:spPr bwMode="auto">
          <a:xfrm>
            <a:off x="1808588" y="3429000"/>
            <a:ext cx="1323252" cy="184510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2" name="직사각형 21">
            <a:extLst>
              <a:ext uri="{FF2B5EF4-FFF2-40B4-BE49-F238E27FC236}">
                <a16:creationId xmlns:a16="http://schemas.microsoft.com/office/drawing/2014/main" id="{E3F7653F-9D4B-9F5A-79D6-BBF53ACAFF76}"/>
              </a:ext>
            </a:extLst>
          </p:cNvPr>
          <p:cNvSpPr/>
          <p:nvPr/>
        </p:nvSpPr>
        <p:spPr bwMode="auto">
          <a:xfrm>
            <a:off x="1808588" y="3717032"/>
            <a:ext cx="675180" cy="144016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cxnSp>
        <p:nvCxnSpPr>
          <p:cNvPr id="30" name="연결선: 꺾임 29">
            <a:extLst>
              <a:ext uri="{FF2B5EF4-FFF2-40B4-BE49-F238E27FC236}">
                <a16:creationId xmlns:a16="http://schemas.microsoft.com/office/drawing/2014/main" id="{97C9DD59-C3BB-2A33-1349-CB869CEDA14F}"/>
              </a:ext>
            </a:extLst>
          </p:cNvPr>
          <p:cNvCxnSpPr>
            <a:cxnSpLocks/>
            <a:stCxn id="32" idx="1"/>
            <a:endCxn id="22" idx="3"/>
          </p:cNvCxnSpPr>
          <p:nvPr/>
        </p:nvCxnSpPr>
        <p:spPr bwMode="auto">
          <a:xfrm rot="10800000">
            <a:off x="2483768" y="3789041"/>
            <a:ext cx="1616676" cy="230611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34" name="연결선: 꺾임 33">
            <a:extLst>
              <a:ext uri="{FF2B5EF4-FFF2-40B4-BE49-F238E27FC236}">
                <a16:creationId xmlns:a16="http://schemas.microsoft.com/office/drawing/2014/main" id="{4D86F49A-B60F-7725-0CD8-185926E49508}"/>
              </a:ext>
            </a:extLst>
          </p:cNvPr>
          <p:cNvCxnSpPr>
            <a:cxnSpLocks/>
            <a:stCxn id="36" idx="1"/>
            <a:endCxn id="20" idx="3"/>
          </p:cNvCxnSpPr>
          <p:nvPr/>
        </p:nvCxnSpPr>
        <p:spPr bwMode="auto">
          <a:xfrm rot="10800000" flipV="1">
            <a:off x="4355976" y="2224764"/>
            <a:ext cx="1077454" cy="268705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38" name="연결선: 꺾임 37">
            <a:extLst>
              <a:ext uri="{FF2B5EF4-FFF2-40B4-BE49-F238E27FC236}">
                <a16:creationId xmlns:a16="http://schemas.microsoft.com/office/drawing/2014/main" id="{DD1028C0-5CD4-0A3B-74F8-140FECCDE402}"/>
              </a:ext>
            </a:extLst>
          </p:cNvPr>
          <p:cNvCxnSpPr>
            <a:cxnSpLocks/>
            <a:stCxn id="17" idx="1"/>
            <a:endCxn id="18" idx="3"/>
          </p:cNvCxnSpPr>
          <p:nvPr/>
        </p:nvCxnSpPr>
        <p:spPr bwMode="auto">
          <a:xfrm rot="10800000" flipV="1">
            <a:off x="1979712" y="1701762"/>
            <a:ext cx="2085296" cy="1842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sp>
        <p:nvSpPr>
          <p:cNvPr id="37" name="직사각형 36">
            <a:extLst>
              <a:ext uri="{FF2B5EF4-FFF2-40B4-BE49-F238E27FC236}">
                <a16:creationId xmlns:a16="http://schemas.microsoft.com/office/drawing/2014/main" id="{3273CCF4-9FE1-E6E0-C65A-93AF96E9419D}"/>
              </a:ext>
            </a:extLst>
          </p:cNvPr>
          <p:cNvSpPr/>
          <p:nvPr/>
        </p:nvSpPr>
        <p:spPr bwMode="auto">
          <a:xfrm>
            <a:off x="4100444" y="4198505"/>
            <a:ext cx="2199748" cy="600807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프로젝트 폴더의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src.txt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파일의 문자들을 모두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모니터에 차례로 한 </a:t>
            </a:r>
            <a:r>
              <a:rPr kumimoji="0" lang="ko-KR" altLang="en-US" sz="11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문자씩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출력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39" name="직선 화살표 연결선 38">
            <a:extLst>
              <a:ext uri="{FF2B5EF4-FFF2-40B4-BE49-F238E27FC236}">
                <a16:creationId xmlns:a16="http://schemas.microsoft.com/office/drawing/2014/main" id="{7940005C-01B6-CBB9-86E0-A6F5C2616629}"/>
              </a:ext>
            </a:extLst>
          </p:cNvPr>
          <p:cNvCxnSpPr>
            <a:cxnSpLocks/>
            <a:stCxn id="37" idx="1"/>
            <a:endCxn id="40" idx="3"/>
          </p:cNvCxnSpPr>
          <p:nvPr/>
        </p:nvCxnSpPr>
        <p:spPr>
          <a:xfrm flipH="1" flipV="1">
            <a:off x="3419872" y="4485105"/>
            <a:ext cx="680572" cy="13804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40" name="직사각형 39">
            <a:extLst>
              <a:ext uri="{FF2B5EF4-FFF2-40B4-BE49-F238E27FC236}">
                <a16:creationId xmlns:a16="http://schemas.microsoft.com/office/drawing/2014/main" id="{04EC7141-2B7B-A154-FF33-5E8A87AEE876}"/>
              </a:ext>
            </a:extLst>
          </p:cNvPr>
          <p:cNvSpPr/>
          <p:nvPr/>
        </p:nvSpPr>
        <p:spPr bwMode="auto">
          <a:xfrm>
            <a:off x="1808588" y="4229438"/>
            <a:ext cx="1611284" cy="511334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41" name="직사각형 40">
            <a:extLst>
              <a:ext uri="{FF2B5EF4-FFF2-40B4-BE49-F238E27FC236}">
                <a16:creationId xmlns:a16="http://schemas.microsoft.com/office/drawing/2014/main" id="{C34FC62A-BCD0-B22C-1DAE-A4FF47FA4586}"/>
              </a:ext>
            </a:extLst>
          </p:cNvPr>
          <p:cNvSpPr/>
          <p:nvPr/>
        </p:nvSpPr>
        <p:spPr bwMode="auto">
          <a:xfrm>
            <a:off x="1808588" y="4991166"/>
            <a:ext cx="675179" cy="162746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42" name="직사각형 41">
            <a:extLst>
              <a:ext uri="{FF2B5EF4-FFF2-40B4-BE49-F238E27FC236}">
                <a16:creationId xmlns:a16="http://schemas.microsoft.com/office/drawing/2014/main" id="{F126CEDE-9303-939A-A256-929166FD9F89}"/>
              </a:ext>
            </a:extLst>
          </p:cNvPr>
          <p:cNvSpPr/>
          <p:nvPr/>
        </p:nvSpPr>
        <p:spPr bwMode="auto">
          <a:xfrm>
            <a:off x="1808588" y="5786512"/>
            <a:ext cx="747188" cy="144016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43" name="직사각형 42">
            <a:extLst>
              <a:ext uri="{FF2B5EF4-FFF2-40B4-BE49-F238E27FC236}">
                <a16:creationId xmlns:a16="http://schemas.microsoft.com/office/drawing/2014/main" id="{7913C40B-7946-209B-4C1C-86A4A51F61DA}"/>
              </a:ext>
            </a:extLst>
          </p:cNvPr>
          <p:cNvSpPr/>
          <p:nvPr/>
        </p:nvSpPr>
        <p:spPr bwMode="auto">
          <a:xfrm>
            <a:off x="1810369" y="5485017"/>
            <a:ext cx="673398" cy="204043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44" name="직사각형 43">
            <a:extLst>
              <a:ext uri="{FF2B5EF4-FFF2-40B4-BE49-F238E27FC236}">
                <a16:creationId xmlns:a16="http://schemas.microsoft.com/office/drawing/2014/main" id="{6B5802F6-6D4F-CA67-FC43-8B48C577D0C4}"/>
              </a:ext>
            </a:extLst>
          </p:cNvPr>
          <p:cNvSpPr/>
          <p:nvPr/>
        </p:nvSpPr>
        <p:spPr bwMode="auto">
          <a:xfrm>
            <a:off x="1808588" y="5258902"/>
            <a:ext cx="675179" cy="167576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45" name="직사각형 44">
            <a:extLst>
              <a:ext uri="{FF2B5EF4-FFF2-40B4-BE49-F238E27FC236}">
                <a16:creationId xmlns:a16="http://schemas.microsoft.com/office/drawing/2014/main" id="{EAA6064A-1D5A-33B7-A5AB-A6789C01D8AF}"/>
              </a:ext>
            </a:extLst>
          </p:cNvPr>
          <p:cNvSpPr/>
          <p:nvPr/>
        </p:nvSpPr>
        <p:spPr bwMode="auto">
          <a:xfrm>
            <a:off x="4110283" y="4898021"/>
            <a:ext cx="2406405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파일의 입출력 상태 검사 함수 호출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46" name="직선 화살표 연결선 45">
            <a:extLst>
              <a:ext uri="{FF2B5EF4-FFF2-40B4-BE49-F238E27FC236}">
                <a16:creationId xmlns:a16="http://schemas.microsoft.com/office/drawing/2014/main" id="{8A337487-6975-1D89-37CB-5153AF3058CB}"/>
              </a:ext>
            </a:extLst>
          </p:cNvPr>
          <p:cNvCxnSpPr>
            <a:cxnSpLocks/>
            <a:stCxn id="45" idx="1"/>
            <a:endCxn id="41" idx="3"/>
          </p:cNvCxnSpPr>
          <p:nvPr/>
        </p:nvCxnSpPr>
        <p:spPr>
          <a:xfrm flipH="1">
            <a:off x="2483767" y="5029147"/>
            <a:ext cx="1626516" cy="43392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47" name="직사각형 46">
            <a:extLst>
              <a:ext uri="{FF2B5EF4-FFF2-40B4-BE49-F238E27FC236}">
                <a16:creationId xmlns:a16="http://schemas.microsoft.com/office/drawing/2014/main" id="{D86077B4-7681-3C9A-17C8-BC19BDE6E0CE}"/>
              </a:ext>
            </a:extLst>
          </p:cNvPr>
          <p:cNvSpPr/>
          <p:nvPr/>
        </p:nvSpPr>
        <p:spPr bwMode="auto">
          <a:xfrm>
            <a:off x="4115616" y="5233499"/>
            <a:ext cx="2446604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입출력 스트림의 상태를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0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으로 설정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48" name="직선 화살표 연결선 47">
            <a:extLst>
              <a:ext uri="{FF2B5EF4-FFF2-40B4-BE49-F238E27FC236}">
                <a16:creationId xmlns:a16="http://schemas.microsoft.com/office/drawing/2014/main" id="{69615844-8310-A1ED-7168-3D4D1F2BC021}"/>
              </a:ext>
            </a:extLst>
          </p:cNvPr>
          <p:cNvCxnSpPr>
            <a:cxnSpLocks/>
            <a:stCxn id="47" idx="1"/>
            <a:endCxn id="44" idx="3"/>
          </p:cNvCxnSpPr>
          <p:nvPr/>
        </p:nvCxnSpPr>
        <p:spPr>
          <a:xfrm flipH="1" flipV="1">
            <a:off x="2483767" y="5342690"/>
            <a:ext cx="1631849" cy="21935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49" name="직사각형 48">
            <a:extLst>
              <a:ext uri="{FF2B5EF4-FFF2-40B4-BE49-F238E27FC236}">
                <a16:creationId xmlns:a16="http://schemas.microsoft.com/office/drawing/2014/main" id="{073CC86C-E838-CE4E-D8CE-92C86E13F8D3}"/>
              </a:ext>
            </a:extLst>
          </p:cNvPr>
          <p:cNvSpPr/>
          <p:nvPr/>
        </p:nvSpPr>
        <p:spPr bwMode="auto">
          <a:xfrm>
            <a:off x="4112567" y="5553403"/>
            <a:ext cx="2907705" cy="431529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입출력 스트림의 상태를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0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으로 설정한 후에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파일의 입출력 상태 검사 함수 호출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1" name="직사각형 50">
            <a:extLst>
              <a:ext uri="{FF2B5EF4-FFF2-40B4-BE49-F238E27FC236}">
                <a16:creationId xmlns:a16="http://schemas.microsoft.com/office/drawing/2014/main" id="{0569E962-211B-55B4-7534-15C9B52AD4FE}"/>
              </a:ext>
            </a:extLst>
          </p:cNvPr>
          <p:cNvSpPr/>
          <p:nvPr/>
        </p:nvSpPr>
        <p:spPr bwMode="auto">
          <a:xfrm>
            <a:off x="4110283" y="6068804"/>
            <a:ext cx="1181797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입력 파일 닫기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62" name="꺾인 연결선 61"/>
          <p:cNvCxnSpPr>
            <a:stCxn id="49" idx="1"/>
            <a:endCxn id="43" idx="3"/>
          </p:cNvCxnSpPr>
          <p:nvPr/>
        </p:nvCxnSpPr>
        <p:spPr bwMode="auto">
          <a:xfrm rot="10800000">
            <a:off x="2483767" y="5587040"/>
            <a:ext cx="1628800" cy="182129"/>
          </a:xfrm>
          <a:prstGeom prst="bentConnector3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72" name="꺾인 연결선 71"/>
          <p:cNvCxnSpPr>
            <a:stCxn id="51" idx="1"/>
            <a:endCxn id="42" idx="3"/>
          </p:cNvCxnSpPr>
          <p:nvPr/>
        </p:nvCxnSpPr>
        <p:spPr bwMode="auto">
          <a:xfrm rot="10800000">
            <a:off x="2555777" y="5858520"/>
            <a:ext cx="1554507" cy="341410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 animBg="1"/>
      <p:bldP spid="26" grpId="0" animBg="1"/>
      <p:bldP spid="32" grpId="0" animBg="1"/>
      <p:bldP spid="36" grpId="0" animBg="1"/>
      <p:bldP spid="20" grpId="0" animBg="1"/>
      <p:bldP spid="21" grpId="0" animBg="1"/>
      <p:bldP spid="22" grpId="0" animBg="1"/>
      <p:bldP spid="37" grpId="0" animBg="1"/>
      <p:bldP spid="40" grpId="0" animBg="1"/>
      <p:bldP spid="41" grpId="0" animBg="1"/>
      <p:bldP spid="42" grpId="0" animBg="1"/>
      <p:bldP spid="43" grpId="0" animBg="1"/>
      <p:bldP spid="44" grpId="0" animBg="1"/>
      <p:bldP spid="45" grpId="0" animBg="1"/>
      <p:bldP spid="47" grpId="0" animBg="1"/>
      <p:bldP spid="49" grpId="0" animBg="1"/>
      <p:bldP spid="5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186744" y="563650"/>
            <a:ext cx="7344816" cy="485756"/>
          </a:xfrm>
        </p:spPr>
        <p:txBody>
          <a:bodyPr/>
          <a:lstStyle/>
          <a:p>
            <a:r>
              <a:rPr lang="ko-KR" altLang="en-US" sz="2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텍스트 파일</a:t>
            </a:r>
          </a:p>
        </p:txBody>
      </p:sp>
      <p:sp>
        <p:nvSpPr>
          <p:cNvPr id="8" name="내용 개체 틀 2"/>
          <p:cNvSpPr txBox="1">
            <a:spLocks/>
          </p:cNvSpPr>
          <p:nvPr/>
        </p:nvSpPr>
        <p:spPr bwMode="auto">
          <a:xfrm>
            <a:off x="612000" y="1484784"/>
            <a:ext cx="7920000" cy="504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marL="342900" indent="-342900">
              <a:buClr>
                <a:srgbClr val="2F2385"/>
              </a:buClr>
              <a:buSzPct val="85000"/>
              <a:buFont typeface="Wingdings" panose="05000000000000000000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텍스트 파일에서는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123456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의 정수가 각각 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1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바이트의 문자로 변환되어 </a:t>
            </a:r>
            <a:b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ASCII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코드로 저장된다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.</a:t>
            </a:r>
          </a:p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endParaRPr lang="ko-KR" altLang="en-US" sz="1600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3" name="내용 개체 틀 2"/>
          <p:cNvSpPr txBox="1">
            <a:spLocks/>
          </p:cNvSpPr>
          <p:nvPr/>
        </p:nvSpPr>
        <p:spPr bwMode="auto">
          <a:xfrm>
            <a:off x="611560" y="4077072"/>
            <a:ext cx="7920000" cy="12930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marL="342900" indent="-342900">
              <a:buClr>
                <a:srgbClr val="2F2385"/>
              </a:buClr>
              <a:buSzPct val="85000"/>
              <a:buFont typeface="Wingdings" panose="05000000000000000000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텍스트 파일은 저장된 파일의 내용을 확인 할 수 있으며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시스템이 다른 컴퓨터로  이식하기가 쉽다는 장점이 있다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.</a:t>
            </a:r>
          </a:p>
          <a:p>
            <a:pPr marL="342900" indent="-342900">
              <a:buClr>
                <a:srgbClr val="2F2385"/>
              </a:buClr>
              <a:buSzPct val="85000"/>
              <a:buFont typeface="Wingdings" panose="05000000000000000000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그러나 텍스트 파일에서는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123456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의 정수가 각각 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1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바이트의 문자로 변환되어 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ASCII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코드로 저장되기 때문에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,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이진 파일에 비하여 저장 시간이 길고 저장 공간도 많다는 단점이 있다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.</a:t>
            </a:r>
          </a:p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endParaRPr lang="en-US" altLang="ko-KR" sz="1600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endParaRPr lang="ko-KR" altLang="en-US" sz="1600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E1842B9D-8830-486A-86D6-6AB437DBEF6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9592" y="2093522"/>
            <a:ext cx="7775984" cy="1767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950656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1E18FCD7-3B02-48C4-B054-0A6BBD9B332A}" type="slidenum">
              <a:rPr lang="en-US" altLang="ko-KR" smtClean="0"/>
              <a:pPr/>
              <a:t>40</a:t>
            </a:fld>
            <a:endParaRPr lang="en-US" altLang="ko-KR"/>
          </a:p>
        </p:txBody>
      </p:sp>
      <p:sp>
        <p:nvSpPr>
          <p:cNvPr id="3584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파일의 입출력 </a:t>
            </a:r>
            <a:r>
              <a:rPr lang="ko-KR" altLang="en-US" sz="2800" dirty="0" err="1">
                <a:latin typeface="맑은 고딕" pitchFamily="50" charset="-127"/>
                <a:ea typeface="맑은 고딕" pitchFamily="50" charset="-127"/>
              </a:rPr>
              <a:t>스트림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상태 검사</a:t>
            </a:r>
            <a:endParaRPr lang="ko-KR" altLang="en-US" sz="2400" dirty="0"/>
          </a:p>
        </p:txBody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7188" y="1357313"/>
            <a:ext cx="7786687" cy="4525962"/>
          </a:xfrm>
        </p:spPr>
        <p:txBody>
          <a:bodyPr/>
          <a:lstStyle/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r>
              <a:rPr lang="en-US" altLang="ko-KR" sz="18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			</a:t>
            </a:r>
            <a:endParaRPr lang="ko-KR" altLang="en-US" sz="1800" b="1" dirty="0">
              <a:solidFill>
                <a:srgbClr val="0000AC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866775" y="1643063"/>
            <a:ext cx="8134350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 algn="ctr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ko-KR" altLang="en-US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1" name="직사각형 10"/>
          <p:cNvSpPr/>
          <p:nvPr/>
        </p:nvSpPr>
        <p:spPr>
          <a:xfrm>
            <a:off x="642910" y="1142984"/>
            <a:ext cx="156805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실행 결과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6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</a:t>
            </a:r>
            <a:endParaRPr lang="ko-KR" altLang="en-US" dirty="0"/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74A61DBE-3FDC-283B-2895-AE30A3329F3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6775" y="1643062"/>
            <a:ext cx="7277099" cy="4810273"/>
          </a:xfrm>
          <a:prstGeom prst="rect">
            <a:avLst/>
          </a:prstGeom>
        </p:spPr>
      </p:pic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1E18FCD7-3B02-48C4-B054-0A6BBD9B332A}" type="slidenum">
              <a:rPr lang="en-US" altLang="ko-KR" smtClean="0"/>
              <a:pPr/>
              <a:t>41</a:t>
            </a:fld>
            <a:endParaRPr lang="en-US" altLang="ko-KR"/>
          </a:p>
        </p:txBody>
      </p:sp>
      <p:sp>
        <p:nvSpPr>
          <p:cNvPr id="3584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파일의 입출력 </a:t>
            </a:r>
            <a:r>
              <a:rPr lang="ko-KR" altLang="en-US" sz="2800" dirty="0" err="1">
                <a:latin typeface="맑은 고딕" pitchFamily="50" charset="-127"/>
                <a:ea typeface="맑은 고딕" pitchFamily="50" charset="-127"/>
              </a:rPr>
              <a:t>스트림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상태 검사</a:t>
            </a:r>
            <a:endParaRPr lang="ko-KR" altLang="en-US" sz="2400" dirty="0"/>
          </a:p>
        </p:txBody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7188" y="1357313"/>
            <a:ext cx="7786687" cy="4525962"/>
          </a:xfrm>
        </p:spPr>
        <p:txBody>
          <a:bodyPr/>
          <a:lstStyle/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r>
              <a:rPr lang="en-US" altLang="ko-KR" sz="18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			</a:t>
            </a:r>
            <a:endParaRPr lang="ko-KR" altLang="en-US" sz="1800" b="1" dirty="0">
              <a:solidFill>
                <a:srgbClr val="0000AC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866775" y="1643063"/>
            <a:ext cx="8134350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 algn="ctr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ko-KR" altLang="en-US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1" name="직사각형 10"/>
          <p:cNvSpPr/>
          <p:nvPr/>
        </p:nvSpPr>
        <p:spPr>
          <a:xfrm>
            <a:off x="642910" y="1142984"/>
            <a:ext cx="156805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실행 결과 </a:t>
            </a:r>
            <a:r>
              <a:rPr lang="en-US" altLang="ko-KR" b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6</a:t>
            </a:r>
            <a:r>
              <a:rPr lang="ko-KR" altLang="en-US" b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</a:t>
            </a:r>
            <a:endParaRPr lang="ko-KR" altLang="en-US" dirty="0"/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8BE758EF-9B39-4266-EF96-3476C6786A6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5616" y="1479469"/>
            <a:ext cx="7028259" cy="5103893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403648" y="548680"/>
            <a:ext cx="6912768" cy="485756"/>
          </a:xfrm>
        </p:spPr>
        <p:txBody>
          <a:bodyPr/>
          <a:lstStyle/>
          <a:p>
            <a:r>
              <a:rPr lang="ko-KR" altLang="en-US" sz="2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이진 파일</a:t>
            </a:r>
            <a:endParaRPr lang="ko-KR" altLang="en-US" sz="2800" dirty="0"/>
          </a:p>
        </p:txBody>
      </p:sp>
      <p:sp>
        <p:nvSpPr>
          <p:cNvPr id="10" name="내용 개체 틀 2"/>
          <p:cNvSpPr txBox="1">
            <a:spLocks/>
          </p:cNvSpPr>
          <p:nvPr/>
        </p:nvSpPr>
        <p:spPr bwMode="auto">
          <a:xfrm>
            <a:off x="612000" y="1628800"/>
            <a:ext cx="7920000" cy="3569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marL="342900" indent="-342900">
              <a:buClr>
                <a:srgbClr val="2F2385"/>
              </a:buClr>
              <a:buSzPct val="85000"/>
              <a:buFont typeface="Wingdings" panose="05000000000000000000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이진 파일에서는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123456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의 정수가 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4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바이트의 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2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진수 형태로 저장된다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.</a:t>
            </a:r>
            <a:endParaRPr lang="ko-KR" altLang="en-US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endParaRPr lang="ko-KR" altLang="en-US" sz="1600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1" name="내용 개체 틀 2"/>
          <p:cNvSpPr txBox="1">
            <a:spLocks/>
          </p:cNvSpPr>
          <p:nvPr/>
        </p:nvSpPr>
        <p:spPr bwMode="auto">
          <a:xfrm>
            <a:off x="611560" y="3933056"/>
            <a:ext cx="7920000" cy="15090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marL="342900" indent="-342900">
              <a:buClr>
                <a:srgbClr val="2F2385"/>
              </a:buClr>
              <a:buSzPct val="85000"/>
              <a:buFont typeface="Wingdings" panose="05000000000000000000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이진 파일은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123456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의 정수를 문자로 변환하지 않고 저장하기 때문에 </a:t>
            </a:r>
            <a:b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텍스트 파일에 비하여 저장 시간이 짧고 저장 공간도 적다는 장점이 있다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.</a:t>
            </a:r>
          </a:p>
          <a:p>
            <a:pPr marL="342900" indent="-342900">
              <a:buClr>
                <a:srgbClr val="2F2385"/>
              </a:buClr>
              <a:buSzPct val="85000"/>
              <a:buFont typeface="Wingdings" panose="05000000000000000000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따라서 이진 파일은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이미지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음성 등을 저장하는데 유용하다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.</a:t>
            </a:r>
          </a:p>
          <a:p>
            <a:pPr marL="342900" indent="-342900">
              <a:buClr>
                <a:srgbClr val="2F2385"/>
              </a:buClr>
              <a:buSzPct val="85000"/>
              <a:buFont typeface="Wingdings" panose="05000000000000000000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그러나 이진 파일은 저장된 파일의 내용을 확인 할 수 없으며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b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시스템이 다른 컴퓨터로 이식하기가 어렵다는 단점이 있다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.</a:t>
            </a:r>
          </a:p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endParaRPr lang="ko-KR" altLang="en-US" sz="1600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4" name="그림 3">
            <a:extLst>
              <a:ext uri="{FF2B5EF4-FFF2-40B4-BE49-F238E27FC236}">
                <a16:creationId xmlns:a16="http://schemas.microsoft.com/office/drawing/2014/main" id="{E818033B-1D32-4201-8D62-3424F488B6D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4820" y="1985705"/>
            <a:ext cx="7631968" cy="15873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65417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>
              <a:buClr>
                <a:schemeClr val="accent1"/>
              </a:buClr>
              <a:buSzPct val="75000"/>
              <a:buFont typeface="Wingdings" pitchFamily="2" charset="2"/>
              <a:buNone/>
            </a:pP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파일의 입출력 멤버 함수 </a:t>
            </a:r>
            <a:endParaRPr lang="ko-KR" altLang="en-US" sz="2800" dirty="0"/>
          </a:p>
        </p:txBody>
      </p:sp>
      <p:sp>
        <p:nvSpPr>
          <p:cNvPr id="5" name="내용 개체 틀 2"/>
          <p:cNvSpPr txBox="1">
            <a:spLocks/>
          </p:cNvSpPr>
          <p:nvPr/>
        </p:nvSpPr>
        <p:spPr bwMode="auto">
          <a:xfrm>
            <a:off x="702377" y="1622883"/>
            <a:ext cx="8118095" cy="857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marL="342900" indent="-342900">
              <a:buClr>
                <a:srgbClr val="2F2385"/>
              </a:buClr>
              <a:buSzPct val="85000"/>
              <a:buFont typeface="Wingdings" panose="05000000000000000000" pitchFamily="2" charset="2"/>
              <a:buChar char="l"/>
              <a:tabLst>
                <a:tab pos="1371600" algn="l"/>
              </a:tabLst>
              <a:defRPr/>
            </a:pP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write()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멤버 함수를 사용하여 </a:t>
            </a:r>
            <a:r>
              <a:rPr lang="en-US" altLang="ko-KR" b="1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file.binary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이진 파일에 내용을 쓰고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,</a:t>
            </a:r>
            <a:b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read()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멤버 함수를 사용하여 </a:t>
            </a:r>
            <a:r>
              <a:rPr lang="en-US" altLang="ko-KR" b="1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file.binary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이진 파일을 읽어 모니터에 </a:t>
            </a:r>
            <a:b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출력하는 프로그램을 작성한다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.</a:t>
            </a:r>
            <a:endParaRPr lang="ko-KR" altLang="en-US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3234" y="2480709"/>
            <a:ext cx="7416824" cy="40324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직사각형 9">
            <a:extLst>
              <a:ext uri="{FF2B5EF4-FFF2-40B4-BE49-F238E27FC236}">
                <a16:creationId xmlns:a16="http://schemas.microsoft.com/office/drawing/2014/main" id="{A909DE2E-98BF-4158-9779-824A16429E69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2938" y="1214422"/>
            <a:ext cx="102463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예제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1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49117891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슬라이드 번호 개체 틀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6206B2F-1DC7-4860-8B4B-99487BD662BF}" type="slidenum">
              <a:rPr lang="en-US" altLang="ko-KR" smtClean="0"/>
              <a:pPr/>
              <a:t>7</a:t>
            </a:fld>
            <a:endParaRPr lang="en-US" altLang="ko-KR"/>
          </a:p>
        </p:txBody>
      </p:sp>
      <p:sp>
        <p:nvSpPr>
          <p:cNvPr id="2253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파일의 입출력 멤버 함수 </a:t>
            </a:r>
            <a:endParaRPr lang="ko-KR" altLang="en-US" sz="2400" dirty="0"/>
          </a:p>
        </p:txBody>
      </p:sp>
      <p:sp>
        <p:nvSpPr>
          <p:cNvPr id="22532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ko-KR" altLang="en-US"/>
          </a:p>
        </p:txBody>
      </p:sp>
      <p:sp>
        <p:nvSpPr>
          <p:cNvPr id="7" name="직사각형 6">
            <a:extLst>
              <a:ext uri="{FF2B5EF4-FFF2-40B4-BE49-F238E27FC236}">
                <a16:creationId xmlns:a16="http://schemas.microsoft.com/office/drawing/2014/main" id="{FEB44C9F-FCD1-ED99-A916-E89528F2B287}"/>
              </a:ext>
            </a:extLst>
          </p:cNvPr>
          <p:cNvSpPr/>
          <p:nvPr/>
        </p:nvSpPr>
        <p:spPr>
          <a:xfrm>
            <a:off x="755576" y="1411157"/>
            <a:ext cx="7632848" cy="489816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R="0" algn="l" rtl="0"/>
            <a:r>
              <a:rPr lang="en-US" altLang="ko-KR" sz="1400" b="1" i="0" u="none" strike="noStrike" baseline="0" dirty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#include </a:t>
            </a:r>
            <a:r>
              <a:rPr lang="en-US" altLang="ko-KR" sz="14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&lt;iostream&gt;</a:t>
            </a:r>
          </a:p>
          <a:p>
            <a:pPr marR="0" algn="l" rtl="0"/>
            <a:r>
              <a:rPr lang="en-US" altLang="ko-KR" sz="1400" b="1" i="0" u="none" strike="noStrike" baseline="0" dirty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#include </a:t>
            </a:r>
            <a:r>
              <a:rPr lang="en-US" altLang="ko-KR" sz="14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</a:t>
            </a:r>
            <a:r>
              <a:rPr lang="en-US" altLang="ko-KR" sz="1400" b="1" i="0" u="none" strike="noStrike" baseline="0" dirty="0" err="1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fstream</a:t>
            </a:r>
            <a:r>
              <a:rPr lang="en-US" altLang="ko-KR" sz="14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&gt;</a:t>
            </a:r>
          </a:p>
          <a:p>
            <a:pPr marR="0" algn="l" rtl="0"/>
            <a:r>
              <a:rPr lang="en-US" altLang="ko-KR" sz="14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using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4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namespace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std;  </a:t>
            </a:r>
          </a:p>
          <a:p>
            <a:pPr marR="0" algn="l" rtl="0"/>
            <a:r>
              <a:rPr lang="en-US" altLang="ko-KR" sz="14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main(</a:t>
            </a:r>
            <a:r>
              <a:rPr lang="en-US" altLang="ko-KR" sz="14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 </a:t>
            </a:r>
          </a:p>
          <a:p>
            <a:pPr marR="0" algn="l" rtl="0"/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{</a:t>
            </a:r>
          </a:p>
          <a:p>
            <a:r>
              <a:rPr lang="en-US" altLang="ko-KR" sz="1400" b="1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       int</a:t>
            </a:r>
            <a:r>
              <a:rPr lang="en-US" altLang="ko-KR" sz="14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buf1[] = { 100, 200, 300 }, buf2[3], </a:t>
            </a:r>
            <a:r>
              <a:rPr lang="en-US" altLang="ko-KR" sz="1400" b="1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</a:t>
            </a:r>
            <a:r>
              <a:rPr lang="en-US" altLang="ko-KR" sz="14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</a:p>
          <a:p>
            <a:endParaRPr lang="ko-KR" altLang="en-US" sz="1400" b="1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r>
              <a:rPr lang="en-US" altLang="ko-KR" sz="14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       </a:t>
            </a:r>
            <a:r>
              <a:rPr lang="en-US" altLang="ko-KR" sz="1400" b="1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fstream</a:t>
            </a:r>
            <a:r>
              <a:rPr lang="en-US" altLang="ko-KR" sz="14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400" b="1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Foutstr</a:t>
            </a:r>
            <a:r>
              <a:rPr lang="en-US" altLang="ko-KR" sz="14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en-US" altLang="ko-KR" sz="1400" b="1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</a:t>
            </a:r>
            <a:r>
              <a:rPr lang="en-US" altLang="ko-KR" sz="1400" b="1" dirty="0" err="1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file.binary</a:t>
            </a:r>
            <a:r>
              <a:rPr lang="en-US" altLang="ko-KR" sz="1400" b="1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</a:t>
            </a:r>
            <a:r>
              <a:rPr lang="en-US" altLang="ko-KR" sz="14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,</a:t>
            </a:r>
            <a:r>
              <a:rPr lang="en-US" altLang="ko-KR" sz="1400" b="1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400" b="1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ios</a:t>
            </a:r>
            <a:r>
              <a:rPr lang="en-US" altLang="ko-KR" sz="14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::binary | </a:t>
            </a:r>
            <a:r>
              <a:rPr lang="en-US" altLang="ko-KR" sz="1400" b="1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ios</a:t>
            </a:r>
            <a:r>
              <a:rPr lang="en-US" altLang="ko-KR" sz="14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::out); </a:t>
            </a:r>
            <a:r>
              <a:rPr lang="en-US" altLang="ko-KR" sz="1400" b="1" kern="0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  <a:cs typeface="NanumGothicCoding"/>
              </a:rPr>
              <a:t>// </a:t>
            </a:r>
            <a:r>
              <a:rPr lang="ko-KR" altLang="en-US" sz="1400" b="1" kern="0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  <a:cs typeface="NanumGothicCoding"/>
              </a:rPr>
              <a:t>이진 파일로 쓰기 모드</a:t>
            </a:r>
            <a:endParaRPr lang="en-US" altLang="ko-KR" sz="1400" b="1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r>
              <a:rPr lang="en-US" altLang="ko-KR" sz="14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       </a:t>
            </a:r>
            <a:r>
              <a:rPr lang="en-US" altLang="ko-KR" sz="1400" b="1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Foutstr.write</a:t>
            </a:r>
            <a:r>
              <a:rPr lang="en-US" altLang="ko-KR" sz="14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((char*)buf1, 12); </a:t>
            </a:r>
            <a:r>
              <a:rPr lang="en-US" altLang="ko-KR" sz="1400" b="1" kern="0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  <a:cs typeface="NanumGothicCoding"/>
              </a:rPr>
              <a:t>// </a:t>
            </a:r>
            <a:r>
              <a:rPr lang="ko-KR" altLang="en-US" sz="1400" b="1" kern="0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  <a:cs typeface="NanumGothicCoding"/>
              </a:rPr>
              <a:t>이진 파일에 </a:t>
            </a:r>
            <a:r>
              <a:rPr lang="en-US" altLang="ko-KR" sz="1400" b="1" kern="0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  <a:cs typeface="NanumGothicCoding"/>
              </a:rPr>
              <a:t>4</a:t>
            </a:r>
            <a:r>
              <a:rPr lang="ko-KR" altLang="en-US" sz="1400" b="1" kern="0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  <a:cs typeface="NanumGothicCoding"/>
              </a:rPr>
              <a:t>바이트 </a:t>
            </a:r>
            <a:r>
              <a:rPr lang="en-US" altLang="ko-KR" sz="1400" b="1" kern="0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  <a:cs typeface="NanumGothicCoding"/>
              </a:rPr>
              <a:t>3</a:t>
            </a:r>
            <a:r>
              <a:rPr lang="ko-KR" altLang="en-US" sz="1400" b="1" kern="0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  <a:cs typeface="NanumGothicCoding"/>
              </a:rPr>
              <a:t>블록인 </a:t>
            </a:r>
            <a:r>
              <a:rPr lang="en-US" altLang="ko-KR" sz="1400" b="1" kern="0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  <a:cs typeface="NanumGothicCoding"/>
              </a:rPr>
              <a:t>100</a:t>
            </a:r>
            <a:r>
              <a:rPr lang="ko-KR" altLang="en-US" sz="1400" b="1" kern="0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  <a:cs typeface="NanumGothicCoding"/>
              </a:rPr>
              <a:t> </a:t>
            </a:r>
            <a:r>
              <a:rPr lang="en-US" altLang="ko-KR" sz="1400" b="1" kern="0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  <a:cs typeface="NanumGothicCoding"/>
              </a:rPr>
              <a:t>200</a:t>
            </a:r>
            <a:r>
              <a:rPr lang="ko-KR" altLang="en-US" sz="1400" b="1" kern="0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  <a:cs typeface="NanumGothicCoding"/>
              </a:rPr>
              <a:t> </a:t>
            </a:r>
            <a:r>
              <a:rPr lang="en-US" altLang="ko-KR" sz="1400" b="1" kern="0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  <a:cs typeface="NanumGothicCoding"/>
              </a:rPr>
              <a:t>300 </a:t>
            </a:r>
            <a:r>
              <a:rPr lang="ko-KR" altLang="en-US" sz="1400" b="1" kern="0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  <a:cs typeface="NanumGothicCoding"/>
              </a:rPr>
              <a:t>쓰기</a:t>
            </a:r>
            <a:endParaRPr lang="en-US" altLang="ko-KR" sz="1400" b="1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r>
              <a:rPr lang="en-US" altLang="ko-KR" sz="14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       </a:t>
            </a:r>
            <a:r>
              <a:rPr lang="en-US" altLang="ko-KR" sz="1400" b="1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Foutstr.close</a:t>
            </a:r>
            <a:r>
              <a:rPr lang="en-US" altLang="ko-KR" sz="14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();</a:t>
            </a:r>
          </a:p>
          <a:p>
            <a:endParaRPr lang="ko-KR" altLang="en-US" sz="1400" b="1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r>
              <a:rPr lang="en-US" altLang="ko-KR" sz="14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       </a:t>
            </a:r>
            <a:r>
              <a:rPr lang="en-US" altLang="ko-KR" sz="1400" b="1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fstream</a:t>
            </a:r>
            <a:r>
              <a:rPr lang="en-US" altLang="ko-KR" sz="14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400" b="1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Finstr</a:t>
            </a:r>
            <a:r>
              <a:rPr lang="en-US" altLang="ko-KR" sz="14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en-US" altLang="ko-KR" sz="1400" b="1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</a:t>
            </a:r>
            <a:r>
              <a:rPr lang="en-US" altLang="ko-KR" sz="1400" b="1" dirty="0" err="1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file.binary</a:t>
            </a:r>
            <a:r>
              <a:rPr lang="en-US" altLang="ko-KR" sz="1400" b="1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</a:t>
            </a:r>
            <a:r>
              <a:rPr lang="en-US" altLang="ko-KR" sz="14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en-US" altLang="ko-KR" sz="1400" b="1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ios</a:t>
            </a:r>
            <a:r>
              <a:rPr lang="en-US" altLang="ko-KR" sz="14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::binary | </a:t>
            </a:r>
            <a:r>
              <a:rPr lang="en-US" altLang="ko-KR" sz="1400" b="1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ios</a:t>
            </a:r>
            <a:r>
              <a:rPr lang="en-US" altLang="ko-KR" sz="14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::in); </a:t>
            </a:r>
            <a:r>
              <a:rPr lang="en-US" altLang="ko-KR" sz="1400" b="1" kern="0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  <a:cs typeface="NanumGothicCoding"/>
              </a:rPr>
              <a:t>// </a:t>
            </a:r>
            <a:r>
              <a:rPr lang="ko-KR" altLang="en-US" sz="1400" b="1" kern="0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  <a:cs typeface="NanumGothicCoding"/>
              </a:rPr>
              <a:t>이진 파일로 읽기 모드</a:t>
            </a:r>
            <a:endParaRPr lang="en-US" altLang="ko-KR" sz="1400" b="1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r>
              <a:rPr lang="en-US" altLang="ko-KR" sz="14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       </a:t>
            </a:r>
            <a:r>
              <a:rPr lang="en-US" altLang="ko-KR" sz="1400" b="1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Finstr.read</a:t>
            </a:r>
            <a:r>
              <a:rPr lang="en-US" altLang="ko-KR" sz="14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((char*)buf2, 12);</a:t>
            </a:r>
            <a:r>
              <a:rPr lang="en-US" altLang="ko-KR" sz="1400" kern="0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  <a:cs typeface="NanumGothicCoding"/>
              </a:rPr>
              <a:t> </a:t>
            </a:r>
            <a:r>
              <a:rPr lang="en-US" altLang="ko-KR" sz="1400" b="1" kern="0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  <a:cs typeface="NanumGothicCoding"/>
              </a:rPr>
              <a:t>// buf2[0]</a:t>
            </a:r>
            <a:r>
              <a:rPr lang="ko-KR" altLang="en-US" sz="1400" b="1" kern="0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  <a:cs typeface="NanumGothicCoding"/>
              </a:rPr>
              <a:t> </a:t>
            </a:r>
            <a:r>
              <a:rPr lang="en-US" altLang="ko-KR" sz="1400" b="1" kern="0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  <a:cs typeface="NanumGothicCoding"/>
              </a:rPr>
              <a:t>=</a:t>
            </a:r>
            <a:r>
              <a:rPr lang="ko-KR" altLang="en-US" sz="1400" b="1" kern="0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  <a:cs typeface="NanumGothicCoding"/>
              </a:rPr>
              <a:t> </a:t>
            </a:r>
            <a:r>
              <a:rPr lang="en-US" altLang="ko-KR" sz="1400" b="1" kern="0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  <a:cs typeface="NanumGothicCoding"/>
              </a:rPr>
              <a:t>100,</a:t>
            </a:r>
            <a:r>
              <a:rPr lang="ko-KR" altLang="en-US" sz="1400" b="1" kern="0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  <a:cs typeface="NanumGothicCoding"/>
              </a:rPr>
              <a:t> </a:t>
            </a:r>
            <a:r>
              <a:rPr lang="en-US" altLang="ko-KR" sz="1400" b="1" kern="0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  <a:cs typeface="NanumGothicCoding"/>
              </a:rPr>
              <a:t>buf2[1]</a:t>
            </a:r>
            <a:r>
              <a:rPr lang="ko-KR" altLang="en-US" sz="1400" b="1" kern="0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  <a:cs typeface="NanumGothicCoding"/>
              </a:rPr>
              <a:t> </a:t>
            </a:r>
            <a:r>
              <a:rPr lang="en-US" altLang="ko-KR" sz="1400" b="1" kern="0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  <a:cs typeface="NanumGothicCoding"/>
              </a:rPr>
              <a:t>=</a:t>
            </a:r>
            <a:r>
              <a:rPr lang="ko-KR" altLang="en-US" sz="1400" b="1" kern="0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  <a:cs typeface="NanumGothicCoding"/>
              </a:rPr>
              <a:t> </a:t>
            </a:r>
            <a:r>
              <a:rPr lang="en-US" altLang="ko-KR" sz="1400" b="1" kern="0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  <a:cs typeface="NanumGothicCoding"/>
              </a:rPr>
              <a:t>200,</a:t>
            </a:r>
            <a:r>
              <a:rPr lang="ko-KR" altLang="en-US" sz="1400" b="1" kern="0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  <a:cs typeface="NanumGothicCoding"/>
              </a:rPr>
              <a:t> </a:t>
            </a:r>
            <a:r>
              <a:rPr lang="en-US" altLang="ko-KR" sz="1400" b="1" kern="0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  <a:cs typeface="NanumGothicCoding"/>
              </a:rPr>
              <a:t>buf2[2]</a:t>
            </a:r>
            <a:r>
              <a:rPr lang="ko-KR" altLang="en-US" sz="1400" b="1" kern="0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  <a:cs typeface="NanumGothicCoding"/>
              </a:rPr>
              <a:t> </a:t>
            </a:r>
            <a:r>
              <a:rPr lang="en-US" altLang="ko-KR" sz="1400" b="1" kern="0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  <a:cs typeface="NanumGothicCoding"/>
              </a:rPr>
              <a:t>=</a:t>
            </a:r>
            <a:r>
              <a:rPr lang="ko-KR" altLang="en-US" sz="1400" b="1" kern="0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  <a:cs typeface="NanumGothicCoding"/>
              </a:rPr>
              <a:t> </a:t>
            </a:r>
            <a:r>
              <a:rPr lang="en-US" altLang="ko-KR" sz="1400" b="1" kern="0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  <a:cs typeface="NanumGothicCoding"/>
              </a:rPr>
              <a:t>300</a:t>
            </a:r>
            <a:endParaRPr lang="en-US" altLang="ko-KR" sz="1400" b="1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r>
              <a:rPr lang="en-US" altLang="ko-KR" sz="14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       </a:t>
            </a:r>
            <a:r>
              <a:rPr lang="en-US" altLang="ko-KR" sz="1400" b="1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Finstr.close</a:t>
            </a:r>
            <a:r>
              <a:rPr lang="en-US" altLang="ko-KR" sz="14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();</a:t>
            </a:r>
          </a:p>
          <a:p>
            <a:endParaRPr lang="ko-KR" altLang="en-US" sz="1400" b="1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r>
              <a:rPr lang="nn-NO" altLang="ko-KR" sz="14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       </a:t>
            </a:r>
            <a:r>
              <a:rPr lang="nn-NO" altLang="ko-KR" sz="1250" b="1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for</a:t>
            </a:r>
            <a:r>
              <a:rPr lang="nn-NO" altLang="ko-KR" sz="14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(i = 0; i &lt; 3; i++)</a:t>
            </a:r>
          </a:p>
          <a:p>
            <a:r>
              <a:rPr lang="en-US" altLang="ko-KR" sz="14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            </a:t>
            </a:r>
            <a:r>
              <a:rPr lang="en-US" altLang="ko-KR" sz="1400" b="1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4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buf2[</a:t>
            </a:r>
            <a:r>
              <a:rPr lang="en-US" altLang="ko-KR" sz="1400" b="1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</a:t>
            </a:r>
            <a:r>
              <a:rPr lang="en-US" altLang="ko-KR" sz="14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]&lt;&lt; </a:t>
            </a:r>
            <a:r>
              <a:rPr lang="en-US" altLang="ko-KR" sz="1400" b="1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' ‘</a:t>
            </a:r>
            <a:r>
              <a:rPr lang="en-US" altLang="ko-KR" sz="14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</a:p>
          <a:p>
            <a:r>
              <a:rPr lang="en-US" altLang="ko-KR" sz="14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       </a:t>
            </a:r>
            <a:r>
              <a:rPr lang="en-US" altLang="ko-KR" sz="1400" b="1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4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1400" b="1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"\n"</a:t>
            </a:r>
            <a:r>
              <a:rPr lang="en-US" altLang="ko-KR" sz="14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</a:p>
          <a:p>
            <a:pPr marR="0" algn="l" rtl="0"/>
            <a:r>
              <a:rPr lang="en-US" altLang="ko-KR" sz="14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</a:p>
          <a:p>
            <a:r>
              <a:rPr lang="en-US" altLang="ko-KR" sz="1400" b="1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       return</a:t>
            </a:r>
            <a:r>
              <a:rPr lang="en-US" altLang="ko-KR" sz="14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0;</a:t>
            </a:r>
          </a:p>
          <a:p>
            <a:endParaRPr lang="en-US" altLang="ko-KR" sz="1400" b="1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r>
              <a:rPr lang="en-US" altLang="ko-KR" sz="14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 </a:t>
            </a:r>
            <a:r>
              <a:rPr lang="en-US" altLang="ko-KR" sz="1400" b="1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main()</a:t>
            </a:r>
            <a:endParaRPr lang="en-US" altLang="ko-KR" sz="1400" b="1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26" name="직사각형 25">
            <a:extLst>
              <a:ext uri="{FF2B5EF4-FFF2-40B4-BE49-F238E27FC236}">
                <a16:creationId xmlns:a16="http://schemas.microsoft.com/office/drawing/2014/main" id="{BCA908C0-380C-638E-0D84-EABF4A801C1A}"/>
              </a:ext>
            </a:extLst>
          </p:cNvPr>
          <p:cNvSpPr/>
          <p:nvPr/>
        </p:nvSpPr>
        <p:spPr bwMode="auto">
          <a:xfrm>
            <a:off x="3995936" y="1702635"/>
            <a:ext cx="2841525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 입출력 스트림을 사용하기 위해 추가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7" name="직사각형 26">
            <a:extLst>
              <a:ext uri="{FF2B5EF4-FFF2-40B4-BE49-F238E27FC236}">
                <a16:creationId xmlns:a16="http://schemas.microsoft.com/office/drawing/2014/main" id="{3343C2B1-4DA9-FAE9-9FB0-3EC1B39B9FFD}"/>
              </a:ext>
            </a:extLst>
          </p:cNvPr>
          <p:cNvSpPr/>
          <p:nvPr/>
        </p:nvSpPr>
        <p:spPr bwMode="auto">
          <a:xfrm>
            <a:off x="828843" y="1709568"/>
            <a:ext cx="1798941" cy="255319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cxnSp>
        <p:nvCxnSpPr>
          <p:cNvPr id="48" name="연결선: 꺾임 47">
            <a:extLst>
              <a:ext uri="{FF2B5EF4-FFF2-40B4-BE49-F238E27FC236}">
                <a16:creationId xmlns:a16="http://schemas.microsoft.com/office/drawing/2014/main" id="{A445ABB2-3108-D727-BADA-137F0AE67046}"/>
              </a:ext>
            </a:extLst>
          </p:cNvPr>
          <p:cNvCxnSpPr>
            <a:cxnSpLocks/>
            <a:stCxn id="26" idx="1"/>
            <a:endCxn id="27" idx="3"/>
          </p:cNvCxnSpPr>
          <p:nvPr/>
        </p:nvCxnSpPr>
        <p:spPr bwMode="auto">
          <a:xfrm rot="10800000" flipV="1">
            <a:off x="2627784" y="1833760"/>
            <a:ext cx="1368152" cy="3467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sp>
        <p:nvSpPr>
          <p:cNvPr id="13" name="직사각형 12">
            <a:extLst>
              <a:ext uri="{FF2B5EF4-FFF2-40B4-BE49-F238E27FC236}">
                <a16:creationId xmlns:a16="http://schemas.microsoft.com/office/drawing/2014/main" id="{586155C9-B51A-4606-94C7-9A8E4935D09E}"/>
              </a:ext>
            </a:extLst>
          </p:cNvPr>
          <p:cNvSpPr/>
          <p:nvPr/>
        </p:nvSpPr>
        <p:spPr bwMode="auto">
          <a:xfrm>
            <a:off x="1331641" y="2564904"/>
            <a:ext cx="2520280" cy="255319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4" name="직사각형 13">
            <a:extLst>
              <a:ext uri="{FF2B5EF4-FFF2-40B4-BE49-F238E27FC236}">
                <a16:creationId xmlns:a16="http://schemas.microsoft.com/office/drawing/2014/main" id="{19493629-E170-49F9-92E8-BD807A093263}"/>
              </a:ext>
            </a:extLst>
          </p:cNvPr>
          <p:cNvSpPr/>
          <p:nvPr/>
        </p:nvSpPr>
        <p:spPr bwMode="auto">
          <a:xfrm>
            <a:off x="4572001" y="2096010"/>
            <a:ext cx="2160240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>
              <a:buNone/>
            </a:pPr>
            <a:r>
              <a:rPr lang="en-US" altLang="ko-KR" sz="1100" b="1" spc="-10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3</a:t>
            </a:r>
            <a:r>
              <a:rPr lang="ko-KR" altLang="en-US" sz="1100" b="1" spc="-10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개의 정수를 </a:t>
            </a:r>
            <a:r>
              <a:rPr lang="en-US" altLang="ko-KR" sz="1100" b="1" spc="-10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1</a:t>
            </a:r>
            <a:r>
              <a:rPr lang="ko-KR" altLang="en-US" sz="1100" b="1" spc="-10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차원 배열에 초기화</a:t>
            </a:r>
          </a:p>
        </p:txBody>
      </p:sp>
      <p:cxnSp>
        <p:nvCxnSpPr>
          <p:cNvPr id="17" name="연결선: 꺾임 16">
            <a:extLst>
              <a:ext uri="{FF2B5EF4-FFF2-40B4-BE49-F238E27FC236}">
                <a16:creationId xmlns:a16="http://schemas.microsoft.com/office/drawing/2014/main" id="{8DEEF4CD-6D1A-4A37-B7C2-D989B8B2F3BF}"/>
              </a:ext>
            </a:extLst>
          </p:cNvPr>
          <p:cNvCxnSpPr>
            <a:cxnSpLocks/>
          </p:cNvCxnSpPr>
          <p:nvPr/>
        </p:nvCxnSpPr>
        <p:spPr bwMode="auto">
          <a:xfrm rot="10800000" flipV="1">
            <a:off x="3163591" y="2245797"/>
            <a:ext cx="1376657" cy="306271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sp>
        <p:nvSpPr>
          <p:cNvPr id="18" name="직사각형 17">
            <a:extLst>
              <a:ext uri="{FF2B5EF4-FFF2-40B4-BE49-F238E27FC236}">
                <a16:creationId xmlns:a16="http://schemas.microsoft.com/office/drawing/2014/main" id="{899020A0-3C8C-4893-B256-722722A9E28F}"/>
              </a:ext>
            </a:extLst>
          </p:cNvPr>
          <p:cNvSpPr/>
          <p:nvPr/>
        </p:nvSpPr>
        <p:spPr bwMode="auto">
          <a:xfrm>
            <a:off x="3813293" y="2990869"/>
            <a:ext cx="1766819" cy="255319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9" name="직사각형 18">
            <a:extLst>
              <a:ext uri="{FF2B5EF4-FFF2-40B4-BE49-F238E27FC236}">
                <a16:creationId xmlns:a16="http://schemas.microsoft.com/office/drawing/2014/main" id="{98624AB5-A889-40AF-93CA-5EA448AD78E6}"/>
              </a:ext>
            </a:extLst>
          </p:cNvPr>
          <p:cNvSpPr/>
          <p:nvPr/>
        </p:nvSpPr>
        <p:spPr bwMode="auto">
          <a:xfrm>
            <a:off x="6156176" y="2540893"/>
            <a:ext cx="2016224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>
              <a:buNone/>
            </a:pPr>
            <a:r>
              <a:rPr lang="ko-KR" altLang="en-US" sz="1100" b="1" spc="-10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이진 파일로 </a:t>
            </a:r>
            <a:r>
              <a:rPr lang="ko-KR" altLang="en-US" sz="1100" b="1" spc="-10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쓰기 전용으로 열기</a:t>
            </a:r>
          </a:p>
        </p:txBody>
      </p:sp>
      <p:cxnSp>
        <p:nvCxnSpPr>
          <p:cNvPr id="20" name="연결선: 꺾임 19">
            <a:extLst>
              <a:ext uri="{FF2B5EF4-FFF2-40B4-BE49-F238E27FC236}">
                <a16:creationId xmlns:a16="http://schemas.microsoft.com/office/drawing/2014/main" id="{52EC1D9E-651D-46EA-A38A-C50676865BC6}"/>
              </a:ext>
            </a:extLst>
          </p:cNvPr>
          <p:cNvCxnSpPr>
            <a:cxnSpLocks/>
          </p:cNvCxnSpPr>
          <p:nvPr/>
        </p:nvCxnSpPr>
        <p:spPr bwMode="auto">
          <a:xfrm rot="10800000" flipV="1">
            <a:off x="4747766" y="2690680"/>
            <a:ext cx="1376657" cy="306271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sp>
        <p:nvSpPr>
          <p:cNvPr id="23" name="직사각형 22">
            <a:extLst>
              <a:ext uri="{FF2B5EF4-FFF2-40B4-BE49-F238E27FC236}">
                <a16:creationId xmlns:a16="http://schemas.microsoft.com/office/drawing/2014/main" id="{F14D8877-E9EF-4DF3-82ED-A378B695FAB0}"/>
              </a:ext>
            </a:extLst>
          </p:cNvPr>
          <p:cNvSpPr/>
          <p:nvPr/>
        </p:nvSpPr>
        <p:spPr bwMode="auto">
          <a:xfrm>
            <a:off x="1331640" y="3198906"/>
            <a:ext cx="2481653" cy="255319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4" name="직사각형 23">
            <a:extLst>
              <a:ext uri="{FF2B5EF4-FFF2-40B4-BE49-F238E27FC236}">
                <a16:creationId xmlns:a16="http://schemas.microsoft.com/office/drawing/2014/main" id="{C4D9E5DE-B24B-4419-A54E-3CD3B7C7FBD9}"/>
              </a:ext>
            </a:extLst>
          </p:cNvPr>
          <p:cNvSpPr/>
          <p:nvPr/>
        </p:nvSpPr>
        <p:spPr bwMode="auto">
          <a:xfrm>
            <a:off x="4663405" y="3454638"/>
            <a:ext cx="3653814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>
              <a:buNone/>
            </a:pPr>
            <a:r>
              <a:rPr lang="en-US" altLang="ko-KR" sz="1100" b="1" spc="-10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buf1</a:t>
            </a:r>
            <a:r>
              <a:rPr lang="ko-KR" altLang="en-US" sz="1100" b="1" spc="-10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의 내용을 이진 파일에 </a:t>
            </a:r>
            <a:r>
              <a:rPr lang="en-US" altLang="ko-KR" sz="1100" b="1" spc="-10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12 </a:t>
            </a:r>
            <a:r>
              <a:rPr lang="ko-KR" altLang="en-US" sz="1100" b="1" spc="-10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바이트</a:t>
            </a:r>
            <a:r>
              <a:rPr lang="en-US" altLang="ko-KR" sz="1100" b="1" spc="-10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(4</a:t>
            </a:r>
            <a:r>
              <a:rPr lang="ko-KR" altLang="en-US" sz="1100" b="1" spc="-100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바이트짜리</a:t>
            </a:r>
            <a:r>
              <a:rPr lang="ko-KR" altLang="en-US" sz="1100" b="1" spc="-10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1100" b="1" spc="-10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3</a:t>
            </a:r>
            <a:r>
              <a:rPr lang="ko-KR" altLang="en-US" sz="1100" b="1" spc="-10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개</a:t>
            </a:r>
            <a:r>
              <a:rPr lang="en-US" altLang="ko-KR" sz="1100" b="1" spc="-10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)</a:t>
            </a:r>
            <a:r>
              <a:rPr lang="ko-KR" altLang="en-US" sz="1100" b="1" spc="-10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쓰기</a:t>
            </a:r>
          </a:p>
        </p:txBody>
      </p:sp>
      <p:cxnSp>
        <p:nvCxnSpPr>
          <p:cNvPr id="25" name="연결선: 꺾임 24">
            <a:extLst>
              <a:ext uri="{FF2B5EF4-FFF2-40B4-BE49-F238E27FC236}">
                <a16:creationId xmlns:a16="http://schemas.microsoft.com/office/drawing/2014/main" id="{6BBEE1F9-2C45-407E-9B60-E460CA07C89A}"/>
              </a:ext>
            </a:extLst>
          </p:cNvPr>
          <p:cNvCxnSpPr>
            <a:cxnSpLocks/>
            <a:stCxn id="24" idx="1"/>
          </p:cNvCxnSpPr>
          <p:nvPr/>
        </p:nvCxnSpPr>
        <p:spPr bwMode="auto">
          <a:xfrm rot="10800000">
            <a:off x="3813293" y="3323514"/>
            <a:ext cx="850112" cy="262250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sp>
        <p:nvSpPr>
          <p:cNvPr id="33" name="직사각형 32">
            <a:extLst>
              <a:ext uri="{FF2B5EF4-FFF2-40B4-BE49-F238E27FC236}">
                <a16:creationId xmlns:a16="http://schemas.microsoft.com/office/drawing/2014/main" id="{02F3F3F7-AC0D-4D79-B056-B1F0FB83E023}"/>
              </a:ext>
            </a:extLst>
          </p:cNvPr>
          <p:cNvSpPr/>
          <p:nvPr/>
        </p:nvSpPr>
        <p:spPr bwMode="auto">
          <a:xfrm>
            <a:off x="3652988" y="3843956"/>
            <a:ext cx="1766819" cy="255319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4" name="직사각형 33">
            <a:extLst>
              <a:ext uri="{FF2B5EF4-FFF2-40B4-BE49-F238E27FC236}">
                <a16:creationId xmlns:a16="http://schemas.microsoft.com/office/drawing/2014/main" id="{43DAD5DC-6099-4395-A937-0D12841F73F1}"/>
              </a:ext>
            </a:extLst>
          </p:cNvPr>
          <p:cNvSpPr/>
          <p:nvPr/>
        </p:nvSpPr>
        <p:spPr bwMode="auto">
          <a:xfrm>
            <a:off x="5076056" y="4318876"/>
            <a:ext cx="2016224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>
              <a:buNone/>
            </a:pPr>
            <a:r>
              <a:rPr lang="ko-KR" altLang="en-US" sz="1100" b="1" spc="-10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이진 파일을 읽기 전용으로 열기</a:t>
            </a:r>
          </a:p>
        </p:txBody>
      </p:sp>
      <p:cxnSp>
        <p:nvCxnSpPr>
          <p:cNvPr id="35" name="직선 화살표 연결선 34">
            <a:extLst>
              <a:ext uri="{FF2B5EF4-FFF2-40B4-BE49-F238E27FC236}">
                <a16:creationId xmlns:a16="http://schemas.microsoft.com/office/drawing/2014/main" id="{87966A29-F7FE-4F69-8E9B-DD75D4EAF7FA}"/>
              </a:ext>
            </a:extLst>
          </p:cNvPr>
          <p:cNvCxnSpPr>
            <a:cxnSpLocks/>
          </p:cNvCxnSpPr>
          <p:nvPr/>
        </p:nvCxnSpPr>
        <p:spPr>
          <a:xfrm flipH="1" flipV="1">
            <a:off x="4427984" y="4102902"/>
            <a:ext cx="658265" cy="315204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38" name="직사각형 37">
            <a:extLst>
              <a:ext uri="{FF2B5EF4-FFF2-40B4-BE49-F238E27FC236}">
                <a16:creationId xmlns:a16="http://schemas.microsoft.com/office/drawing/2014/main" id="{63A732B8-74E0-4C89-B357-02A439357F47}"/>
              </a:ext>
            </a:extLst>
          </p:cNvPr>
          <p:cNvSpPr/>
          <p:nvPr/>
        </p:nvSpPr>
        <p:spPr bwMode="auto">
          <a:xfrm>
            <a:off x="4139952" y="4678916"/>
            <a:ext cx="3744416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>
              <a:buNone/>
            </a:pPr>
            <a:r>
              <a:rPr lang="ko-KR" altLang="en-US" sz="1100" b="1" spc="-10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이진 파일에서 </a:t>
            </a:r>
            <a:r>
              <a:rPr lang="en-US" altLang="ko-KR" sz="1100" b="1" spc="-10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12 </a:t>
            </a:r>
            <a:r>
              <a:rPr lang="ko-KR" altLang="en-US" sz="1100" b="1" spc="-10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바이트</a:t>
            </a:r>
            <a:r>
              <a:rPr lang="en-US" altLang="ko-KR" sz="1100" b="1" spc="-10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(4</a:t>
            </a:r>
            <a:r>
              <a:rPr lang="ko-KR" altLang="en-US" sz="1100" b="1" spc="-100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바이트짜리</a:t>
            </a:r>
            <a:r>
              <a:rPr lang="ko-KR" altLang="en-US" sz="1100" b="1" spc="-10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1100" b="1" spc="-10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3</a:t>
            </a:r>
            <a:r>
              <a:rPr lang="ko-KR" altLang="en-US" sz="1100" b="1" spc="-10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개</a:t>
            </a:r>
            <a:r>
              <a:rPr lang="en-US" altLang="ko-KR" sz="1100" b="1" spc="-10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)</a:t>
            </a:r>
            <a:r>
              <a:rPr lang="ko-KR" altLang="en-US" sz="1100" b="1" spc="-10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읽어서 </a:t>
            </a:r>
            <a:r>
              <a:rPr lang="en-US" altLang="ko-KR" sz="1100" b="1" spc="-10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buf2</a:t>
            </a:r>
            <a:r>
              <a:rPr lang="ko-KR" altLang="en-US" sz="1100" b="1" spc="-10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에 저장</a:t>
            </a:r>
          </a:p>
        </p:txBody>
      </p:sp>
      <p:sp>
        <p:nvSpPr>
          <p:cNvPr id="39" name="직사각형 38">
            <a:extLst>
              <a:ext uri="{FF2B5EF4-FFF2-40B4-BE49-F238E27FC236}">
                <a16:creationId xmlns:a16="http://schemas.microsoft.com/office/drawing/2014/main" id="{7121C2EE-9336-4E8B-A05A-594FB991A71F}"/>
              </a:ext>
            </a:extLst>
          </p:cNvPr>
          <p:cNvSpPr/>
          <p:nvPr/>
        </p:nvSpPr>
        <p:spPr bwMode="auto">
          <a:xfrm>
            <a:off x="1323095" y="4077073"/>
            <a:ext cx="2240794" cy="241804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cxnSp>
        <p:nvCxnSpPr>
          <p:cNvPr id="40" name="직선 화살표 연결선 39">
            <a:extLst>
              <a:ext uri="{FF2B5EF4-FFF2-40B4-BE49-F238E27FC236}">
                <a16:creationId xmlns:a16="http://schemas.microsoft.com/office/drawing/2014/main" id="{2DD3FDF8-AAD4-47E0-8B7A-62FE8C06EA11}"/>
              </a:ext>
            </a:extLst>
          </p:cNvPr>
          <p:cNvCxnSpPr>
            <a:cxnSpLocks/>
          </p:cNvCxnSpPr>
          <p:nvPr/>
        </p:nvCxnSpPr>
        <p:spPr>
          <a:xfrm flipH="1" flipV="1">
            <a:off x="3203848" y="4318876"/>
            <a:ext cx="936105" cy="478276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42" name="직사각형 41">
            <a:extLst>
              <a:ext uri="{FF2B5EF4-FFF2-40B4-BE49-F238E27FC236}">
                <a16:creationId xmlns:a16="http://schemas.microsoft.com/office/drawing/2014/main" id="{0E94E30B-E9A4-48A5-A93B-5E74957FD6E0}"/>
              </a:ext>
            </a:extLst>
          </p:cNvPr>
          <p:cNvSpPr/>
          <p:nvPr/>
        </p:nvSpPr>
        <p:spPr bwMode="auto">
          <a:xfrm>
            <a:off x="1331640" y="4708052"/>
            <a:ext cx="2240794" cy="440380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43" name="직사각형 42">
            <a:extLst>
              <a:ext uri="{FF2B5EF4-FFF2-40B4-BE49-F238E27FC236}">
                <a16:creationId xmlns:a16="http://schemas.microsoft.com/office/drawing/2014/main" id="{32892DB1-F79D-4DCE-8871-A1E1392E6996}"/>
              </a:ext>
            </a:extLst>
          </p:cNvPr>
          <p:cNvSpPr/>
          <p:nvPr/>
        </p:nvSpPr>
        <p:spPr bwMode="auto">
          <a:xfrm>
            <a:off x="4292352" y="5508828"/>
            <a:ext cx="3520008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>
              <a:buNone/>
            </a:pPr>
            <a:r>
              <a:rPr lang="ko-KR" altLang="en-US" sz="1100" b="1" spc="-10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모니터에 </a:t>
            </a:r>
            <a:r>
              <a:rPr lang="en-US" altLang="ko-KR" sz="1100" b="1" spc="-10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buf2[0], buf2[1], buf2[2] </a:t>
            </a:r>
            <a:r>
              <a:rPr lang="ko-KR" altLang="en-US" sz="1100" b="1" spc="-10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값 출력 </a:t>
            </a:r>
            <a:r>
              <a:rPr lang="en-US" altLang="ko-KR" sz="1100" b="1" spc="-10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=&gt; 100 200 300</a:t>
            </a:r>
          </a:p>
        </p:txBody>
      </p:sp>
      <p:cxnSp>
        <p:nvCxnSpPr>
          <p:cNvPr id="44" name="직선 화살표 연결선 43">
            <a:extLst>
              <a:ext uri="{FF2B5EF4-FFF2-40B4-BE49-F238E27FC236}">
                <a16:creationId xmlns:a16="http://schemas.microsoft.com/office/drawing/2014/main" id="{E021CE9F-0FAA-4BF7-9B81-DC242D66CBE5}"/>
              </a:ext>
            </a:extLst>
          </p:cNvPr>
          <p:cNvCxnSpPr>
            <a:cxnSpLocks/>
          </p:cNvCxnSpPr>
          <p:nvPr/>
        </p:nvCxnSpPr>
        <p:spPr>
          <a:xfrm flipH="1" flipV="1">
            <a:off x="3356248" y="5148788"/>
            <a:ext cx="936105" cy="478276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</p:spTree>
    <p:extLst>
      <p:ext uri="{BB962C8B-B14F-4D97-AF65-F5344CB8AC3E}">
        <p14:creationId xmlns:p14="http://schemas.microsoft.com/office/powerpoint/2010/main" val="5343981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27" grpId="0" animBg="1"/>
      <p:bldP spid="13" grpId="0" animBg="1"/>
      <p:bldP spid="14" grpId="0" animBg="1"/>
      <p:bldP spid="18" grpId="0" animBg="1"/>
      <p:bldP spid="19" grpId="0" animBg="1"/>
      <p:bldP spid="23" grpId="0" animBg="1"/>
      <p:bldP spid="24" grpId="0" animBg="1"/>
      <p:bldP spid="33" grpId="0" animBg="1"/>
      <p:bldP spid="34" grpId="0" animBg="1"/>
      <p:bldP spid="38" grpId="0" animBg="1"/>
      <p:bldP spid="39" grpId="0" animBg="1"/>
      <p:bldP spid="42" grpId="0" animBg="1"/>
      <p:bldP spid="4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1E18FCD7-3B02-48C4-B054-0A6BBD9B332A}" type="slidenum">
              <a:rPr lang="en-US" altLang="ko-KR" smtClean="0"/>
              <a:pPr/>
              <a:t>8</a:t>
            </a:fld>
            <a:endParaRPr lang="en-US" altLang="ko-KR"/>
          </a:p>
        </p:txBody>
      </p:sp>
      <p:sp>
        <p:nvSpPr>
          <p:cNvPr id="3584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파일의 입출력 멤버 함수 </a:t>
            </a:r>
            <a:endParaRPr lang="ko-KR" altLang="en-US" sz="2400" dirty="0"/>
          </a:p>
        </p:txBody>
      </p:sp>
      <p:sp>
        <p:nvSpPr>
          <p:cNvPr id="11" name="직사각형 10"/>
          <p:cNvSpPr/>
          <p:nvPr/>
        </p:nvSpPr>
        <p:spPr>
          <a:xfrm>
            <a:off x="683568" y="1202280"/>
            <a:ext cx="140455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실행 결과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1</a:t>
            </a:r>
            <a:endParaRPr lang="ko-KR" altLang="en-US" dirty="0"/>
          </a:p>
        </p:txBody>
      </p:sp>
      <p:pic>
        <p:nvPicPr>
          <p:cNvPr id="2" name="그림 1">
            <a:extLst>
              <a:ext uri="{FF2B5EF4-FFF2-40B4-BE49-F238E27FC236}">
                <a16:creationId xmlns:a16="http://schemas.microsoft.com/office/drawing/2014/main" id="{346951E4-D173-41D4-B1FC-A6DE7575A41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5616" y="1772816"/>
            <a:ext cx="7056784" cy="44815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155202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슬라이드 번호 개체 틀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6206B2F-1DC7-4860-8B4B-99487BD662BF}" type="slidenum">
              <a:rPr lang="en-US" altLang="ko-KR" smtClean="0"/>
              <a:pPr/>
              <a:t>9</a:t>
            </a:fld>
            <a:endParaRPr lang="en-US" altLang="ko-KR"/>
          </a:p>
        </p:txBody>
      </p:sp>
      <p:sp>
        <p:nvSpPr>
          <p:cNvPr id="2253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파일의 입출력 멤버 함수 </a:t>
            </a:r>
            <a:endParaRPr lang="ko-KR" altLang="en-US" sz="2400" dirty="0"/>
          </a:p>
        </p:txBody>
      </p:sp>
      <p:sp>
        <p:nvSpPr>
          <p:cNvPr id="22532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ko-KR" altLang="en-US"/>
          </a:p>
        </p:txBody>
      </p:sp>
      <p:sp>
        <p:nvSpPr>
          <p:cNvPr id="22533" name="직사각형 9"/>
          <p:cNvSpPr>
            <a:spLocks noChangeArrowheads="1"/>
          </p:cNvSpPr>
          <p:nvPr/>
        </p:nvSpPr>
        <p:spPr bwMode="auto">
          <a:xfrm>
            <a:off x="642938" y="1214422"/>
            <a:ext cx="102463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예제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2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</a:t>
            </a:r>
            <a:endParaRPr lang="ko-KR" altLang="en-US" dirty="0"/>
          </a:p>
        </p:txBody>
      </p:sp>
      <p:pic>
        <p:nvPicPr>
          <p:cNvPr id="4" name="그림 3">
            <a:extLst>
              <a:ext uri="{FF2B5EF4-FFF2-40B4-BE49-F238E27FC236}">
                <a16:creationId xmlns:a16="http://schemas.microsoft.com/office/drawing/2014/main" id="{F0839F2B-F2A3-7904-F353-0E93C8FA904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254" y="2132856"/>
            <a:ext cx="9036496" cy="35000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7342495"/>
      </p:ext>
    </p:extLst>
  </p:cSld>
  <p:clrMapOvr>
    <a:masterClrMapping/>
  </p:clrMapOvr>
</p:sld>
</file>

<file path=ppt/theme/theme1.xml><?xml version="1.0" encoding="utf-8"?>
<a:theme xmlns:a="http://schemas.openxmlformats.org/drawingml/2006/main" name="색종이 상자">
  <a:themeElements>
    <a:clrScheme name="색종이 상자 1">
      <a:dk1>
        <a:srgbClr val="000000"/>
      </a:dk1>
      <a:lt1>
        <a:srgbClr val="FFFFFF"/>
      </a:lt1>
      <a:dk2>
        <a:srgbClr val="CC6600"/>
      </a:dk2>
      <a:lt2>
        <a:srgbClr val="F5B363"/>
      </a:lt2>
      <a:accent1>
        <a:srgbClr val="EB933B"/>
      </a:accent1>
      <a:accent2>
        <a:srgbClr val="F3C917"/>
      </a:accent2>
      <a:accent3>
        <a:srgbClr val="FFFFFF"/>
      </a:accent3>
      <a:accent4>
        <a:srgbClr val="000000"/>
      </a:accent4>
      <a:accent5>
        <a:srgbClr val="F3C8AF"/>
      </a:accent5>
      <a:accent6>
        <a:srgbClr val="DCB614"/>
      </a:accent6>
      <a:hlink>
        <a:srgbClr val="BB9321"/>
      </a:hlink>
      <a:folHlink>
        <a:srgbClr val="F1E785"/>
      </a:folHlink>
    </a:clrScheme>
    <a:fontScheme name="색종이 상자">
      <a:majorFont>
        <a:latin typeface="굴림"/>
        <a:ea typeface="굴림"/>
        <a:cs typeface="Arial"/>
      </a:majorFont>
      <a:minorFont>
        <a:latin typeface="굴림"/>
        <a:ea typeface="굴림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1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ko-KR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굴림" pitchFamily="50" charset="-127"/>
            <a:ea typeface="굴림" pitchFamily="50" charset="-127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1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ko-KR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굴림" pitchFamily="50" charset="-127"/>
            <a:ea typeface="굴림" pitchFamily="50" charset="-127"/>
          </a:defRPr>
        </a:defPPr>
      </a:lstStyle>
    </a:lnDef>
  </a:objectDefaults>
  <a:extraClrSchemeLst>
    <a:extraClrScheme>
      <a:clrScheme name="색종이 상자 1">
        <a:dk1>
          <a:srgbClr val="000000"/>
        </a:dk1>
        <a:lt1>
          <a:srgbClr val="FFFFFF"/>
        </a:lt1>
        <a:dk2>
          <a:srgbClr val="CC6600"/>
        </a:dk2>
        <a:lt2>
          <a:srgbClr val="F5B363"/>
        </a:lt2>
        <a:accent1>
          <a:srgbClr val="EB933B"/>
        </a:accent1>
        <a:accent2>
          <a:srgbClr val="F3C917"/>
        </a:accent2>
        <a:accent3>
          <a:srgbClr val="FFFFFF"/>
        </a:accent3>
        <a:accent4>
          <a:srgbClr val="000000"/>
        </a:accent4>
        <a:accent5>
          <a:srgbClr val="F3C8AF"/>
        </a:accent5>
        <a:accent6>
          <a:srgbClr val="DCB614"/>
        </a:accent6>
        <a:hlink>
          <a:srgbClr val="BB9321"/>
        </a:hlink>
        <a:folHlink>
          <a:srgbClr val="F1E78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색종이 상자 2">
        <a:dk1>
          <a:srgbClr val="000000"/>
        </a:dk1>
        <a:lt1>
          <a:srgbClr val="FFFFFF"/>
        </a:lt1>
        <a:dk2>
          <a:srgbClr val="7EA93F"/>
        </a:dk2>
        <a:lt2>
          <a:srgbClr val="C1D078"/>
        </a:lt2>
        <a:accent1>
          <a:srgbClr val="A3BC5E"/>
        </a:accent1>
        <a:accent2>
          <a:srgbClr val="DEA866"/>
        </a:accent2>
        <a:accent3>
          <a:srgbClr val="FFFFFF"/>
        </a:accent3>
        <a:accent4>
          <a:srgbClr val="000000"/>
        </a:accent4>
        <a:accent5>
          <a:srgbClr val="CEDAB6"/>
        </a:accent5>
        <a:accent6>
          <a:srgbClr val="C9985C"/>
        </a:accent6>
        <a:hlink>
          <a:srgbClr val="B65A22"/>
        </a:hlink>
        <a:folHlink>
          <a:srgbClr val="EACB9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색종이 상자 3">
        <a:dk1>
          <a:srgbClr val="000000"/>
        </a:dk1>
        <a:lt1>
          <a:srgbClr val="FFFFFF"/>
        </a:lt1>
        <a:dk2>
          <a:srgbClr val="D56755"/>
        </a:dk2>
        <a:lt2>
          <a:srgbClr val="F6C6C6"/>
        </a:lt2>
        <a:accent1>
          <a:srgbClr val="EC9780"/>
        </a:accent1>
        <a:accent2>
          <a:srgbClr val="ECA958"/>
        </a:accent2>
        <a:accent3>
          <a:srgbClr val="FFFFFF"/>
        </a:accent3>
        <a:accent4>
          <a:srgbClr val="000000"/>
        </a:accent4>
        <a:accent5>
          <a:srgbClr val="F4C9C0"/>
        </a:accent5>
        <a:accent6>
          <a:srgbClr val="D6994F"/>
        </a:accent6>
        <a:hlink>
          <a:srgbClr val="D97131"/>
        </a:hlink>
        <a:folHlink>
          <a:srgbClr val="F7CDA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색종이 상자 4">
        <a:dk1>
          <a:srgbClr val="000000"/>
        </a:dk1>
        <a:lt1>
          <a:srgbClr val="FFFFFF"/>
        </a:lt1>
        <a:dk2>
          <a:srgbClr val="990000"/>
        </a:dk2>
        <a:lt2>
          <a:srgbClr val="FDBDBB"/>
        </a:lt2>
        <a:accent1>
          <a:srgbClr val="DC4E4E"/>
        </a:accent1>
        <a:accent2>
          <a:srgbClr val="5984EF"/>
        </a:accent2>
        <a:accent3>
          <a:srgbClr val="FFFFFF"/>
        </a:accent3>
        <a:accent4>
          <a:srgbClr val="000000"/>
        </a:accent4>
        <a:accent5>
          <a:srgbClr val="EBB2B2"/>
        </a:accent5>
        <a:accent6>
          <a:srgbClr val="5077D9"/>
        </a:accent6>
        <a:hlink>
          <a:srgbClr val="1E44AE"/>
        </a:hlink>
        <a:folHlink>
          <a:srgbClr val="BDD5E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색종이 상자 5">
        <a:dk1>
          <a:srgbClr val="000000"/>
        </a:dk1>
        <a:lt1>
          <a:srgbClr val="FFFFFF"/>
        </a:lt1>
        <a:dk2>
          <a:srgbClr val="1475A6"/>
        </a:dk2>
        <a:lt2>
          <a:srgbClr val="B9D4F7"/>
        </a:lt2>
        <a:accent1>
          <a:srgbClr val="69B0D7"/>
        </a:accent1>
        <a:accent2>
          <a:srgbClr val="51C5BF"/>
        </a:accent2>
        <a:accent3>
          <a:srgbClr val="FFFFFF"/>
        </a:accent3>
        <a:accent4>
          <a:srgbClr val="000000"/>
        </a:accent4>
        <a:accent5>
          <a:srgbClr val="B9D4E8"/>
        </a:accent5>
        <a:accent6>
          <a:srgbClr val="49B2AD"/>
        </a:accent6>
        <a:hlink>
          <a:srgbClr val="2F8C93"/>
        </a:hlink>
        <a:folHlink>
          <a:srgbClr val="9BE7E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색종이 상자 6">
        <a:dk1>
          <a:srgbClr val="000000"/>
        </a:dk1>
        <a:lt1>
          <a:srgbClr val="FFFFFF"/>
        </a:lt1>
        <a:dk2>
          <a:srgbClr val="A60000"/>
        </a:dk2>
        <a:lt2>
          <a:srgbClr val="FDC4C3"/>
        </a:lt2>
        <a:accent1>
          <a:srgbClr val="DB664F"/>
        </a:accent1>
        <a:accent2>
          <a:srgbClr val="76BAD2"/>
        </a:accent2>
        <a:accent3>
          <a:srgbClr val="FFFFFF"/>
        </a:accent3>
        <a:accent4>
          <a:srgbClr val="000000"/>
        </a:accent4>
        <a:accent5>
          <a:srgbClr val="EAB8B2"/>
        </a:accent5>
        <a:accent6>
          <a:srgbClr val="6AA8BE"/>
        </a:accent6>
        <a:hlink>
          <a:srgbClr val="30789C"/>
        </a:hlink>
        <a:folHlink>
          <a:srgbClr val="BCDAF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색종이 상자 7">
        <a:dk1>
          <a:srgbClr val="000000"/>
        </a:dk1>
        <a:lt1>
          <a:srgbClr val="FFFFFF"/>
        </a:lt1>
        <a:dk2>
          <a:srgbClr val="B57901"/>
        </a:dk2>
        <a:lt2>
          <a:srgbClr val="FFE149"/>
        </a:lt2>
        <a:accent1>
          <a:srgbClr val="F3BF01"/>
        </a:accent1>
        <a:accent2>
          <a:srgbClr val="F37C0F"/>
        </a:accent2>
        <a:accent3>
          <a:srgbClr val="FFFFFF"/>
        </a:accent3>
        <a:accent4>
          <a:srgbClr val="000000"/>
        </a:accent4>
        <a:accent5>
          <a:srgbClr val="F8DCAA"/>
        </a:accent5>
        <a:accent6>
          <a:srgbClr val="DC700C"/>
        </a:accent6>
        <a:hlink>
          <a:srgbClr val="C35219"/>
        </a:hlink>
        <a:folHlink>
          <a:srgbClr val="EEC19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색종이 상자 8">
        <a:dk1>
          <a:srgbClr val="000000"/>
        </a:dk1>
        <a:lt1>
          <a:srgbClr val="FFFFFF"/>
        </a:lt1>
        <a:dk2>
          <a:srgbClr val="777777"/>
        </a:dk2>
        <a:lt2>
          <a:srgbClr val="DDDDDD"/>
        </a:lt2>
        <a:accent1>
          <a:srgbClr val="B2B2B2"/>
        </a:accent1>
        <a:accent2>
          <a:srgbClr val="969696"/>
        </a:accent2>
        <a:accent3>
          <a:srgbClr val="FFFFFF"/>
        </a:accent3>
        <a:accent4>
          <a:srgbClr val="000000"/>
        </a:accent4>
        <a:accent5>
          <a:srgbClr val="D5D5D5"/>
        </a:accent5>
        <a:accent6>
          <a:srgbClr val="878787"/>
        </a:accent6>
        <a:hlink>
          <a:srgbClr val="777777"/>
        </a:hlink>
        <a:folHlink>
          <a:srgbClr val="4D4D4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18429</TotalTime>
  <Words>2933</Words>
  <Application>Microsoft Office PowerPoint</Application>
  <PresentationFormat>화면 슬라이드 쇼(4:3)</PresentationFormat>
  <Paragraphs>523</Paragraphs>
  <Slides>41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7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41</vt:i4>
      </vt:variant>
    </vt:vector>
  </HeadingPairs>
  <TitlesOfParts>
    <vt:vector size="49" baseType="lpstr">
      <vt:lpstr>NanumGothicCoding</vt:lpstr>
      <vt:lpstr>굴림</vt:lpstr>
      <vt:lpstr>맑은 고딕</vt:lpstr>
      <vt:lpstr>한컴바탕</vt:lpstr>
      <vt:lpstr>함초롬바탕</vt:lpstr>
      <vt:lpstr>Arial</vt:lpstr>
      <vt:lpstr>Wingdings</vt:lpstr>
      <vt:lpstr>색종이 상자</vt:lpstr>
      <vt:lpstr>[13주차 C++ 언어프로그래밍]파일 입출력2</vt:lpstr>
      <vt:lpstr>파일의 입출력 멤버 함수 </vt:lpstr>
      <vt:lpstr>파일의 입출력 멤버 함수 </vt:lpstr>
      <vt:lpstr>텍스트 파일</vt:lpstr>
      <vt:lpstr>이진 파일</vt:lpstr>
      <vt:lpstr>파일의 입출력 멤버 함수 </vt:lpstr>
      <vt:lpstr>파일의 입출력 멤버 함수 </vt:lpstr>
      <vt:lpstr>파일의 입출력 멤버 함수 </vt:lpstr>
      <vt:lpstr>파일의 입출력 멤버 함수 </vt:lpstr>
      <vt:lpstr>파일의 입출력 멤버 함수 </vt:lpstr>
      <vt:lpstr>파일의 입출력 멤버 함수 </vt:lpstr>
      <vt:lpstr>텍스트 파일 쓰기</vt:lpstr>
      <vt:lpstr>텍스트 파일 읽기</vt:lpstr>
      <vt:lpstr>텍스트 파일 쓰기 텍스트 파일 읽기 예제</vt:lpstr>
      <vt:lpstr>이진 파일 읽기 </vt:lpstr>
      <vt:lpstr>텍스트 파일 쓰기 이진 파일 읽기 예제</vt:lpstr>
      <vt:lpstr>이진 파일 쓰기</vt:lpstr>
      <vt:lpstr>이진 파일 읽기 </vt:lpstr>
      <vt:lpstr>이진 파일 쓰기 이진 파일 읽기 예제</vt:lpstr>
      <vt:lpstr>파일의 순차 접근</vt:lpstr>
      <vt:lpstr>파일의 랜덤 접근</vt:lpstr>
      <vt:lpstr>파일의 랜덤 접근</vt:lpstr>
      <vt:lpstr>파일의 랜덤 접근</vt:lpstr>
      <vt:lpstr>파일의 랜덤 접근</vt:lpstr>
      <vt:lpstr>파일의 랜덤 접근</vt:lpstr>
      <vt:lpstr>파일의 랜덤 접근</vt:lpstr>
      <vt:lpstr>파일의 랜덤 접근</vt:lpstr>
      <vt:lpstr>파일의 랜덤 접근</vt:lpstr>
      <vt:lpstr>파일의 랜덤 접근</vt:lpstr>
      <vt:lpstr>파일의 랜덤 접근</vt:lpstr>
      <vt:lpstr>파일의 랜덤 접근</vt:lpstr>
      <vt:lpstr>파일의 랜덤 접근</vt:lpstr>
      <vt:lpstr>파일의 랜덤 접근</vt:lpstr>
      <vt:lpstr>파일의 랜덤 접근</vt:lpstr>
      <vt:lpstr>파일의 랜덤 접근</vt:lpstr>
      <vt:lpstr>파일의 랜덤 접근</vt:lpstr>
      <vt:lpstr>파일의 입출력 스트림 상태 검사</vt:lpstr>
      <vt:lpstr>파일의 입출력 스트림 상태 검사</vt:lpstr>
      <vt:lpstr>파일의 입출력 스트림 상태 검사</vt:lpstr>
      <vt:lpstr>파일의 입출력 스트림 상태 검사</vt:lpstr>
      <vt:lpstr>파일의 입출력 스트림 상태 검사</vt:lpstr>
    </vt:vector>
  </TitlesOfParts>
  <Company>전자과컴실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C++</dc:title>
  <dc:creator>전자과컴실</dc:creator>
  <cp:lastModifiedBy>LTY</cp:lastModifiedBy>
  <cp:revision>2243</cp:revision>
  <dcterms:created xsi:type="dcterms:W3CDTF">2009-03-24T09:38:36Z</dcterms:created>
  <dcterms:modified xsi:type="dcterms:W3CDTF">2026-02-04T08:26:08Z</dcterms:modified>
</cp:coreProperties>
</file>