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3"/>
  </p:notesMasterIdLst>
  <p:sldIdLst>
    <p:sldId id="702" r:id="rId2"/>
    <p:sldId id="550" r:id="rId3"/>
    <p:sldId id="648" r:id="rId4"/>
    <p:sldId id="649" r:id="rId5"/>
    <p:sldId id="701" r:id="rId6"/>
    <p:sldId id="695" r:id="rId7"/>
    <p:sldId id="697" r:id="rId8"/>
    <p:sldId id="650" r:id="rId9"/>
    <p:sldId id="651" r:id="rId10"/>
    <p:sldId id="678" r:id="rId11"/>
    <p:sldId id="654" r:id="rId12"/>
    <p:sldId id="655" r:id="rId13"/>
    <p:sldId id="1081" r:id="rId14"/>
    <p:sldId id="656" r:id="rId15"/>
    <p:sldId id="1080" r:id="rId16"/>
    <p:sldId id="657" r:id="rId17"/>
    <p:sldId id="658" r:id="rId18"/>
    <p:sldId id="703" r:id="rId19"/>
    <p:sldId id="679" r:id="rId20"/>
    <p:sldId id="680" r:id="rId21"/>
    <p:sldId id="1082" r:id="rId22"/>
    <p:sldId id="681" r:id="rId23"/>
    <p:sldId id="682" r:id="rId24"/>
    <p:sldId id="683" r:id="rId25"/>
    <p:sldId id="659" r:id="rId26"/>
    <p:sldId id="660" r:id="rId27"/>
    <p:sldId id="664" r:id="rId28"/>
    <p:sldId id="699" r:id="rId29"/>
    <p:sldId id="661" r:id="rId30"/>
    <p:sldId id="700" r:id="rId31"/>
    <p:sldId id="665" r:id="rId32"/>
    <p:sldId id="698" r:id="rId33"/>
    <p:sldId id="663" r:id="rId34"/>
    <p:sldId id="666" r:id="rId35"/>
    <p:sldId id="667" r:id="rId36"/>
    <p:sldId id="672" r:id="rId37"/>
    <p:sldId id="673" r:id="rId38"/>
    <p:sldId id="670" r:id="rId39"/>
    <p:sldId id="674" r:id="rId40"/>
    <p:sldId id="677" r:id="rId41"/>
    <p:sldId id="675" r:id="rId42"/>
    <p:sldId id="676" r:id="rId43"/>
    <p:sldId id="685" r:id="rId44"/>
    <p:sldId id="687" r:id="rId45"/>
    <p:sldId id="688" r:id="rId46"/>
    <p:sldId id="689" r:id="rId47"/>
    <p:sldId id="690" r:id="rId48"/>
    <p:sldId id="691" r:id="rId49"/>
    <p:sldId id="692" r:id="rId50"/>
    <p:sldId id="693" r:id="rId51"/>
    <p:sldId id="694" r:id="rId52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B6E4F4"/>
    <a:srgbClr val="62C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63" autoAdjust="0"/>
    <p:restoredTop sz="96529" autoAdjust="0"/>
  </p:normalViewPr>
  <p:slideViewPr>
    <p:cSldViewPr>
      <p:cViewPr varScale="1">
        <p:scale>
          <a:sx n="107" d="100"/>
          <a:sy n="107" d="100"/>
        </p:scale>
        <p:origin x="114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187821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348879"/>
            <a:ext cx="7772400" cy="765795"/>
          </a:xfrm>
        </p:spPr>
        <p:txBody>
          <a:bodyPr/>
          <a:lstStyle/>
          <a:p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[11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]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표준 입출력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형식 입출력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스트림 연산자 중복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사용자 정의 </a:t>
            </a:r>
            <a:r>
              <a:rPr lang="ko-KR" altLang="en-US" sz="2000" dirty="0" err="1">
                <a:latin typeface="맑은 고딕" pitchFamily="50" charset="-127"/>
                <a:ea typeface="맑은 고딕" pitchFamily="50" charset="-127"/>
              </a:rPr>
              <a:t>조작자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10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571472" y="1214422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8) C++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</a:t>
            </a:r>
            <a:r>
              <a:rPr lang="en-US" altLang="ko-KR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문을 사용하여 소스 코드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포함시키면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다음과 같이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개의 표준 입출력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객체가 생성됨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ostream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출력 스트림 객체로서 표준 출력 장치인 모니터와 연결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Istream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입력 스트림 객체로서 표준 입력 장치인 키보드와 연결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cerr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ostream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출력 스트림 객체로서 표준 출력 장치인 모니터와 연결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에러 메시지를 출력하며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버퍼를 거치지 않고 출력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clog</a:t>
            </a: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ostream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출력 스트림 객체로서 표준 출력 장치인 모니터와 연결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에러 메시지를 출력하며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버퍼를 거쳐서 출력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34529F-97D9-4107-9F68-83EEB5C791CA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7" y="1474806"/>
            <a:ext cx="8529637" cy="78581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 표준 출력 장치인 모니터로 자료를 출력하는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표준 출력 스트림 객체</a:t>
            </a: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938213" y="2000246"/>
            <a:ext cx="79200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57158" y="1329118"/>
            <a:ext cx="16065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출력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47E0F259-0312-453E-A7D8-8430349B80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20888"/>
            <a:ext cx="8886825" cy="464663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75C71A-54E3-4707-AF92-9E2296C91E83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642910" y="1357313"/>
            <a:ext cx="80724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en-US" altLang="ko-KR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은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삽입 연산자인 </a:t>
            </a:r>
            <a:r>
              <a:rPr lang="en-US" altLang="ko-KR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&lt;&lt; </a:t>
            </a:r>
            <a:r>
              <a:rPr lang="ko-KR" altLang="en-US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같이 사용된다</a:t>
            </a:r>
            <a:r>
              <a:rPr lang="en-US" altLang="ko-KR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&lt;&lt;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연산자는 원래 왼쪽으로 이동시키는 연산자이지만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파일에서 오른쪽 자료를 왼쪽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출력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전달하는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삽입 연산자로 연산자 중복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697" y="2950964"/>
            <a:ext cx="7920880" cy="3574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&lt;&lt;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비트 연산자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왼쪽으로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비트를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이동한다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 &lt;&lt; 3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결과는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96801"/>
            <a:ext cx="8208963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4875430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결과는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696190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14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46225"/>
            <a:ext cx="8229600" cy="4525963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652491" y="1571625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출력 객체는 변수들을 형식 지정 문자 없이 출력 시킴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17" y="2357437"/>
            <a:ext cx="7056784" cy="3807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포인터를 사용한 문자열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(string)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저장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69453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 bwMode="auto">
          <a:xfrm>
            <a:off x="1323839" y="3291838"/>
            <a:ext cx="7200800" cy="339196"/>
          </a:xfrm>
          <a:prstGeom prst="rect">
            <a:avLst/>
          </a:prstGeom>
          <a:solidFill>
            <a:srgbClr val="FEF1D4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altLang="ko-KR" sz="1600" b="1" dirty="0">
                <a:solidFill>
                  <a:srgbClr val="0033CC"/>
                </a:solidFill>
                <a:latin typeface="맑은 고딕" pitchFamily="50" charset="-127"/>
                <a:ea typeface="맑은 고딕" pitchFamily="50" charset="-127"/>
              </a:rPr>
              <a:t>const char</a:t>
            </a:r>
            <a:r>
              <a:rPr lang="en-US" altLang="ko-KR" sz="1600" b="1" dirty="0">
                <a:solidFill>
                  <a:srgbClr val="00FF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*</a:t>
            </a: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s =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"C Language"</a:t>
            </a:r>
            <a:r>
              <a:rPr lang="en-US" altLang="ko-KR" sz="1600" b="1" dirty="0">
                <a:solidFill>
                  <a:srgbClr val="0033CC"/>
                </a:solidFill>
                <a:latin typeface="맑은 고딕" pitchFamily="50" charset="-127"/>
                <a:ea typeface="맑은 고딕" pitchFamily="50" charset="-127"/>
              </a:rPr>
              <a:t>;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가리키는 메모리 공간에 저장</a:t>
            </a:r>
            <a:endParaRPr kumimoji="0" lang="ko-KR" altLang="en-US" sz="15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160" y="3631034"/>
            <a:ext cx="756084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27584" y="1347038"/>
            <a:ext cx="7920000" cy="179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“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 Language”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와 같이 공백을 포함한 한 개 이상의 문자들을 이중인용부호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(“ ”)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묶는다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 문자열 끝에 널 문자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(‘\0’)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자동적으로 추가한다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다음과 같이 포인터에 저장된다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22320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32FF8CA8-0D1D-7FFC-4559-A379EEE9B6D2}"/>
              </a:ext>
            </a:extLst>
          </p:cNvPr>
          <p:cNvSpPr/>
          <p:nvPr/>
        </p:nvSpPr>
        <p:spPr>
          <a:xfrm>
            <a:off x="808292" y="1628800"/>
            <a:ext cx="7508124" cy="48245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'b'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*p =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"students"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'\n'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'\n'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p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*)p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83CCD683-62F4-648A-89A8-7F3547BF7DD1}"/>
              </a:ext>
            </a:extLst>
          </p:cNvPr>
          <p:cNvSpPr/>
          <p:nvPr/>
        </p:nvSpPr>
        <p:spPr bwMode="auto">
          <a:xfrm>
            <a:off x="4860031" y="3685628"/>
            <a:ext cx="136815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b 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1409F2F1-B892-B21D-5261-DB67DFA3CD36}"/>
              </a:ext>
            </a:extLst>
          </p:cNvPr>
          <p:cNvSpPr/>
          <p:nvPr/>
        </p:nvSpPr>
        <p:spPr bwMode="auto">
          <a:xfrm>
            <a:off x="4860032" y="4026079"/>
            <a:ext cx="237626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코드에서 문자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'b'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해당하는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정수값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98 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D15F7C9D-9E18-608A-4B6F-1AFC24433BCA}"/>
              </a:ext>
            </a:extLst>
          </p:cNvPr>
          <p:cNvSpPr/>
          <p:nvPr/>
        </p:nvSpPr>
        <p:spPr bwMode="auto">
          <a:xfrm>
            <a:off x="4881916" y="4614603"/>
            <a:ext cx="179090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student</a:t>
            </a: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F76E9FA6-9134-8673-EBB8-92271BDC547C}"/>
              </a:ext>
            </a:extLst>
          </p:cNvPr>
          <p:cNvSpPr/>
          <p:nvPr/>
        </p:nvSpPr>
        <p:spPr bwMode="auto">
          <a:xfrm>
            <a:off x="4881916" y="5247183"/>
            <a:ext cx="2138356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가리키는 포인터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첫 번째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49954A17-50B4-8F31-DC05-F38F696CCB4E}"/>
              </a:ext>
            </a:extLst>
          </p:cNvPr>
          <p:cNvSpPr/>
          <p:nvPr/>
        </p:nvSpPr>
        <p:spPr bwMode="auto">
          <a:xfrm>
            <a:off x="2618131" y="4039568"/>
            <a:ext cx="360040" cy="2551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5D5DA881-C903-D640-E2C3-23292895ED1B}"/>
              </a:ext>
            </a:extLst>
          </p:cNvPr>
          <p:cNvSpPr/>
          <p:nvPr/>
        </p:nvSpPr>
        <p:spPr bwMode="auto">
          <a:xfrm>
            <a:off x="2618131" y="4294755"/>
            <a:ext cx="729733" cy="2551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E66FF7F8-A968-F4B0-B0E4-EFFAD1161240}"/>
              </a:ext>
            </a:extLst>
          </p:cNvPr>
          <p:cNvSpPr/>
          <p:nvPr/>
        </p:nvSpPr>
        <p:spPr bwMode="auto">
          <a:xfrm>
            <a:off x="2618130" y="4546681"/>
            <a:ext cx="242375" cy="2551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7F5C5C5B-559F-BE61-0B41-F05493AA1297}"/>
              </a:ext>
            </a:extLst>
          </p:cNvPr>
          <p:cNvSpPr/>
          <p:nvPr/>
        </p:nvSpPr>
        <p:spPr bwMode="auto">
          <a:xfrm>
            <a:off x="2618130" y="4801869"/>
            <a:ext cx="945758" cy="23387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9" name="연결선: 꺾임 18">
            <a:extLst>
              <a:ext uri="{FF2B5EF4-FFF2-40B4-BE49-F238E27FC236}">
                <a16:creationId xmlns:a16="http://schemas.microsoft.com/office/drawing/2014/main" id="{AF7D57F6-8DED-3C22-691D-61B60DF75257}"/>
              </a:ext>
            </a:extLst>
          </p:cNvPr>
          <p:cNvCxnSpPr>
            <a:cxnSpLocks/>
            <a:stCxn id="24" idx="1"/>
            <a:endCxn id="3" idx="0"/>
          </p:cNvCxnSpPr>
          <p:nvPr/>
        </p:nvCxnSpPr>
        <p:spPr bwMode="auto">
          <a:xfrm rot="10800000" flipV="1">
            <a:off x="2798151" y="3816754"/>
            <a:ext cx="2061880" cy="22281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0" name="연결선: 꺾임 29">
            <a:extLst>
              <a:ext uri="{FF2B5EF4-FFF2-40B4-BE49-F238E27FC236}">
                <a16:creationId xmlns:a16="http://schemas.microsoft.com/office/drawing/2014/main" id="{8E95FC40-3C04-9B49-6D48-24C5219DF5D2}"/>
              </a:ext>
            </a:extLst>
          </p:cNvPr>
          <p:cNvCxnSpPr>
            <a:cxnSpLocks/>
            <a:endCxn id="22" idx="3"/>
          </p:cNvCxnSpPr>
          <p:nvPr/>
        </p:nvCxnSpPr>
        <p:spPr bwMode="auto">
          <a:xfrm rot="10800000" flipV="1">
            <a:off x="3347865" y="4128063"/>
            <a:ext cx="1512171" cy="29428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CF46CCEB-5381-A46A-C00C-F803DDC42BB3}"/>
              </a:ext>
            </a:extLst>
          </p:cNvPr>
          <p:cNvCxnSpPr>
            <a:cxnSpLocks/>
            <a:stCxn id="33" idx="1"/>
            <a:endCxn id="23" idx="3"/>
          </p:cNvCxnSpPr>
          <p:nvPr/>
        </p:nvCxnSpPr>
        <p:spPr bwMode="auto">
          <a:xfrm rot="10800000">
            <a:off x="2860506" y="4674275"/>
            <a:ext cx="2021411" cy="7145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414A2304-3756-C3A4-2D84-E43B8332D2C5}"/>
              </a:ext>
            </a:extLst>
          </p:cNvPr>
          <p:cNvCxnSpPr>
            <a:cxnSpLocks/>
            <a:stCxn id="38" idx="1"/>
            <a:endCxn id="25" idx="2"/>
          </p:cNvCxnSpPr>
          <p:nvPr/>
        </p:nvCxnSpPr>
        <p:spPr bwMode="auto">
          <a:xfrm rot="10800000">
            <a:off x="3091010" y="5035744"/>
            <a:ext cx="1790907" cy="42720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8" grpId="0" animBg="1"/>
      <p:bldP spid="33" grpId="0" animBg="1"/>
      <p:bldP spid="38" grpId="0" animBg="1"/>
      <p:bldP spid="3" grpId="0" animBg="1"/>
      <p:bldP spid="22" grpId="0" animBg="1"/>
      <p:bldP spid="23" grpId="0" animBg="1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17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82110" y="1781969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55576" y="3017766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E96C95A4-CF40-4C63-8434-A96361AC5DEB}"/>
              </a:ext>
            </a:extLst>
          </p:cNvPr>
          <p:cNvSpPr txBox="1">
            <a:spLocks/>
          </p:cNvSpPr>
          <p:nvPr/>
        </p:nvSpPr>
        <p:spPr bwMode="auto">
          <a:xfrm>
            <a:off x="882120" y="1436705"/>
            <a:ext cx="7520064" cy="39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32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비트의 설정으로 컴파일을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수행했을때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32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비트로 출력한다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213A7EB4-E947-42A6-ACF7-DEC7E63000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337" y="1888671"/>
            <a:ext cx="3418591" cy="488369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99124F66-6482-402A-B77C-15C1619E7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447" y="3470903"/>
            <a:ext cx="7535409" cy="249176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72670" y="2914535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E96C95A4-CF40-4C63-8434-A96361AC5DEB}"/>
              </a:ext>
            </a:extLst>
          </p:cNvPr>
          <p:cNvSpPr txBox="1">
            <a:spLocks/>
          </p:cNvSpPr>
          <p:nvPr/>
        </p:nvSpPr>
        <p:spPr bwMode="auto">
          <a:xfrm>
            <a:off x="772670" y="1422940"/>
            <a:ext cx="7520064" cy="39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64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비트의 설정으로 컴파일을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수행했을때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64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비트로 출력한다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E7CB18F7-784F-4A39-85BF-8D4391E08A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282" y="1902097"/>
            <a:ext cx="3564498" cy="475266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31AFBA26-F83E-4D43-A3AF-039F606EFA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776" y="3458176"/>
            <a:ext cx="7521648" cy="2425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52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34529F-97D9-4107-9F68-83EEB5C791CA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입력 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474806"/>
            <a:ext cx="8358216" cy="1018090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 표준 입력 장치인 키보드에서 자료를 입력 받아 입력 스트림 버퍼에     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저장하는 기능을 하는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표준 입력 스트림 객체</a:t>
            </a: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57158" y="1329118"/>
            <a:ext cx="16065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412F05EC-40C0-4025-986F-0EDCCF5439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848" y="2492896"/>
            <a:ext cx="8229600" cy="439165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03367"/>
            <a:ext cx="8572560" cy="5121977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입출력의 기본 개념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언어에서는 표준 입출력 장치로 자료를 주고받을 때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(stream)</a:t>
            </a: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을 이용하여 바이트 단위로 자료를 주고받음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스트림이란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컴퓨터에서 자료를 전송할 때 자료들이 흐름의 형태를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띄고 순서대로 전송이 실행되는 것을 의미함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3)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표준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스트림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 표준 출력 장치인 모니터로 자료를 내보내는 객체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4)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표준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</a:t>
            </a:r>
            <a:r>
              <a:rPr lang="ko-KR" altLang="en-US" sz="1800" dirty="0">
                <a:solidFill>
                  <a:srgbClr val="FF0000"/>
                </a:solidFill>
              </a:rPr>
              <a:t>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 표준 입력 장치인 키보드에서 자료를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입력받아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이를 프로그램에 전달하는 객체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5)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입출력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버퍼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(stream buffer)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특징을 가짐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버퍼에 자료를 모아 한꺼번에 처리하면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매번 처리할 때 보다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시스템의 효율성이 높아짐</a:t>
            </a:r>
            <a:endParaRPr lang="ko-KR" altLang="en-US" sz="1800" dirty="0"/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dirty="0"/>
          </a:p>
        </p:txBody>
      </p:sp>
      <p:sp>
        <p:nvSpPr>
          <p:cNvPr id="7" name="오른쪽 화살표 6"/>
          <p:cNvSpPr/>
          <p:nvPr/>
        </p:nvSpPr>
        <p:spPr bwMode="auto">
          <a:xfrm>
            <a:off x="1043608" y="5733256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75C71A-54E3-4707-AF92-9E2296C91E83}" type="slidenum">
              <a:rPr lang="en-US" altLang="ko-KR" smtClean="0"/>
              <a:pPr/>
              <a:t>20</a:t>
            </a:fld>
            <a:endParaRPr lang="en-US" altLang="ko-KR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입력 </a:t>
            </a:r>
            <a:endParaRPr lang="ko-KR" altLang="en-US" sz="2400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642910" y="1357312"/>
            <a:ext cx="8072437" cy="1357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en-US" altLang="ko-KR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은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추출 </a:t>
            </a:r>
            <a:r>
              <a:rPr lang="ko-KR" altLang="en-US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연산자인 </a:t>
            </a:r>
            <a:r>
              <a:rPr lang="en-US" altLang="ko-KR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&gt;&gt; </a:t>
            </a:r>
            <a:r>
              <a:rPr lang="ko-KR" altLang="en-US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같이 사용된다</a:t>
            </a:r>
            <a:r>
              <a:rPr lang="en-US" altLang="ko-KR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&gt;&gt;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연산자는 원래 오른쪽으로 이동시키는 연산자이지만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파일에서 왼쪽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입력되는 자료를 오른쪽 변수에 전달하는 스트림 추출 연산자로 연산자 중복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000372"/>
            <a:ext cx="721523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&gt;&gt;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비트 연산자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오른쪽으로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비트를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이동한다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15 &gt;&gt; 3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결과는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?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92896"/>
            <a:ext cx="8008937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529493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결과는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13452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22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입력 </a:t>
            </a:r>
            <a:endParaRPr lang="ko-KR" altLang="en-US" sz="2400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46225"/>
            <a:ext cx="8229600" cy="4525963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652491" y="1571625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객체는 변수들을 형식 지정 문자 없이 입력 시킴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379" y="2204864"/>
            <a:ext cx="6972260" cy="403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23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입력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5CD6DDD-0F55-D506-C071-B3A0AC83AF59}"/>
              </a:ext>
            </a:extLst>
          </p:cNvPr>
          <p:cNvSpPr/>
          <p:nvPr/>
        </p:nvSpPr>
        <p:spPr>
          <a:xfrm>
            <a:off x="790107" y="1655206"/>
            <a:ext cx="7598317" cy="47981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cin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a &gt;&gt; b;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str[10];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cin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str;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b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5CA741F-7D5A-6FCE-01FE-F30A4AAC447E}"/>
              </a:ext>
            </a:extLst>
          </p:cNvPr>
          <p:cNvSpPr/>
          <p:nvPr/>
        </p:nvSpPr>
        <p:spPr bwMode="auto">
          <a:xfrm>
            <a:off x="4537204" y="3727363"/>
            <a:ext cx="277110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10  20.1 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입력한 정수 값을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a, 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입력한 부동소수점 값을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차례로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7B160C01-FF95-05E3-5108-45591A993A8D}"/>
              </a:ext>
            </a:extLst>
          </p:cNvPr>
          <p:cNvCxnSpPr>
            <a:cxnSpLocks/>
            <a:stCxn id="17" idx="1"/>
            <a:endCxn id="21" idx="3"/>
          </p:cNvCxnSpPr>
          <p:nvPr/>
        </p:nvCxnSpPr>
        <p:spPr>
          <a:xfrm flipH="1" flipV="1">
            <a:off x="3337521" y="3944363"/>
            <a:ext cx="1199683" cy="834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C6FAB03C-00C3-5EBD-45AE-3099D92E049E}"/>
              </a:ext>
            </a:extLst>
          </p:cNvPr>
          <p:cNvSpPr/>
          <p:nvPr/>
        </p:nvSpPr>
        <p:spPr bwMode="auto">
          <a:xfrm>
            <a:off x="4537204" y="4549974"/>
            <a:ext cx="2483068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hello 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입력 받아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D504D71F-62C2-0526-EFB5-2732EF102973}"/>
              </a:ext>
            </a:extLst>
          </p:cNvPr>
          <p:cNvCxnSpPr>
            <a:cxnSpLocks/>
            <a:stCxn id="19" idx="1"/>
            <a:endCxn id="22" idx="3"/>
          </p:cNvCxnSpPr>
          <p:nvPr/>
        </p:nvCxnSpPr>
        <p:spPr>
          <a:xfrm flipH="1" flipV="1">
            <a:off x="2905474" y="4685827"/>
            <a:ext cx="1631730" cy="799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F08233EC-14AE-E6C0-32CB-76259FA9401A}"/>
              </a:ext>
            </a:extLst>
          </p:cNvPr>
          <p:cNvSpPr/>
          <p:nvPr/>
        </p:nvSpPr>
        <p:spPr bwMode="auto">
          <a:xfrm>
            <a:off x="2972205" y="5734613"/>
            <a:ext cx="318397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입력하여 저장된 값들을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 20.1 hello</a:t>
            </a: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E6BC3049-B293-690B-6842-4D80D02906CA}"/>
              </a:ext>
            </a:extLst>
          </p:cNvPr>
          <p:cNvCxnSpPr>
            <a:cxnSpLocks/>
            <a:stCxn id="25" idx="0"/>
            <a:endCxn id="28" idx="2"/>
          </p:cNvCxnSpPr>
          <p:nvPr/>
        </p:nvCxnSpPr>
        <p:spPr>
          <a:xfrm flipH="1" flipV="1">
            <a:off x="3976668" y="5278144"/>
            <a:ext cx="587523" cy="4564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2A42CD10-25DC-6872-95C6-53813CFCC49E}"/>
              </a:ext>
            </a:extLst>
          </p:cNvPr>
          <p:cNvSpPr/>
          <p:nvPr/>
        </p:nvSpPr>
        <p:spPr bwMode="auto">
          <a:xfrm>
            <a:off x="1705791" y="3801503"/>
            <a:ext cx="1631730" cy="2857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DDE28861-282B-7B35-9E11-F1888F314E8B}"/>
              </a:ext>
            </a:extLst>
          </p:cNvPr>
          <p:cNvSpPr/>
          <p:nvPr/>
        </p:nvSpPr>
        <p:spPr bwMode="auto">
          <a:xfrm>
            <a:off x="1705791" y="4542967"/>
            <a:ext cx="1199683" cy="2857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372F62F-0DBB-BE3A-E42D-E454986DD6E4}"/>
              </a:ext>
            </a:extLst>
          </p:cNvPr>
          <p:cNvSpPr/>
          <p:nvPr/>
        </p:nvSpPr>
        <p:spPr bwMode="auto">
          <a:xfrm>
            <a:off x="2605292" y="5059934"/>
            <a:ext cx="245668" cy="24071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7821C0E1-0C4D-696E-DB40-01666AC68625}"/>
              </a:ext>
            </a:extLst>
          </p:cNvPr>
          <p:cNvSpPr/>
          <p:nvPr/>
        </p:nvSpPr>
        <p:spPr bwMode="auto">
          <a:xfrm>
            <a:off x="3853834" y="5037431"/>
            <a:ext cx="245668" cy="24071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6949EB48-E810-615A-77B3-0FF6560E4655}"/>
              </a:ext>
            </a:extLst>
          </p:cNvPr>
          <p:cNvSpPr/>
          <p:nvPr/>
        </p:nvSpPr>
        <p:spPr bwMode="auto">
          <a:xfrm>
            <a:off x="5124614" y="5049764"/>
            <a:ext cx="331247" cy="24071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657DDA8B-2F3C-9E0C-EFE3-905FBCD71FE2}"/>
              </a:ext>
            </a:extLst>
          </p:cNvPr>
          <p:cNvCxnSpPr>
            <a:cxnSpLocks/>
            <a:stCxn id="25" idx="0"/>
            <a:endCxn id="27" idx="2"/>
          </p:cNvCxnSpPr>
          <p:nvPr/>
        </p:nvCxnSpPr>
        <p:spPr bwMode="auto">
          <a:xfrm rot="16200000" flipV="1">
            <a:off x="3429176" y="4599597"/>
            <a:ext cx="433966" cy="183606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FB1C86A5-0D85-6259-8FD7-023C6482095B}"/>
              </a:ext>
            </a:extLst>
          </p:cNvPr>
          <p:cNvCxnSpPr>
            <a:cxnSpLocks/>
            <a:stCxn id="25" idx="0"/>
            <a:endCxn id="29" idx="2"/>
          </p:cNvCxnSpPr>
          <p:nvPr/>
        </p:nvCxnSpPr>
        <p:spPr bwMode="auto">
          <a:xfrm rot="5400000" flipH="1" flipV="1">
            <a:off x="4705146" y="5149522"/>
            <a:ext cx="444136" cy="72604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4" name="모서리가 둥근 직사각형 33">
            <a:extLst>
              <a:ext uri="{FF2B5EF4-FFF2-40B4-BE49-F238E27FC236}">
                <a16:creationId xmlns:a16="http://schemas.microsoft.com/office/drawing/2014/main" id="{7587D54B-EAE1-4FB9-ABE2-9FC294AA83DB}"/>
              </a:ext>
            </a:extLst>
          </p:cNvPr>
          <p:cNvSpPr/>
          <p:nvPr/>
        </p:nvSpPr>
        <p:spPr bwMode="auto">
          <a:xfrm>
            <a:off x="5170644" y="3764326"/>
            <a:ext cx="198682" cy="146812"/>
          </a:xfrm>
          <a:prstGeom prst="roundRect">
            <a:avLst>
              <a:gd name="adj" fmla="val 0"/>
            </a:avLst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8E7627E2-465A-4A97-AEAF-0C992CEEE441}"/>
              </a:ext>
            </a:extLst>
          </p:cNvPr>
          <p:cNvGrpSpPr/>
          <p:nvPr/>
        </p:nvGrpSpPr>
        <p:grpSpPr>
          <a:xfrm>
            <a:off x="5189306" y="3782440"/>
            <a:ext cx="180020" cy="65427"/>
            <a:chOff x="2879812" y="2852936"/>
            <a:chExt cx="180020" cy="144016"/>
          </a:xfrm>
        </p:grpSpPr>
        <p:cxnSp>
          <p:nvCxnSpPr>
            <p:cNvPr id="31" name="직선 연결선 30">
              <a:extLst>
                <a:ext uri="{FF2B5EF4-FFF2-40B4-BE49-F238E27FC236}">
                  <a16:creationId xmlns:a16="http://schemas.microsoft.com/office/drawing/2014/main" id="{4DA9DEE7-54DB-49A5-8281-3F82FFAE0F36}"/>
                </a:ext>
              </a:extLst>
            </p:cNvPr>
            <p:cNvCxnSpPr/>
            <p:nvPr/>
          </p:nvCxnSpPr>
          <p:spPr bwMode="auto">
            <a:xfrm>
              <a:off x="3059832" y="2852936"/>
              <a:ext cx="0" cy="144016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2" name="직선 화살표 연결선 31">
              <a:extLst>
                <a:ext uri="{FF2B5EF4-FFF2-40B4-BE49-F238E27FC236}">
                  <a16:creationId xmlns:a16="http://schemas.microsoft.com/office/drawing/2014/main" id="{0E2AF5AC-8264-484A-8393-27E3795CE28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79812" y="2996952"/>
              <a:ext cx="180020" cy="0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sp>
        <p:nvSpPr>
          <p:cNvPr id="33" name="모서리가 둥근 직사각형 33">
            <a:extLst>
              <a:ext uri="{FF2B5EF4-FFF2-40B4-BE49-F238E27FC236}">
                <a16:creationId xmlns:a16="http://schemas.microsoft.com/office/drawing/2014/main" id="{49E13291-F5DE-4192-98CB-CF6958183D1E}"/>
              </a:ext>
            </a:extLst>
          </p:cNvPr>
          <p:cNvSpPr/>
          <p:nvPr/>
        </p:nvSpPr>
        <p:spPr bwMode="auto">
          <a:xfrm>
            <a:off x="4962858" y="4578332"/>
            <a:ext cx="198682" cy="146812"/>
          </a:xfrm>
          <a:prstGeom prst="roundRect">
            <a:avLst>
              <a:gd name="adj" fmla="val 0"/>
            </a:avLst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811254B8-D207-48A4-B454-4E2708AB8C7A}"/>
              </a:ext>
            </a:extLst>
          </p:cNvPr>
          <p:cNvGrpSpPr/>
          <p:nvPr/>
        </p:nvGrpSpPr>
        <p:grpSpPr>
          <a:xfrm>
            <a:off x="4965044" y="4596446"/>
            <a:ext cx="196496" cy="65427"/>
            <a:chOff x="2863336" y="2852936"/>
            <a:chExt cx="196496" cy="144016"/>
          </a:xfrm>
        </p:grpSpPr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9F5E8B39-F9E0-43CF-82D6-26091AF8E952}"/>
                </a:ext>
              </a:extLst>
            </p:cNvPr>
            <p:cNvCxnSpPr/>
            <p:nvPr/>
          </p:nvCxnSpPr>
          <p:spPr bwMode="auto">
            <a:xfrm>
              <a:off x="3059832" y="2852936"/>
              <a:ext cx="0" cy="144016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6" name="직선 화살표 연결선 35">
              <a:extLst>
                <a:ext uri="{FF2B5EF4-FFF2-40B4-BE49-F238E27FC236}">
                  <a16:creationId xmlns:a16="http://schemas.microsoft.com/office/drawing/2014/main" id="{C6FFD346-FFED-48FC-B898-2AC5F4CFEF6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63336" y="2996952"/>
              <a:ext cx="180020" cy="0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5" grpId="0" animBg="1"/>
      <p:bldP spid="21" grpId="0" animBg="1"/>
      <p:bldP spid="22" grpId="0" animBg="1"/>
      <p:bldP spid="27" grpId="0" animBg="1"/>
      <p:bldP spid="28" grpId="0" animBg="1"/>
      <p:bldP spid="29" grpId="0" animBg="1"/>
      <p:bldP spid="24" grpId="0" animBg="1"/>
      <p:bldP spid="3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24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입력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845222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2420888"/>
            <a:ext cx="7521648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34529F-97D9-4107-9F68-83EEB5C791CA}" type="slidenum">
              <a:rPr lang="en-US" altLang="ko-KR" smtClean="0"/>
              <a:pPr/>
              <a:t>25</a:t>
            </a:fld>
            <a:endParaRPr lang="en-US" altLang="ko-KR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0688" y="1157288"/>
            <a:ext cx="8229600" cy="78581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출력 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F688B1D8-EC14-4403-8704-A40A1A977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581" y="2348880"/>
            <a:ext cx="7848872" cy="3797924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75C71A-54E3-4707-AF92-9E2296C91E83}" type="slidenum">
              <a:rPr lang="en-US" altLang="ko-KR" smtClean="0"/>
              <a:pPr/>
              <a:t>26</a:t>
            </a:fld>
            <a:endParaRPr lang="en-US" altLang="ko-KR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1704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</a:t>
            </a:r>
            <a:endParaRPr lang="ko-KR" altLang="en-US" dirty="0"/>
          </a:p>
        </p:txBody>
      </p:sp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928662" y="1857369"/>
            <a:ext cx="7920037" cy="1143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스트림은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개의 형식 플래그를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저장하는 멤버 변수를 가짐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비트로 표현되며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정수형 상수로 정의됨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025775"/>
            <a:ext cx="7358114" cy="2546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75C71A-54E3-4707-AF92-9E2296C91E83}" type="slidenum">
              <a:rPr lang="en-US" altLang="ko-KR" smtClean="0"/>
              <a:pPr/>
              <a:t>27</a:t>
            </a:fld>
            <a:endParaRPr lang="en-US" altLang="ko-KR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147209"/>
              </p:ext>
            </p:extLst>
          </p:nvPr>
        </p:nvGraphicFramePr>
        <p:xfrm>
          <a:off x="785786" y="1285860"/>
          <a:ext cx="7572429" cy="5068728"/>
        </p:xfrm>
        <a:graphic>
          <a:graphicData uri="http://schemas.openxmlformats.org/drawingml/2006/table">
            <a:tbl>
              <a:tblPr/>
              <a:tblGrid>
                <a:gridCol w="1439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6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725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00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플래그 명</a:t>
                      </a: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플래그 값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 용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7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skipws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0x0001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입력 시 공백 문자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스페이스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탭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줄 바꿈 문자 등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무시함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unitbuf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0x0002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스트림에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들어오는 자료를 </a:t>
                      </a:r>
                      <a:r>
                        <a:rPr lang="ko-KR" altLang="en-US" sz="9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버퍼링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없이 내보냄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::uppercase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0x0004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대문자로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showbase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0x0008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0x, 8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을 붙여 출력함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showpoint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0x0010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소수점을 출력할 때 전체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자리까지 출력함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반올림 되며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 이하 빈자리는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채움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showpos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0x0020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양수에 대하여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+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기호를 붙여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::left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0x0040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왼쪽으로 정렬하여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91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ios::right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0x0080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오른쪽으로 정렬하여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57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::internal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0x0100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부호나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0x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등의 기호는 왼쪽으로 정렬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숫자는 오른쪽으로 정렬하여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dec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0x0200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oct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0x0400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::hex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0x0800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::scientific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0x1000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과학 산술 표기법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(1.230000e+001)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::fixed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0x2000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고정소수점 형식으로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boolalpha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0x4000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논리값에 대해 참이면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true(1)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거짓이면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false(0)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75C71A-54E3-4707-AF92-9E2296C91E83}" type="slidenum">
              <a:rPr lang="en-US" altLang="ko-KR" smtClean="0"/>
              <a:pPr/>
              <a:t>28</a:t>
            </a:fld>
            <a:endParaRPr lang="en-US" altLang="ko-KR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E54D523-D8DC-465E-8C9F-CF83AC35B5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328932"/>
            <a:ext cx="7617589" cy="509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5447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29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46225"/>
            <a:ext cx="8229600" cy="4525963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1071563" y="1357298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플래그를 설정하는 멤버 함수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플래그 값에 해당되는 비트 설정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246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793" y="1928802"/>
            <a:ext cx="591028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1071538" y="3284984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플래그를 설정하는 방법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3785050"/>
            <a:ext cx="585791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5070934"/>
            <a:ext cx="585791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B5B473DC-5574-4D28-8422-1CB34E6E30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7551"/>
            <a:ext cx="8886825" cy="4646637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30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46225"/>
            <a:ext cx="8229600" cy="4525963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1071538" y="3126148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플래그의 설정된 값을 반환하는 멤버 함수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내용 개체 틀 2"/>
          <p:cNvSpPr txBox="1">
            <a:spLocks/>
          </p:cNvSpPr>
          <p:nvPr/>
        </p:nvSpPr>
        <p:spPr bwMode="auto">
          <a:xfrm>
            <a:off x="1071538" y="1268760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플래그를 설정하는 멤버 함수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플래그 값에 해당되는 비트 설정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나머지 플래그들의 비트는 모두 해제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670" y="1271889"/>
            <a:ext cx="712879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22" y="3032095"/>
            <a:ext cx="7992888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1071538" y="4521660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플래그를 해제하는 멤버 함수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5021726"/>
            <a:ext cx="578647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65385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31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1071538" y="1196752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진수를 해제하고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진수로 설정하는 예</a:t>
            </a:r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1071538" y="2708920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양수에 대하여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기호를 붙이고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8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진수로 설정하는 예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5656" y="1484784"/>
            <a:ext cx="564360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664" y="2996952"/>
            <a:ext cx="571504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1069486" y="4293096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양수에 대하여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기호를 붙이고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8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진수로 설정한 것을 해제하고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16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진수로 설정하는 예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494" y="4221088"/>
            <a:ext cx="648072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8D4CA404-D8B4-0153-AE9F-61912013F4EE}"/>
              </a:ext>
            </a:extLst>
          </p:cNvPr>
          <p:cNvSpPr/>
          <p:nvPr/>
        </p:nvSpPr>
        <p:spPr>
          <a:xfrm>
            <a:off x="776844" y="1484784"/>
            <a:ext cx="7611579" cy="50985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cout.unsetf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::dec);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::hex);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skipws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unitbuf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::uppercase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showbase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showpoint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showpos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::left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::right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::internal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::dec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::oct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::hex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::scientific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::fixed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boolalpha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DF566BC-E3AF-ED37-4458-B578637933E2}"/>
              </a:ext>
            </a:extLst>
          </p:cNvPr>
          <p:cNvSpPr/>
          <p:nvPr/>
        </p:nvSpPr>
        <p:spPr bwMode="auto">
          <a:xfrm>
            <a:off x="3358501" y="1763217"/>
            <a:ext cx="301369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디폴트로 설정되어 있는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 출력을 해제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1C8D67CB-6CB2-7703-3E9D-43A612D7DCDC}"/>
              </a:ext>
            </a:extLst>
          </p:cNvPr>
          <p:cNvSpPr/>
          <p:nvPr/>
        </p:nvSpPr>
        <p:spPr bwMode="auto">
          <a:xfrm>
            <a:off x="4235958" y="2636288"/>
            <a:ext cx="168276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 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E177D55F-5DC2-5E88-A0E3-36A0752B7A51}"/>
              </a:ext>
            </a:extLst>
          </p:cNvPr>
          <p:cNvCxnSpPr>
            <a:cxnSpLocks/>
            <a:stCxn id="16" idx="1"/>
            <a:endCxn id="19" idx="3"/>
          </p:cNvCxnSpPr>
          <p:nvPr/>
        </p:nvCxnSpPr>
        <p:spPr>
          <a:xfrm flipH="1" flipV="1">
            <a:off x="3203848" y="2760926"/>
            <a:ext cx="1032110" cy="64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0E3C2B14-3931-D623-0B48-4CC32588E006}"/>
              </a:ext>
            </a:extLst>
          </p:cNvPr>
          <p:cNvSpPr/>
          <p:nvPr/>
        </p:nvSpPr>
        <p:spPr bwMode="auto">
          <a:xfrm>
            <a:off x="5465258" y="4312715"/>
            <a:ext cx="239698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형식 플래그의 값을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진수로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33776EF6-8D27-0B77-1601-7E7D821F9F03}"/>
              </a:ext>
            </a:extLst>
          </p:cNvPr>
          <p:cNvGrpSpPr/>
          <p:nvPr/>
        </p:nvGrpSpPr>
        <p:grpSpPr>
          <a:xfrm>
            <a:off x="4089213" y="3140968"/>
            <a:ext cx="1376045" cy="2592288"/>
            <a:chOff x="4089213" y="3140968"/>
            <a:chExt cx="1376045" cy="2592288"/>
          </a:xfrm>
        </p:grpSpPr>
        <p:cxnSp>
          <p:nvCxnSpPr>
            <p:cNvPr id="18" name="직선 연결선 17">
              <a:extLst>
                <a:ext uri="{FF2B5EF4-FFF2-40B4-BE49-F238E27FC236}">
                  <a16:creationId xmlns:a16="http://schemas.microsoft.com/office/drawing/2014/main" id="{3D66B2D3-F095-B009-C588-6D156E95DBE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89213" y="3140968"/>
              <a:ext cx="11545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911B1582-0D4C-F750-AD63-51660408308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43735" y="3140968"/>
              <a:ext cx="0" cy="25922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12E9DC1F-236A-DF46-2261-8330A0F69FB8}"/>
                </a:ext>
              </a:extLst>
            </p:cNvPr>
            <p:cNvCxnSpPr/>
            <p:nvPr/>
          </p:nvCxnSpPr>
          <p:spPr bwMode="auto">
            <a:xfrm flipH="1">
              <a:off x="4427984" y="5733256"/>
              <a:ext cx="82559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직선 화살표 연결선 29">
              <a:extLst>
                <a:ext uri="{FF2B5EF4-FFF2-40B4-BE49-F238E27FC236}">
                  <a16:creationId xmlns:a16="http://schemas.microsoft.com/office/drawing/2014/main" id="{FF4853E1-8C45-E9B1-650D-41F0AB1E6716}"/>
                </a:ext>
              </a:extLst>
            </p:cNvPr>
            <p:cNvCxnSpPr>
              <a:cxnSpLocks/>
              <a:stCxn id="29" idx="1"/>
            </p:cNvCxnSpPr>
            <p:nvPr/>
          </p:nvCxnSpPr>
          <p:spPr>
            <a:xfrm flipH="1">
              <a:off x="5243735" y="4443841"/>
              <a:ext cx="221523" cy="769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tailEnd type="triangle" w="med" len="lg"/>
            </a:ln>
            <a:effectLst/>
          </p:spPr>
        </p:cxnSp>
      </p:grpSp>
      <p:sp>
        <p:nvSpPr>
          <p:cNvPr id="2" name="직사각형 1">
            <a:extLst>
              <a:ext uri="{FF2B5EF4-FFF2-40B4-BE49-F238E27FC236}">
                <a16:creationId xmlns:a16="http://schemas.microsoft.com/office/drawing/2014/main" id="{E22ED564-58DE-D09E-6DF3-21CCB7FA05E5}"/>
              </a:ext>
            </a:extLst>
          </p:cNvPr>
          <p:cNvSpPr/>
          <p:nvPr/>
        </p:nvSpPr>
        <p:spPr bwMode="auto">
          <a:xfrm>
            <a:off x="1766264" y="2470550"/>
            <a:ext cx="1592237" cy="19836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B4AB6AC1-3F05-8E56-628E-049B11B2F863}"/>
              </a:ext>
            </a:extLst>
          </p:cNvPr>
          <p:cNvSpPr/>
          <p:nvPr/>
        </p:nvSpPr>
        <p:spPr bwMode="auto">
          <a:xfrm>
            <a:off x="1766265" y="2668916"/>
            <a:ext cx="1437583" cy="18402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1" name="연결선: 꺾임 20">
            <a:extLst>
              <a:ext uri="{FF2B5EF4-FFF2-40B4-BE49-F238E27FC236}">
                <a16:creationId xmlns:a16="http://schemas.microsoft.com/office/drawing/2014/main" id="{06F8AA4A-A981-ABBC-CC2D-E5922DC6F776}"/>
              </a:ext>
            </a:extLst>
          </p:cNvPr>
          <p:cNvCxnSpPr>
            <a:cxnSpLocks/>
            <a:stCxn id="13" idx="2"/>
            <a:endCxn id="2" idx="3"/>
          </p:cNvCxnSpPr>
          <p:nvPr/>
        </p:nvCxnSpPr>
        <p:spPr bwMode="auto">
          <a:xfrm rot="5400000">
            <a:off x="3839794" y="1544176"/>
            <a:ext cx="544264" cy="150685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97274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29" grpId="0" animBg="1"/>
      <p:bldP spid="2" grpId="0" animBg="1"/>
      <p:bldP spid="1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33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571612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2122463"/>
            <a:ext cx="7521648" cy="4546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34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25C18C9-3749-595D-480B-DA9FEB949072}"/>
              </a:ext>
            </a:extLst>
          </p:cNvPr>
          <p:cNvSpPr/>
          <p:nvPr/>
        </p:nvSpPr>
        <p:spPr>
          <a:xfrm>
            <a:off x="755576" y="1519660"/>
            <a:ext cx="7632848" cy="50637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cout.unsetf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::dec);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::hex |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showbase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|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::uppercase);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15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//0XF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::scientific);</a:t>
            </a:r>
          </a:p>
          <a:p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15.1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//1.510000E+01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cout.unsetf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::scientific);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showpoint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15.1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//15.1000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cout.flags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(0x0020);</a:t>
            </a:r>
          </a:p>
          <a:p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15.1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//+15.1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endParaRPr lang="ko-KR" altLang="en-US" sz="1200" b="0" i="0" u="none" strike="noStrike" baseline="0" dirty="0">
              <a:solidFill>
                <a:srgbClr val="000000"/>
              </a:solidFill>
              <a:latin typeface="돋움체" panose="020B0609000101010101" pitchFamily="49" charset="-127"/>
              <a:ea typeface="돋움체" panose="020B0609000101010101" pitchFamily="49" charset="-127"/>
            </a:endParaRPr>
          </a:p>
          <a:p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cout.flags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::hex |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showbase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 </a:t>
            </a:r>
          </a:p>
          <a:p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cout.flags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//0x808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7D804F77-DECF-A040-F146-B42E18304613}"/>
              </a:ext>
            </a:extLst>
          </p:cNvPr>
          <p:cNvSpPr/>
          <p:nvPr/>
        </p:nvSpPr>
        <p:spPr bwMode="auto">
          <a:xfrm>
            <a:off x="1663293" y="2692277"/>
            <a:ext cx="1684571" cy="17133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2555D29-AE29-D8AD-5237-AAF31DD39703}"/>
              </a:ext>
            </a:extLst>
          </p:cNvPr>
          <p:cNvSpPr/>
          <p:nvPr/>
        </p:nvSpPr>
        <p:spPr bwMode="auto">
          <a:xfrm>
            <a:off x="1663293" y="2880892"/>
            <a:ext cx="3844812" cy="16068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5D1E5D66-B747-285F-75ED-85E135FB26D4}"/>
              </a:ext>
            </a:extLst>
          </p:cNvPr>
          <p:cNvSpPr/>
          <p:nvPr/>
        </p:nvSpPr>
        <p:spPr bwMode="auto">
          <a:xfrm>
            <a:off x="1663293" y="3402888"/>
            <a:ext cx="1922406" cy="19673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2EE3F993-8D55-C1C2-6C85-9855DBB058C9}"/>
              </a:ext>
            </a:extLst>
          </p:cNvPr>
          <p:cNvSpPr/>
          <p:nvPr/>
        </p:nvSpPr>
        <p:spPr bwMode="auto">
          <a:xfrm>
            <a:off x="1663294" y="3943499"/>
            <a:ext cx="2188626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2916F5AB-8077-D0C7-5ABC-7F5B5C8AFD91}"/>
              </a:ext>
            </a:extLst>
          </p:cNvPr>
          <p:cNvSpPr/>
          <p:nvPr/>
        </p:nvSpPr>
        <p:spPr bwMode="auto">
          <a:xfrm>
            <a:off x="1663293" y="4149080"/>
            <a:ext cx="2188626" cy="1765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F824C0EB-00F1-E993-68E5-BC286CB3A9F8}"/>
              </a:ext>
            </a:extLst>
          </p:cNvPr>
          <p:cNvSpPr/>
          <p:nvPr/>
        </p:nvSpPr>
        <p:spPr bwMode="auto">
          <a:xfrm>
            <a:off x="1663294" y="4701148"/>
            <a:ext cx="1612562" cy="1765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B731E8ED-19F6-F04F-02A6-CB7DE374A0BC}"/>
              </a:ext>
            </a:extLst>
          </p:cNvPr>
          <p:cNvSpPr/>
          <p:nvPr/>
        </p:nvSpPr>
        <p:spPr bwMode="auto">
          <a:xfrm>
            <a:off x="1663294" y="5225299"/>
            <a:ext cx="2692682" cy="2160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07D32F4F-EF6C-B104-D2E9-4C1EA4A93FD2}"/>
              </a:ext>
            </a:extLst>
          </p:cNvPr>
          <p:cNvSpPr/>
          <p:nvPr/>
        </p:nvSpPr>
        <p:spPr bwMode="auto">
          <a:xfrm>
            <a:off x="2333660" y="5442729"/>
            <a:ext cx="942196" cy="1798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387C831-02AB-F32F-19FA-DE6DD4F68334}"/>
              </a:ext>
            </a:extLst>
          </p:cNvPr>
          <p:cNvSpPr/>
          <p:nvPr/>
        </p:nvSpPr>
        <p:spPr bwMode="auto">
          <a:xfrm>
            <a:off x="3383594" y="1779112"/>
            <a:ext cx="30445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디폴트로 설정되어 있는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 출력을 해제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702AC0B2-A9D1-AE73-4B39-27C94668EB74}"/>
              </a:ext>
            </a:extLst>
          </p:cNvPr>
          <p:cNvSpPr/>
          <p:nvPr/>
        </p:nvSpPr>
        <p:spPr bwMode="auto">
          <a:xfrm>
            <a:off x="5342810" y="2384143"/>
            <a:ext cx="240184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0x,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대문자 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E8581E4E-C2CB-9E60-0C72-B2E9CD56E8AB}"/>
              </a:ext>
            </a:extLst>
          </p:cNvPr>
          <p:cNvSpPr/>
          <p:nvPr/>
        </p:nvSpPr>
        <p:spPr bwMode="auto">
          <a:xfrm>
            <a:off x="4447248" y="3212976"/>
            <a:ext cx="228499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과학 산술 표기법 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4BFE514A-13DC-FBFF-47BA-E79873ED33B4}"/>
              </a:ext>
            </a:extLst>
          </p:cNvPr>
          <p:cNvCxnSpPr>
            <a:cxnSpLocks/>
            <a:stCxn id="43" idx="1"/>
            <a:endCxn id="29" idx="3"/>
          </p:cNvCxnSpPr>
          <p:nvPr/>
        </p:nvCxnSpPr>
        <p:spPr>
          <a:xfrm flipH="1">
            <a:off x="3585699" y="3344102"/>
            <a:ext cx="861549" cy="1571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E79E5762-355E-6BA9-1E27-C7FA7F6D4334}"/>
              </a:ext>
            </a:extLst>
          </p:cNvPr>
          <p:cNvSpPr/>
          <p:nvPr/>
        </p:nvSpPr>
        <p:spPr bwMode="auto">
          <a:xfrm>
            <a:off x="4447248" y="3916500"/>
            <a:ext cx="228499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과학 산술 표기법 출력으로 해제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E8652356-0A60-D81E-DF6C-9C338CB356EA}"/>
              </a:ext>
            </a:extLst>
          </p:cNvPr>
          <p:cNvCxnSpPr>
            <a:cxnSpLocks/>
            <a:stCxn id="46" idx="1"/>
            <a:endCxn id="31" idx="3"/>
          </p:cNvCxnSpPr>
          <p:nvPr/>
        </p:nvCxnSpPr>
        <p:spPr>
          <a:xfrm flipH="1">
            <a:off x="3851920" y="4047626"/>
            <a:ext cx="595328" cy="388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D929B18A-3DEE-3A37-DB55-E0F53D8A3DCD}"/>
              </a:ext>
            </a:extLst>
          </p:cNvPr>
          <p:cNvSpPr/>
          <p:nvPr/>
        </p:nvSpPr>
        <p:spPr bwMode="auto">
          <a:xfrm>
            <a:off x="4825170" y="4232301"/>
            <a:ext cx="338303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소수점을 출력할 때 전체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자리까지 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빈자리는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채움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6578187-68A5-7996-B3A4-ECF54E1C627A}"/>
              </a:ext>
            </a:extLst>
          </p:cNvPr>
          <p:cNvSpPr/>
          <p:nvPr/>
        </p:nvSpPr>
        <p:spPr bwMode="auto">
          <a:xfrm>
            <a:off x="4942143" y="4738592"/>
            <a:ext cx="314908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기존에 설정된 값들을 모두 해제함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양수에 대하여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기호를 붙이는 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F61ACD0E-DE75-6AB2-750A-6C25584909CE}"/>
              </a:ext>
            </a:extLst>
          </p:cNvPr>
          <p:cNvSpPr/>
          <p:nvPr/>
        </p:nvSpPr>
        <p:spPr bwMode="auto">
          <a:xfrm>
            <a:off x="5327863" y="5295725"/>
            <a:ext cx="240184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기존에 설정된 값들을 모두 해제함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0x,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999560B8-745E-58A7-1553-93C6CD264BFE}"/>
              </a:ext>
            </a:extLst>
          </p:cNvPr>
          <p:cNvSpPr/>
          <p:nvPr/>
        </p:nvSpPr>
        <p:spPr bwMode="auto">
          <a:xfrm>
            <a:off x="2971370" y="6137954"/>
            <a:ext cx="477328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현재 설정된 플래그 값들을 반환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0x0800 | 0x0008 = 0x0808(0x808)</a:t>
            </a:r>
          </a:p>
        </p:txBody>
      </p:sp>
      <p:cxnSp>
        <p:nvCxnSpPr>
          <p:cNvPr id="54" name="연결선: 꺾임 53">
            <a:extLst>
              <a:ext uri="{FF2B5EF4-FFF2-40B4-BE49-F238E27FC236}">
                <a16:creationId xmlns:a16="http://schemas.microsoft.com/office/drawing/2014/main" id="{4D565FC5-0950-1D6A-D647-1D80FA8E7F1C}"/>
              </a:ext>
            </a:extLst>
          </p:cNvPr>
          <p:cNvCxnSpPr>
            <a:cxnSpLocks/>
            <a:stCxn id="39" idx="2"/>
            <a:endCxn id="11" idx="3"/>
          </p:cNvCxnSpPr>
          <p:nvPr/>
        </p:nvCxnSpPr>
        <p:spPr bwMode="auto">
          <a:xfrm rot="5400000">
            <a:off x="3758569" y="1630659"/>
            <a:ext cx="736580" cy="155799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DFA30586-35CD-5650-B1D0-D734958467F2}"/>
              </a:ext>
            </a:extLst>
          </p:cNvPr>
          <p:cNvCxnSpPr>
            <a:cxnSpLocks/>
            <a:stCxn id="41" idx="2"/>
          </p:cNvCxnSpPr>
          <p:nvPr/>
        </p:nvCxnSpPr>
        <p:spPr bwMode="auto">
          <a:xfrm rot="5400000">
            <a:off x="5868021" y="2286485"/>
            <a:ext cx="315801" cy="103562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6678C89C-1D06-21E7-EDBA-2F40D492C0F4}"/>
              </a:ext>
            </a:extLst>
          </p:cNvPr>
          <p:cNvCxnSpPr>
            <a:cxnSpLocks/>
            <a:stCxn id="52" idx="1"/>
            <a:endCxn id="32" idx="3"/>
          </p:cNvCxnSpPr>
          <p:nvPr/>
        </p:nvCxnSpPr>
        <p:spPr bwMode="auto">
          <a:xfrm rot="10800000">
            <a:off x="3851920" y="4237362"/>
            <a:ext cx="973251" cy="21070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24A24A8F-9F13-D512-F3EB-072FCFE44FD6}"/>
              </a:ext>
            </a:extLst>
          </p:cNvPr>
          <p:cNvCxnSpPr>
            <a:cxnSpLocks/>
            <a:stCxn id="57" idx="1"/>
            <a:endCxn id="33" idx="3"/>
          </p:cNvCxnSpPr>
          <p:nvPr/>
        </p:nvCxnSpPr>
        <p:spPr bwMode="auto">
          <a:xfrm rot="10800000">
            <a:off x="3275857" y="4789431"/>
            <a:ext cx="1666287" cy="16492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8" name="연결선: 꺾임 67">
            <a:extLst>
              <a:ext uri="{FF2B5EF4-FFF2-40B4-BE49-F238E27FC236}">
                <a16:creationId xmlns:a16="http://schemas.microsoft.com/office/drawing/2014/main" id="{52FF1A47-64C1-6019-6E0F-CE967906EB29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354953" y="5295726"/>
            <a:ext cx="964672" cy="21576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0" name="연결선: 꺾임 69">
            <a:extLst>
              <a:ext uri="{FF2B5EF4-FFF2-40B4-BE49-F238E27FC236}">
                <a16:creationId xmlns:a16="http://schemas.microsoft.com/office/drawing/2014/main" id="{E6335D0A-0CDE-6404-472B-3D57F6C5938D}"/>
              </a:ext>
            </a:extLst>
          </p:cNvPr>
          <p:cNvCxnSpPr>
            <a:cxnSpLocks/>
            <a:stCxn id="66" idx="1"/>
          </p:cNvCxnSpPr>
          <p:nvPr/>
        </p:nvCxnSpPr>
        <p:spPr bwMode="auto">
          <a:xfrm rot="10800000">
            <a:off x="2804766" y="5639562"/>
            <a:ext cx="166604" cy="62951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 animBg="1"/>
      <p:bldP spid="29" grpId="0" animBg="1"/>
      <p:bldP spid="31" grpId="0" animBg="1"/>
      <p:bldP spid="32" grpId="0" animBg="1"/>
      <p:bldP spid="33" grpId="0" animBg="1"/>
      <p:bldP spid="35" grpId="0" animBg="1"/>
      <p:bldP spid="37" grpId="0" animBg="1"/>
      <p:bldP spid="39" grpId="0" animBg="1"/>
      <p:bldP spid="41" grpId="0" animBg="1"/>
      <p:bldP spid="43" grpId="0" animBg="1"/>
      <p:bldP spid="46" grpId="0" animBg="1"/>
      <p:bldP spid="52" grpId="0" animBg="1"/>
      <p:bldP spid="57" grpId="0" animBg="1"/>
      <p:bldP spid="61" grpId="0" animBg="1"/>
      <p:bldP spid="6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35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2420888"/>
            <a:ext cx="752164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endParaRPr lang="ko-KR" altLang="en-US" sz="2400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46226"/>
            <a:ext cx="8229600" cy="512346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1071537" y="1519461"/>
            <a:ext cx="7920037" cy="48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출력되는 자료의 공간을 설정하고 우측 정렬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설정만 적용되므로 매번 재 설정해야 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1046239" y="3187413"/>
            <a:ext cx="7920037" cy="301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남은 빈 공간을 설정한 문자로 채움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1074049" y="4656718"/>
            <a:ext cx="7920037" cy="860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소수점의 전체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자리수를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설정함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반올림 되며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빈자리는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채우지 않음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),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42910" y="1142984"/>
            <a:ext cx="2016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멤버 함수</a:t>
            </a:r>
            <a:endParaRPr lang="ko-KR" alt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5656" y="2041832"/>
            <a:ext cx="564360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8089" y="3539989"/>
            <a:ext cx="564360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5445224"/>
            <a:ext cx="564360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37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531506" y="1192082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DC41A66-7E35-BE64-03ED-B2A2721DA2BC}"/>
              </a:ext>
            </a:extLst>
          </p:cNvPr>
          <p:cNvSpPr/>
          <p:nvPr/>
        </p:nvSpPr>
        <p:spPr>
          <a:xfrm>
            <a:off x="806964" y="1556792"/>
            <a:ext cx="7581460" cy="49728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cout.width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(9);</a:t>
            </a:r>
          </a:p>
          <a:p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"students"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students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cout.width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(10); </a:t>
            </a: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cout.fill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'*'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"students"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//**students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"students"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//students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cout.precision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(5);</a:t>
            </a: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56.7565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//56.767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56.7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//56.7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 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F97B728E-1475-4926-C68F-1BB539204F3A}"/>
              </a:ext>
            </a:extLst>
          </p:cNvPr>
          <p:cNvSpPr/>
          <p:nvPr/>
        </p:nvSpPr>
        <p:spPr bwMode="auto">
          <a:xfrm>
            <a:off x="1768379" y="2815876"/>
            <a:ext cx="1507477" cy="2668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7396FFFB-00D5-CC2C-56EC-930B937F98C7}"/>
              </a:ext>
            </a:extLst>
          </p:cNvPr>
          <p:cNvSpPr/>
          <p:nvPr/>
        </p:nvSpPr>
        <p:spPr bwMode="auto">
          <a:xfrm>
            <a:off x="1768379" y="3551424"/>
            <a:ext cx="1656184" cy="2403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80248649-A3F1-A39E-C14C-81A275C5A282}"/>
              </a:ext>
            </a:extLst>
          </p:cNvPr>
          <p:cNvSpPr/>
          <p:nvPr/>
        </p:nvSpPr>
        <p:spPr bwMode="auto">
          <a:xfrm>
            <a:off x="1763071" y="3829064"/>
            <a:ext cx="1372840" cy="2103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F27AE2C3-6B17-6775-07F3-3CCAC04ED50F}"/>
              </a:ext>
            </a:extLst>
          </p:cNvPr>
          <p:cNvSpPr/>
          <p:nvPr/>
        </p:nvSpPr>
        <p:spPr bwMode="auto">
          <a:xfrm>
            <a:off x="1781377" y="4311112"/>
            <a:ext cx="2879168" cy="2668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20D8F767-381C-1D0E-9580-578594026A9D}"/>
              </a:ext>
            </a:extLst>
          </p:cNvPr>
          <p:cNvSpPr/>
          <p:nvPr/>
        </p:nvSpPr>
        <p:spPr bwMode="auto">
          <a:xfrm>
            <a:off x="1781377" y="4769883"/>
            <a:ext cx="1725163" cy="2668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D2094050-377B-18BD-F2A0-B94CF9B9D0A0}"/>
              </a:ext>
            </a:extLst>
          </p:cNvPr>
          <p:cNvSpPr/>
          <p:nvPr/>
        </p:nvSpPr>
        <p:spPr bwMode="auto">
          <a:xfrm>
            <a:off x="2581040" y="5034616"/>
            <a:ext cx="925500" cy="2273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B94EBBCE-E6C3-981F-76FD-3FBDDDD45F9C}"/>
              </a:ext>
            </a:extLst>
          </p:cNvPr>
          <p:cNvSpPr/>
          <p:nvPr/>
        </p:nvSpPr>
        <p:spPr bwMode="auto">
          <a:xfrm>
            <a:off x="2579258" y="5255575"/>
            <a:ext cx="565460" cy="2273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2E0A23F3-7B8F-EB13-6A10-00491D7F5092}"/>
              </a:ext>
            </a:extLst>
          </p:cNvPr>
          <p:cNvSpPr/>
          <p:nvPr/>
        </p:nvSpPr>
        <p:spPr bwMode="auto">
          <a:xfrm>
            <a:off x="3235683" y="1946285"/>
            <a:ext cx="495389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공간을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자리로 설정함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우쯕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정렬로 왼쪽에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빈 공간이 생김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설정만 적용됨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6A7AFE0C-EEAB-977D-8DE3-FA5237D5398B}"/>
              </a:ext>
            </a:extLst>
          </p:cNvPr>
          <p:cNvSpPr/>
          <p:nvPr/>
        </p:nvSpPr>
        <p:spPr bwMode="auto">
          <a:xfrm>
            <a:off x="4427984" y="2454276"/>
            <a:ext cx="3761591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공간을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자리로 설정하고 우측 정렬로 왼쪽에 남은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빈 공간을 설정한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(*)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채움</a:t>
            </a:r>
          </a:p>
          <a:p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65959AC3-B1DA-7A2D-27A6-12498F5292BC}"/>
              </a:ext>
            </a:extLst>
          </p:cNvPr>
          <p:cNvSpPr/>
          <p:nvPr/>
        </p:nvSpPr>
        <p:spPr bwMode="auto">
          <a:xfrm>
            <a:off x="5000448" y="3462004"/>
            <a:ext cx="266929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남은 빈 공간을 설정한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(*)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채움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22C1F5FE-A5C3-C241-75DD-A339FC01E9E3}"/>
              </a:ext>
            </a:extLst>
          </p:cNvPr>
          <p:cNvSpPr/>
          <p:nvPr/>
        </p:nvSpPr>
        <p:spPr bwMode="auto">
          <a:xfrm>
            <a:off x="5939057" y="3994677"/>
            <a:ext cx="314012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공간이 설정되지 않음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cout.width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함수는 한번의 설정만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34ECF6B0-B7E9-6489-343D-6DA78A5726C0}"/>
              </a:ext>
            </a:extLst>
          </p:cNvPr>
          <p:cNvSpPr/>
          <p:nvPr/>
        </p:nvSpPr>
        <p:spPr bwMode="auto">
          <a:xfrm>
            <a:off x="4656924" y="4682113"/>
            <a:ext cx="335634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소수점의 전체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자리수를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자리로 설정함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4C9F6B1D-84E5-4526-0C0D-2C8B215F1AE4}"/>
              </a:ext>
            </a:extLst>
          </p:cNvPr>
          <p:cNvCxnSpPr>
            <a:cxnSpLocks/>
            <a:stCxn id="56" idx="1"/>
            <a:endCxn id="30" idx="3"/>
          </p:cNvCxnSpPr>
          <p:nvPr/>
        </p:nvCxnSpPr>
        <p:spPr>
          <a:xfrm flipH="1">
            <a:off x="3506540" y="4897878"/>
            <a:ext cx="1150384" cy="54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E397AF97-97A7-EE61-974A-7CA0590913A3}"/>
              </a:ext>
            </a:extLst>
          </p:cNvPr>
          <p:cNvSpPr/>
          <p:nvPr/>
        </p:nvSpPr>
        <p:spPr bwMode="auto">
          <a:xfrm>
            <a:off x="5280616" y="5229033"/>
            <a:ext cx="266929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째 자릿수에서 반올림됨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C27771A4-5045-8885-B433-DB83B7B70CBD}"/>
              </a:ext>
            </a:extLst>
          </p:cNvPr>
          <p:cNvSpPr/>
          <p:nvPr/>
        </p:nvSpPr>
        <p:spPr bwMode="auto">
          <a:xfrm>
            <a:off x="4597694" y="5788025"/>
            <a:ext cx="276991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빈자리는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채우지 않음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EA5653CA-88EE-922D-0F60-D92D9DD11255}"/>
              </a:ext>
            </a:extLst>
          </p:cNvPr>
          <p:cNvCxnSpPr>
            <a:cxnSpLocks/>
            <a:stCxn id="73" idx="1"/>
            <a:endCxn id="32" idx="2"/>
          </p:cNvCxnSpPr>
          <p:nvPr/>
        </p:nvCxnSpPr>
        <p:spPr bwMode="auto">
          <a:xfrm rot="10800000">
            <a:off x="2861988" y="5482909"/>
            <a:ext cx="1735706" cy="43624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FDADA183-3934-14DE-3D62-EE6BE0EAA4F6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4656925" y="4296224"/>
            <a:ext cx="1282133" cy="28174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65CA685B-6796-08FC-DCD7-712C352206DE}"/>
              </a:ext>
            </a:extLst>
          </p:cNvPr>
          <p:cNvCxnSpPr>
            <a:cxnSpLocks/>
            <a:stCxn id="42" idx="1"/>
            <a:endCxn id="26" idx="3"/>
          </p:cNvCxnSpPr>
          <p:nvPr/>
        </p:nvCxnSpPr>
        <p:spPr bwMode="auto">
          <a:xfrm rot="10800000" flipV="1">
            <a:off x="3135912" y="3677769"/>
            <a:ext cx="1864537" cy="25647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4A80A127-8CC1-0A43-E8F0-7988B64156A1}"/>
              </a:ext>
            </a:extLst>
          </p:cNvPr>
          <p:cNvCxnSpPr>
            <a:cxnSpLocks/>
            <a:stCxn id="40" idx="1"/>
          </p:cNvCxnSpPr>
          <p:nvPr/>
        </p:nvCxnSpPr>
        <p:spPr bwMode="auto">
          <a:xfrm rot="10800000" flipV="1">
            <a:off x="3424582" y="2754680"/>
            <a:ext cx="1003403" cy="83749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7DC8533E-0CEF-AD5D-C89D-F7BC0B0805FA}"/>
              </a:ext>
            </a:extLst>
          </p:cNvPr>
          <p:cNvCxnSpPr>
            <a:cxnSpLocks/>
            <a:stCxn id="34" idx="1"/>
            <a:endCxn id="24" idx="0"/>
          </p:cNvCxnSpPr>
          <p:nvPr/>
        </p:nvCxnSpPr>
        <p:spPr bwMode="auto">
          <a:xfrm rot="10800000" flipV="1">
            <a:off x="2522119" y="2162050"/>
            <a:ext cx="713565" cy="65382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EC05DC9B-601F-F22F-E0A4-72463A397B6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506540" y="5261950"/>
            <a:ext cx="1778981" cy="1112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 animBg="1"/>
      <p:bldP spid="30" grpId="0" animBg="1"/>
      <p:bldP spid="31" grpId="0" animBg="1"/>
      <p:bldP spid="32" grpId="0" animBg="1"/>
      <p:bldP spid="34" grpId="0" animBg="1"/>
      <p:bldP spid="40" grpId="0" animBg="1"/>
      <p:bldP spid="42" grpId="0" animBg="1"/>
      <p:bldP spid="48" grpId="0" animBg="1"/>
      <p:bldP spid="56" grpId="0" animBg="1"/>
      <p:bldP spid="67" grpId="0" animBg="1"/>
      <p:bldP spid="7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38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838253FA-BB1F-4EA1-B00A-D3411D15A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2150553"/>
            <a:ext cx="7626995" cy="3687763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39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2" name="직사각형 11"/>
          <p:cNvSpPr/>
          <p:nvPr/>
        </p:nvSpPr>
        <p:spPr>
          <a:xfrm>
            <a:off x="642910" y="1142984"/>
            <a:ext cx="77455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(manipulator)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ANSI/ISO C++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정의된 함수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928662" y="1571617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매개변수가 없는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206215"/>
              </p:ext>
            </p:extLst>
          </p:nvPr>
        </p:nvGraphicFramePr>
        <p:xfrm>
          <a:off x="1357290" y="1937855"/>
          <a:ext cx="6929486" cy="4564064"/>
        </p:xfrm>
        <a:graphic>
          <a:graphicData uri="http://schemas.openxmlformats.org/drawingml/2006/table">
            <a:tbl>
              <a:tblPr/>
              <a:tblGrid>
                <a:gridCol w="15084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1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조작자명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 용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skipws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입력 시 공백 문자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스페이스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탭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줄 바꿈 문자 등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무시함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noskipws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noskipws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설정을 취소함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showbase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0x, 8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을 붙여 출력함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noshowbase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showbase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설정을 취소함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showpoint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소수점을 출력할 때 전체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자리까지 출력함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반올림 되며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 이하 빈자리는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채움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noshowpoint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showpoint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설정을 취소함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showpos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양수에 대하여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+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기호를 붙여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left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왼쪽으로 정렬하여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right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오른쪽으로 정렬하여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dec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oct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hex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scientific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과학 산술 표기법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(1.230000e+001)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fixed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고정소수점 형식으로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boolalpha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논리값에 대해 참이면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true(1)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거짓이면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false(0)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AC5E529-E0A6-44F5-AE3C-221BF5E21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700808"/>
            <a:ext cx="8229600" cy="4391653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40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928662" y="1357298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매개변수가 있는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</a:t>
            </a:r>
            <a:r>
              <a:rPr lang="en-US" altLang="ko-KR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iomanip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문을 사용하여 소스 코드에 포함시켜야 함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오른쪽 화살표 12"/>
          <p:cNvSpPr/>
          <p:nvPr/>
        </p:nvSpPr>
        <p:spPr bwMode="auto">
          <a:xfrm>
            <a:off x="1390544" y="1676566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417605"/>
              </p:ext>
            </p:extLst>
          </p:nvPr>
        </p:nvGraphicFramePr>
        <p:xfrm>
          <a:off x="1835696" y="2348880"/>
          <a:ext cx="5904656" cy="3735887"/>
        </p:xfrm>
        <a:graphic>
          <a:graphicData uri="http://schemas.openxmlformats.org/drawingml/2006/table">
            <a:tbl>
              <a:tblPr/>
              <a:tblGrid>
                <a:gridCol w="1419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84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4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조작자명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F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 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F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98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setw(</a:t>
                      </a:r>
                      <a:r>
                        <a:rPr lang="en-US" sz="1000" b="1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</a:t>
                      </a:r>
                      <a:r>
                        <a:rPr lang="en-US" sz="10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wid)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출력되는 자료의 공간을 설정하고 우측 정렬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한번의 설정만 적용되므로 매번 재 설정해야 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69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setfill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en-US" sz="10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char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sz="10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cf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남은 빈 공간을 설정한 문자로 채움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 </a:t>
                      </a: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한번의 설정으로 계속 적용됨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41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setprecision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en-US" sz="1000" b="1" dirty="0" err="1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sz="10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pid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소수점의 전체 </a:t>
                      </a:r>
                      <a:r>
                        <a:rPr lang="ko-KR" altLang="en-US" sz="10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자리수를</a:t>
                      </a:r>
                      <a:r>
                        <a:rPr lang="ko-KR" altLang="en-US" sz="1000" b="1" baseline="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설정함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반올림 되며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 이하 빈자리는 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채우지 않음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),</a:t>
                      </a:r>
                      <a:r>
                        <a:rPr lang="en-US" altLang="ko-KR" sz="1000" b="1" kern="1200" baseline="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12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한번의 설정으로 계속 적용됨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41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87460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5ABEEC0-3053-5310-B1E4-C071A51FE2CF}"/>
              </a:ext>
            </a:extLst>
          </p:cNvPr>
          <p:cNvSpPr/>
          <p:nvPr/>
        </p:nvSpPr>
        <p:spPr>
          <a:xfrm>
            <a:off x="827584" y="1545144"/>
            <a:ext cx="7673506" cy="48520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iomanip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hex;</a:t>
            </a: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15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//f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oct;</a:t>
            </a: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8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//10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setw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(10)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setfill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'*'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"students"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//**students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setprecision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(5) &lt;&lt; 56.7565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//56.757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56.7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//56.7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 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107334C-620A-600A-C88C-D4489E812589}"/>
              </a:ext>
            </a:extLst>
          </p:cNvPr>
          <p:cNvSpPr/>
          <p:nvPr/>
        </p:nvSpPr>
        <p:spPr bwMode="auto">
          <a:xfrm>
            <a:off x="5243522" y="3440801"/>
            <a:ext cx="314490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공간을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자리로 설정하고 우측 정렬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426996D7-D267-BADD-2C5C-B44DCF2C1336}"/>
              </a:ext>
            </a:extLst>
          </p:cNvPr>
          <p:cNvSpPr/>
          <p:nvPr/>
        </p:nvSpPr>
        <p:spPr bwMode="auto">
          <a:xfrm>
            <a:off x="5346111" y="5362551"/>
            <a:ext cx="266594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째 자릿수에서 반올림됨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0373BC5F-4454-1169-36FB-92A82568C6FE}"/>
              </a:ext>
            </a:extLst>
          </p:cNvPr>
          <p:cNvSpPr/>
          <p:nvPr/>
        </p:nvSpPr>
        <p:spPr bwMode="auto">
          <a:xfrm>
            <a:off x="5243522" y="6015058"/>
            <a:ext cx="276853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빈자리는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채우지 않음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96046B05-CDFE-F886-B1A3-D2BBC5745694}"/>
              </a:ext>
            </a:extLst>
          </p:cNvPr>
          <p:cNvSpPr/>
          <p:nvPr/>
        </p:nvSpPr>
        <p:spPr bwMode="auto">
          <a:xfrm>
            <a:off x="4644008" y="5684539"/>
            <a:ext cx="336804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소수점의 전체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자리수를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자리로 설정함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EF84A49D-C6FC-EF42-0811-1F3F50E4DE38}"/>
              </a:ext>
            </a:extLst>
          </p:cNvPr>
          <p:cNvSpPr/>
          <p:nvPr/>
        </p:nvSpPr>
        <p:spPr bwMode="auto">
          <a:xfrm>
            <a:off x="4901413" y="4037981"/>
            <a:ext cx="266594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남은 빈 공간을 설정한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(*)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채움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D9910D78-91D6-25F4-97DB-330B985D386B}"/>
              </a:ext>
            </a:extLst>
          </p:cNvPr>
          <p:cNvSpPr/>
          <p:nvPr/>
        </p:nvSpPr>
        <p:spPr bwMode="auto">
          <a:xfrm>
            <a:off x="5266014" y="3004157"/>
            <a:ext cx="179075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진수로 출력하는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DF80DB88-F3DC-3D14-B20F-4F1AE5221EE0}"/>
              </a:ext>
            </a:extLst>
          </p:cNvPr>
          <p:cNvSpPr/>
          <p:nvPr/>
        </p:nvSpPr>
        <p:spPr bwMode="auto">
          <a:xfrm>
            <a:off x="5266014" y="2531457"/>
            <a:ext cx="185644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진수로 출력하는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E9AA0CCE-32FD-598D-73EC-8FC6756B4F32}"/>
              </a:ext>
            </a:extLst>
          </p:cNvPr>
          <p:cNvSpPr/>
          <p:nvPr/>
        </p:nvSpPr>
        <p:spPr bwMode="auto">
          <a:xfrm>
            <a:off x="4189250" y="1779409"/>
            <a:ext cx="309886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setw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(),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setfill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(),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setprecision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등의 조작자를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사용하기 위해 추가하는 헤더 파일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4" name="직선 화살표 연결선 63">
            <a:extLst>
              <a:ext uri="{FF2B5EF4-FFF2-40B4-BE49-F238E27FC236}">
                <a16:creationId xmlns:a16="http://schemas.microsoft.com/office/drawing/2014/main" id="{3BA5C918-5133-A0D5-2496-0CBC146CDAD5}"/>
              </a:ext>
            </a:extLst>
          </p:cNvPr>
          <p:cNvCxnSpPr>
            <a:cxnSpLocks/>
            <a:stCxn id="63" idx="1"/>
          </p:cNvCxnSpPr>
          <p:nvPr/>
        </p:nvCxnSpPr>
        <p:spPr>
          <a:xfrm flipH="1">
            <a:off x="2998168" y="1995174"/>
            <a:ext cx="1191082" cy="103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F8E4977D-7F53-FAE3-E807-74D8420A78F4}"/>
              </a:ext>
            </a:extLst>
          </p:cNvPr>
          <p:cNvSpPr/>
          <p:nvPr/>
        </p:nvSpPr>
        <p:spPr bwMode="auto">
          <a:xfrm>
            <a:off x="894174" y="1905912"/>
            <a:ext cx="2103993" cy="22694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DA531953-B49D-D6C9-5F27-4D459FC5AE61}"/>
              </a:ext>
            </a:extLst>
          </p:cNvPr>
          <p:cNvSpPr/>
          <p:nvPr/>
        </p:nvSpPr>
        <p:spPr bwMode="auto">
          <a:xfrm>
            <a:off x="2661241" y="3140158"/>
            <a:ext cx="500778" cy="2377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D16EE1D2-4B7A-A3A4-E05E-2692668CC1F5}"/>
              </a:ext>
            </a:extLst>
          </p:cNvPr>
          <p:cNvSpPr/>
          <p:nvPr/>
        </p:nvSpPr>
        <p:spPr bwMode="auto">
          <a:xfrm>
            <a:off x="2671592" y="3887898"/>
            <a:ext cx="500778" cy="21704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A64BE43F-5117-1F12-0453-1CEE8DE1394E}"/>
              </a:ext>
            </a:extLst>
          </p:cNvPr>
          <p:cNvSpPr/>
          <p:nvPr/>
        </p:nvSpPr>
        <p:spPr bwMode="auto">
          <a:xfrm>
            <a:off x="2671593" y="4595414"/>
            <a:ext cx="902640" cy="2518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10039D62-9BA7-4706-3F42-858F82F0F3CC}"/>
              </a:ext>
            </a:extLst>
          </p:cNvPr>
          <p:cNvSpPr/>
          <p:nvPr/>
        </p:nvSpPr>
        <p:spPr bwMode="auto">
          <a:xfrm>
            <a:off x="2671592" y="4867854"/>
            <a:ext cx="1517658" cy="2170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B946321D-7D86-DD67-A7EA-0588B4D20C43}"/>
              </a:ext>
            </a:extLst>
          </p:cNvPr>
          <p:cNvSpPr/>
          <p:nvPr/>
        </p:nvSpPr>
        <p:spPr bwMode="auto">
          <a:xfrm>
            <a:off x="3961377" y="4584518"/>
            <a:ext cx="940035" cy="2505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5DA5717-4F9A-D078-2E08-1B297F5E49B4}"/>
              </a:ext>
            </a:extLst>
          </p:cNvPr>
          <p:cNvSpPr/>
          <p:nvPr/>
        </p:nvSpPr>
        <p:spPr bwMode="auto">
          <a:xfrm>
            <a:off x="4510687" y="4862419"/>
            <a:ext cx="864097" cy="22276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91D6CDDC-4F31-073E-063F-532F386BDDFD}"/>
              </a:ext>
            </a:extLst>
          </p:cNvPr>
          <p:cNvSpPr/>
          <p:nvPr/>
        </p:nvSpPr>
        <p:spPr bwMode="auto">
          <a:xfrm>
            <a:off x="2669479" y="5104007"/>
            <a:ext cx="500778" cy="2006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E50821A9-91E2-14ED-9F3D-B16FE92FE14F}"/>
              </a:ext>
            </a:extLst>
          </p:cNvPr>
          <p:cNvCxnSpPr>
            <a:cxnSpLocks/>
            <a:stCxn id="59" idx="1"/>
            <a:endCxn id="34" idx="0"/>
          </p:cNvCxnSpPr>
          <p:nvPr/>
        </p:nvCxnSpPr>
        <p:spPr bwMode="auto">
          <a:xfrm rot="10800000" flipV="1">
            <a:off x="2911630" y="2662582"/>
            <a:ext cx="2354384" cy="47757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9F030F10-3B76-84C7-ED3E-6FF4BE284808}"/>
              </a:ext>
            </a:extLst>
          </p:cNvPr>
          <p:cNvCxnSpPr>
            <a:cxnSpLocks/>
            <a:stCxn id="55" idx="1"/>
            <a:endCxn id="36" idx="3"/>
          </p:cNvCxnSpPr>
          <p:nvPr/>
        </p:nvCxnSpPr>
        <p:spPr bwMode="auto">
          <a:xfrm rot="10800000" flipV="1">
            <a:off x="3172370" y="3135282"/>
            <a:ext cx="2093644" cy="86113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114EA95D-B0F7-B02A-2AA7-D6FE971E4053}"/>
              </a:ext>
            </a:extLst>
          </p:cNvPr>
          <p:cNvCxnSpPr>
            <a:cxnSpLocks/>
            <a:stCxn id="50" idx="1"/>
            <a:endCxn id="40" idx="0"/>
          </p:cNvCxnSpPr>
          <p:nvPr/>
        </p:nvCxnSpPr>
        <p:spPr bwMode="auto">
          <a:xfrm rot="10800000" flipV="1">
            <a:off x="4431395" y="4253746"/>
            <a:ext cx="470018" cy="33077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99115D51-4CFD-FB17-B5CB-9EDAA3284CA6}"/>
              </a:ext>
            </a:extLst>
          </p:cNvPr>
          <p:cNvCxnSpPr>
            <a:cxnSpLocks/>
            <a:stCxn id="31" idx="1"/>
            <a:endCxn id="42" idx="2"/>
          </p:cNvCxnSpPr>
          <p:nvPr/>
        </p:nvCxnSpPr>
        <p:spPr bwMode="auto">
          <a:xfrm rot="10800000">
            <a:off x="4942737" y="5085185"/>
            <a:ext cx="403375" cy="40849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17112974-FA71-97D3-BF42-B9FC553238B9}"/>
              </a:ext>
            </a:extLst>
          </p:cNvPr>
          <p:cNvCxnSpPr>
            <a:cxnSpLocks/>
            <a:stCxn id="39" idx="1"/>
          </p:cNvCxnSpPr>
          <p:nvPr/>
        </p:nvCxnSpPr>
        <p:spPr bwMode="auto">
          <a:xfrm rot="10800000">
            <a:off x="4081696" y="5068721"/>
            <a:ext cx="562313" cy="74694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CFE77957-CD2D-0057-4C5D-D2258851BC6B}"/>
              </a:ext>
            </a:extLst>
          </p:cNvPr>
          <p:cNvCxnSpPr>
            <a:cxnSpLocks/>
            <a:stCxn id="33" idx="1"/>
            <a:endCxn id="43" idx="2"/>
          </p:cNvCxnSpPr>
          <p:nvPr/>
        </p:nvCxnSpPr>
        <p:spPr bwMode="auto">
          <a:xfrm rot="10800000">
            <a:off x="2919868" y="5304618"/>
            <a:ext cx="2323654" cy="84156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7" name="직선 화살표 연결선 66">
            <a:extLst>
              <a:ext uri="{FF2B5EF4-FFF2-40B4-BE49-F238E27FC236}">
                <a16:creationId xmlns:a16="http://schemas.microsoft.com/office/drawing/2014/main" id="{65AC1924-C447-6788-9603-FC7FA0CC2860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3590606" y="3656566"/>
            <a:ext cx="1652916" cy="9575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33" grpId="0" animBg="1"/>
      <p:bldP spid="39" grpId="0" animBg="1"/>
      <p:bldP spid="50" grpId="0" animBg="1"/>
      <p:bldP spid="55" grpId="0" animBg="1"/>
      <p:bldP spid="59" grpId="0" animBg="1"/>
      <p:bldP spid="63" grpId="0" animBg="1"/>
      <p:bldP spid="2" grpId="0" animBg="1"/>
      <p:bldP spid="34" grpId="0" animBg="1"/>
      <p:bldP spid="36" grpId="0" animBg="1"/>
      <p:bldP spid="37" grpId="0" animBg="1"/>
      <p:bldP spid="38" grpId="0" animBg="1"/>
      <p:bldP spid="40" grpId="0" animBg="1"/>
      <p:bldP spid="42" grpId="0" animBg="1"/>
      <p:bldP spid="4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42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83820"/>
            <a:ext cx="7992888" cy="3001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43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삽입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2" name="직사각형 11"/>
          <p:cNvSpPr/>
          <p:nvPr/>
        </p:nvSpPr>
        <p:spPr>
          <a:xfrm>
            <a:off x="357158" y="1171502"/>
            <a:ext cx="4115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5.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삽입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000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564904"/>
            <a:ext cx="754291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84411" y="1571617"/>
            <a:ext cx="7920037" cy="1065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출력되는 기본적인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자료형이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아닌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객체를 출력할 경우에는 사용자가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삽입 연산자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중복해야 함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삽입 연산자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중복 형식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dirty="0"/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44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삽입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E12BEE16-9317-A0DD-A969-2237AC12ECBE}"/>
              </a:ext>
            </a:extLst>
          </p:cNvPr>
          <p:cNvSpPr/>
          <p:nvPr/>
        </p:nvSpPr>
        <p:spPr>
          <a:xfrm>
            <a:off x="786926" y="1479419"/>
            <a:ext cx="7529490" cy="51039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3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30" b="1" i="0" u="none" strike="noStrike" baseline="0" dirty="0">
                <a:solidFill>
                  <a:srgbClr val="A31515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iostream&gt;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int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m =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  <a:endParaRPr lang="ko-KR" altLang="en-US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&lt;&lt;(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stream,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N);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23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 &lt;&lt;(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stream,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N)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stream &lt;&lt; </a:t>
            </a:r>
            <a:r>
              <a:rPr lang="en-US" altLang="ko-KR" sz="12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"m = " 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N.m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stream;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&lt;&lt;()</a:t>
            </a:r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MC(10);</a:t>
            </a: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MC;</a:t>
            </a: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55CF13C2-1FCF-7DB0-BA4B-AFF6F3CC9A5D}"/>
              </a:ext>
            </a:extLst>
          </p:cNvPr>
          <p:cNvSpPr/>
          <p:nvPr/>
        </p:nvSpPr>
        <p:spPr bwMode="auto">
          <a:xfrm>
            <a:off x="1749398" y="2600068"/>
            <a:ext cx="2174530" cy="2528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087C93BC-2D2D-E4AB-D91E-A1D75904118B}"/>
              </a:ext>
            </a:extLst>
          </p:cNvPr>
          <p:cNvSpPr/>
          <p:nvPr/>
        </p:nvSpPr>
        <p:spPr bwMode="auto">
          <a:xfrm>
            <a:off x="1767648" y="2973331"/>
            <a:ext cx="4676560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B29F5D95-D9A0-3FC9-7FAC-EDBF4DF38088}"/>
              </a:ext>
            </a:extLst>
          </p:cNvPr>
          <p:cNvSpPr/>
          <p:nvPr/>
        </p:nvSpPr>
        <p:spPr bwMode="auto">
          <a:xfrm>
            <a:off x="827584" y="3525774"/>
            <a:ext cx="4176464" cy="127137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708465A0-7C9F-AFD3-D240-C4A1D8BE1D64}"/>
              </a:ext>
            </a:extLst>
          </p:cNvPr>
          <p:cNvSpPr/>
          <p:nvPr/>
        </p:nvSpPr>
        <p:spPr bwMode="auto">
          <a:xfrm>
            <a:off x="1767648" y="5202813"/>
            <a:ext cx="1292184" cy="26717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DACF6CF6-33C0-8CEF-5EBA-4178690B9C2A}"/>
              </a:ext>
            </a:extLst>
          </p:cNvPr>
          <p:cNvSpPr/>
          <p:nvPr/>
        </p:nvSpPr>
        <p:spPr bwMode="auto">
          <a:xfrm>
            <a:off x="1767648" y="5582418"/>
            <a:ext cx="1076160" cy="262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타원 1">
            <a:extLst>
              <a:ext uri="{FF2B5EF4-FFF2-40B4-BE49-F238E27FC236}">
                <a16:creationId xmlns:a16="http://schemas.microsoft.com/office/drawing/2014/main" id="{839FD398-110F-0088-C5E1-953C021768AB}"/>
              </a:ext>
            </a:extLst>
          </p:cNvPr>
          <p:cNvSpPr/>
          <p:nvPr/>
        </p:nvSpPr>
        <p:spPr bwMode="auto">
          <a:xfrm>
            <a:off x="1729813" y="3895090"/>
            <a:ext cx="609939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88760948-5FA3-63D1-7338-148F99F3CFA1}"/>
              </a:ext>
            </a:extLst>
          </p:cNvPr>
          <p:cNvSpPr/>
          <p:nvPr/>
        </p:nvSpPr>
        <p:spPr bwMode="auto">
          <a:xfrm>
            <a:off x="2278964" y="4259195"/>
            <a:ext cx="609939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타원 43">
            <a:extLst>
              <a:ext uri="{FF2B5EF4-FFF2-40B4-BE49-F238E27FC236}">
                <a16:creationId xmlns:a16="http://schemas.microsoft.com/office/drawing/2014/main" id="{8F4D1372-BB81-0DC0-CF9C-D7169DC008C4}"/>
              </a:ext>
            </a:extLst>
          </p:cNvPr>
          <p:cNvSpPr/>
          <p:nvPr/>
        </p:nvSpPr>
        <p:spPr bwMode="auto">
          <a:xfrm>
            <a:off x="3419872" y="3929561"/>
            <a:ext cx="458242" cy="219519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타원 44">
            <a:extLst>
              <a:ext uri="{FF2B5EF4-FFF2-40B4-BE49-F238E27FC236}">
                <a16:creationId xmlns:a16="http://schemas.microsoft.com/office/drawing/2014/main" id="{86CDBFB2-860D-1EDB-37B4-7005E4449080}"/>
              </a:ext>
            </a:extLst>
          </p:cNvPr>
          <p:cNvSpPr/>
          <p:nvPr/>
        </p:nvSpPr>
        <p:spPr bwMode="auto">
          <a:xfrm>
            <a:off x="3419872" y="3539130"/>
            <a:ext cx="609939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타원 46">
            <a:extLst>
              <a:ext uri="{FF2B5EF4-FFF2-40B4-BE49-F238E27FC236}">
                <a16:creationId xmlns:a16="http://schemas.microsoft.com/office/drawing/2014/main" id="{2C367C79-85C1-982F-6F75-4334B9471EFC}"/>
              </a:ext>
            </a:extLst>
          </p:cNvPr>
          <p:cNvSpPr/>
          <p:nvPr/>
        </p:nvSpPr>
        <p:spPr bwMode="auto">
          <a:xfrm>
            <a:off x="4631038" y="3525774"/>
            <a:ext cx="345576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타원 48">
            <a:extLst>
              <a:ext uri="{FF2B5EF4-FFF2-40B4-BE49-F238E27FC236}">
                <a16:creationId xmlns:a16="http://schemas.microsoft.com/office/drawing/2014/main" id="{DFB7955D-DB4F-728D-2AB9-2B67D4E625F7}"/>
              </a:ext>
            </a:extLst>
          </p:cNvPr>
          <p:cNvSpPr/>
          <p:nvPr/>
        </p:nvSpPr>
        <p:spPr bwMode="auto">
          <a:xfrm>
            <a:off x="4803826" y="2957664"/>
            <a:ext cx="609410" cy="265131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타원 50">
            <a:extLst>
              <a:ext uri="{FF2B5EF4-FFF2-40B4-BE49-F238E27FC236}">
                <a16:creationId xmlns:a16="http://schemas.microsoft.com/office/drawing/2014/main" id="{1CB01177-052E-0742-B722-0E44B20862B5}"/>
              </a:ext>
            </a:extLst>
          </p:cNvPr>
          <p:cNvSpPr/>
          <p:nvPr/>
        </p:nvSpPr>
        <p:spPr bwMode="auto">
          <a:xfrm>
            <a:off x="6027246" y="2968805"/>
            <a:ext cx="345576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3" name="타원 52">
            <a:extLst>
              <a:ext uri="{FF2B5EF4-FFF2-40B4-BE49-F238E27FC236}">
                <a16:creationId xmlns:a16="http://schemas.microsoft.com/office/drawing/2014/main" id="{083C3FC7-D805-6F3F-5860-3C89B0ABB252}"/>
              </a:ext>
            </a:extLst>
          </p:cNvPr>
          <p:cNvSpPr/>
          <p:nvPr/>
        </p:nvSpPr>
        <p:spPr bwMode="auto">
          <a:xfrm>
            <a:off x="2654662" y="2628513"/>
            <a:ext cx="333162" cy="23852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DC1A05D9-CF94-C7E9-702A-5E98F93DD3E5}"/>
              </a:ext>
            </a:extLst>
          </p:cNvPr>
          <p:cNvCxnSpPr>
            <a:cxnSpLocks/>
            <a:endCxn id="53" idx="4"/>
          </p:cNvCxnSpPr>
          <p:nvPr/>
        </p:nvCxnSpPr>
        <p:spPr bwMode="auto">
          <a:xfrm flipV="1">
            <a:off x="2816014" y="2867033"/>
            <a:ext cx="5229" cy="23621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5" name="타원 54">
            <a:extLst>
              <a:ext uri="{FF2B5EF4-FFF2-40B4-BE49-F238E27FC236}">
                <a16:creationId xmlns:a16="http://schemas.microsoft.com/office/drawing/2014/main" id="{B5AA1B23-47C1-E050-1D83-0250F7C64669}"/>
              </a:ext>
            </a:extLst>
          </p:cNvPr>
          <p:cNvSpPr/>
          <p:nvPr/>
        </p:nvSpPr>
        <p:spPr bwMode="auto">
          <a:xfrm>
            <a:off x="2708154" y="5210305"/>
            <a:ext cx="345576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D2BFA6EB-C8E1-009D-6C7A-94D80FC637CF}"/>
              </a:ext>
            </a:extLst>
          </p:cNvPr>
          <p:cNvSpPr/>
          <p:nvPr/>
        </p:nvSpPr>
        <p:spPr bwMode="auto">
          <a:xfrm>
            <a:off x="3501547" y="1960674"/>
            <a:ext cx="6455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7FF868C2-5162-D7EF-7C4F-2D75256A5478}"/>
              </a:ext>
            </a:extLst>
          </p:cNvPr>
          <p:cNvSpPr/>
          <p:nvPr/>
        </p:nvSpPr>
        <p:spPr bwMode="auto">
          <a:xfrm>
            <a:off x="4438184" y="2292538"/>
            <a:ext cx="314462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삽입 연산자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중복의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함수원형선언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함수로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DAA6A060-6DAE-C1E3-395B-DB909D413BF7}"/>
              </a:ext>
            </a:extLst>
          </p:cNvPr>
          <p:cNvSpPr/>
          <p:nvPr/>
        </p:nvSpPr>
        <p:spPr bwMode="auto">
          <a:xfrm>
            <a:off x="5337733" y="3607144"/>
            <a:ext cx="2913750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삽입 연산자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(&lt;&lt;)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중복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한 후에 줄 바꿈 문자 삽입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m = 10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함수이므로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참조 가능함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8B97354E-9DDA-413E-C1DF-3A458D89C1C4}"/>
              </a:ext>
            </a:extLst>
          </p:cNvPr>
          <p:cNvCxnSpPr>
            <a:cxnSpLocks/>
            <a:stCxn id="60" idx="1"/>
            <a:endCxn id="37" idx="3"/>
          </p:cNvCxnSpPr>
          <p:nvPr/>
        </p:nvCxnSpPr>
        <p:spPr>
          <a:xfrm flipH="1">
            <a:off x="5004048" y="4161463"/>
            <a:ext cx="33368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E7E5B33-94E4-A698-A016-AC326543DDE1}"/>
              </a:ext>
            </a:extLst>
          </p:cNvPr>
          <p:cNvSpPr/>
          <p:nvPr/>
        </p:nvSpPr>
        <p:spPr bwMode="auto">
          <a:xfrm>
            <a:off x="3655407" y="5109328"/>
            <a:ext cx="389240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자동으로 생성자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인수가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DE44294E-3861-D697-8F02-EF0D19A7711C}"/>
              </a:ext>
            </a:extLst>
          </p:cNvPr>
          <p:cNvCxnSpPr>
            <a:cxnSpLocks/>
            <a:stCxn id="62" idx="1"/>
            <a:endCxn id="39" idx="3"/>
          </p:cNvCxnSpPr>
          <p:nvPr/>
        </p:nvCxnSpPr>
        <p:spPr>
          <a:xfrm flipH="1">
            <a:off x="3059832" y="5325093"/>
            <a:ext cx="595575" cy="1130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BD8041F7-574E-9193-3F0E-4D01B61316C7}"/>
              </a:ext>
            </a:extLst>
          </p:cNvPr>
          <p:cNvSpPr/>
          <p:nvPr/>
        </p:nvSpPr>
        <p:spPr bwMode="auto">
          <a:xfrm>
            <a:off x="3679739" y="5680962"/>
            <a:ext cx="226041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operator &lt;&lt;(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MC)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C0435C71-C508-6E04-3479-CE0D212C2154}"/>
              </a:ext>
            </a:extLst>
          </p:cNvPr>
          <p:cNvSpPr/>
          <p:nvPr/>
        </p:nvSpPr>
        <p:spPr bwMode="auto">
          <a:xfrm>
            <a:off x="3355478" y="4422692"/>
            <a:ext cx="58374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MC.m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3" name="직선 화살표 연결선 72">
            <a:extLst>
              <a:ext uri="{FF2B5EF4-FFF2-40B4-BE49-F238E27FC236}">
                <a16:creationId xmlns:a16="http://schemas.microsoft.com/office/drawing/2014/main" id="{73DE29DD-BF1A-4161-6FCB-356CF399523A}"/>
              </a:ext>
            </a:extLst>
          </p:cNvPr>
          <p:cNvCxnSpPr>
            <a:cxnSpLocks/>
            <a:stCxn id="72" idx="0"/>
            <a:endCxn id="44" idx="4"/>
          </p:cNvCxnSpPr>
          <p:nvPr/>
        </p:nvCxnSpPr>
        <p:spPr>
          <a:xfrm flipV="1">
            <a:off x="3647351" y="4149080"/>
            <a:ext cx="1642" cy="2736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070776D3-0975-F0B3-EF3D-C12A0FDF681E}"/>
              </a:ext>
            </a:extLst>
          </p:cNvPr>
          <p:cNvSpPr/>
          <p:nvPr/>
        </p:nvSpPr>
        <p:spPr bwMode="auto">
          <a:xfrm>
            <a:off x="938170" y="4108198"/>
            <a:ext cx="52278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CB406601-6288-5F93-4991-B3B75AB59C0B}"/>
              </a:ext>
            </a:extLst>
          </p:cNvPr>
          <p:cNvCxnSpPr>
            <a:cxnSpLocks/>
            <a:stCxn id="67" idx="1"/>
            <a:endCxn id="41" idx="3"/>
          </p:cNvCxnSpPr>
          <p:nvPr/>
        </p:nvCxnSpPr>
        <p:spPr bwMode="auto">
          <a:xfrm rot="10800000">
            <a:off x="2843809" y="5713544"/>
            <a:ext cx="835931" cy="9854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58008129-316A-94F5-C2EB-E5A8EEA70F1D}"/>
              </a:ext>
            </a:extLst>
          </p:cNvPr>
          <p:cNvCxnSpPr>
            <a:cxnSpLocks/>
            <a:stCxn id="58" idx="1"/>
            <a:endCxn id="35" idx="0"/>
          </p:cNvCxnSpPr>
          <p:nvPr/>
        </p:nvCxnSpPr>
        <p:spPr bwMode="auto">
          <a:xfrm rot="10800000" flipV="1">
            <a:off x="4105928" y="2508303"/>
            <a:ext cx="332256" cy="46502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32D2A254-88D0-9E9C-8392-5A7D3D37E3E5}"/>
              </a:ext>
            </a:extLst>
          </p:cNvPr>
          <p:cNvCxnSpPr>
            <a:cxnSpLocks/>
            <a:stCxn id="56" idx="1"/>
            <a:endCxn id="33" idx="0"/>
          </p:cNvCxnSpPr>
          <p:nvPr/>
        </p:nvCxnSpPr>
        <p:spPr bwMode="auto">
          <a:xfrm rot="10800000" flipV="1">
            <a:off x="2836663" y="2091800"/>
            <a:ext cx="664884" cy="50826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8B14DC8B-683E-46A0-61BF-FB0FDB478466}"/>
              </a:ext>
            </a:extLst>
          </p:cNvPr>
          <p:cNvCxnSpPr>
            <a:cxnSpLocks/>
            <a:stCxn id="78" idx="0"/>
            <a:endCxn id="2" idx="2"/>
          </p:cNvCxnSpPr>
          <p:nvPr/>
        </p:nvCxnSpPr>
        <p:spPr bwMode="auto">
          <a:xfrm rot="5400000" flipH="1" flipV="1">
            <a:off x="1421633" y="3800018"/>
            <a:ext cx="86113" cy="53024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869451B1-30CA-9680-D3E7-5BA20FF2C03F}"/>
              </a:ext>
            </a:extLst>
          </p:cNvPr>
          <p:cNvCxnSpPr>
            <a:cxnSpLocks/>
            <a:endCxn id="49" idx="4"/>
          </p:cNvCxnSpPr>
          <p:nvPr/>
        </p:nvCxnSpPr>
        <p:spPr bwMode="auto">
          <a:xfrm flipV="1">
            <a:off x="4716016" y="3222795"/>
            <a:ext cx="392515" cy="25892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701C2BC1-C9B0-889E-3D80-8DFA84F42A42}"/>
              </a:ext>
            </a:extLst>
          </p:cNvPr>
          <p:cNvCxnSpPr>
            <a:cxnSpLocks/>
            <a:endCxn id="51" idx="4"/>
          </p:cNvCxnSpPr>
          <p:nvPr/>
        </p:nvCxnSpPr>
        <p:spPr bwMode="auto">
          <a:xfrm flipV="1">
            <a:off x="5108531" y="3222795"/>
            <a:ext cx="1091503" cy="25892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1988601D-6A67-477C-A7A4-BCD688952A94}"/>
              </a:ext>
            </a:extLst>
          </p:cNvPr>
          <p:cNvSpPr/>
          <p:nvPr/>
        </p:nvSpPr>
        <p:spPr>
          <a:xfrm>
            <a:off x="1727757" y="2245500"/>
            <a:ext cx="611995" cy="1998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4" name="타원 53">
            <a:extLst>
              <a:ext uri="{FF2B5EF4-FFF2-40B4-BE49-F238E27FC236}">
                <a16:creationId xmlns:a16="http://schemas.microsoft.com/office/drawing/2014/main" id="{1349CD97-83D3-450D-B827-25BDEE975116}"/>
              </a:ext>
            </a:extLst>
          </p:cNvPr>
          <p:cNvSpPr/>
          <p:nvPr/>
        </p:nvSpPr>
        <p:spPr bwMode="auto">
          <a:xfrm>
            <a:off x="3061101" y="2615736"/>
            <a:ext cx="294377" cy="23852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C48F03C3-2CA8-4919-90AC-EC488545F86E}"/>
              </a:ext>
            </a:extLst>
          </p:cNvPr>
          <p:cNvCxnSpPr>
            <a:cxnSpLocks/>
            <a:stCxn id="54" idx="0"/>
            <a:endCxn id="48" idx="3"/>
          </p:cNvCxnSpPr>
          <p:nvPr/>
        </p:nvCxnSpPr>
        <p:spPr bwMode="auto">
          <a:xfrm flipH="1" flipV="1">
            <a:off x="2339752" y="2345445"/>
            <a:ext cx="868538" cy="2702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  <p:bldP spid="37" grpId="0" animBg="1"/>
      <p:bldP spid="39" grpId="0" animBg="1"/>
      <p:bldP spid="41" grpId="0" animBg="1"/>
      <p:bldP spid="2" grpId="0" animBg="1"/>
      <p:bldP spid="43" grpId="0" animBg="1"/>
      <p:bldP spid="44" grpId="0" animBg="1"/>
      <p:bldP spid="45" grpId="0" animBg="1"/>
      <p:bldP spid="47" grpId="0" animBg="1"/>
      <p:bldP spid="49" grpId="0" animBg="1"/>
      <p:bldP spid="51" grpId="0" animBg="1"/>
      <p:bldP spid="53" grpId="0" animBg="1"/>
      <p:bldP spid="55" grpId="0" animBg="1"/>
      <p:bldP spid="56" grpId="0" animBg="1"/>
      <p:bldP spid="58" grpId="0" animBg="1"/>
      <p:bldP spid="60" grpId="0" animBg="1"/>
      <p:bldP spid="62" grpId="0" animBg="1"/>
      <p:bldP spid="67" grpId="0" animBg="1"/>
      <p:bldP spid="72" grpId="0" animBg="1"/>
      <p:bldP spid="78" grpId="0" animBg="1"/>
      <p:bldP spid="48" grpId="0" animBg="1"/>
      <p:bldP spid="5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45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삽입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2232790"/>
            <a:ext cx="7521649" cy="2276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46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추출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2" name="직사각형 11"/>
          <p:cNvSpPr/>
          <p:nvPr/>
        </p:nvSpPr>
        <p:spPr>
          <a:xfrm>
            <a:off x="357158" y="1171502"/>
            <a:ext cx="39661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6.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추출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000" dirty="0"/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84411" y="1571617"/>
            <a:ext cx="7920037" cy="1065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입력되는 기본적인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자료형이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아닌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객체를 입력할 경우에는 사용자가 스트림 추출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중복해야 함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추출 연산자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중복 형식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dirty="0"/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1410"/>
            <a:ext cx="7848872" cy="4041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47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추출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543F25F-19CA-AA70-BF5D-937F970470D9}"/>
              </a:ext>
            </a:extLst>
          </p:cNvPr>
          <p:cNvSpPr/>
          <p:nvPr/>
        </p:nvSpPr>
        <p:spPr>
          <a:xfrm>
            <a:off x="781744" y="1490678"/>
            <a:ext cx="7606680" cy="51069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9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m, n;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pt-BR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MyClass(</a:t>
            </a:r>
            <a:r>
              <a:rPr lang="pt-BR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pt-BR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m = 0; n = 0; }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void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</a:t>
            </a:r>
            <a:r>
              <a:rPr lang="ko-KR" altLang="en-US" sz="900" b="1" i="0" u="none" strike="noStrike" baseline="0" dirty="0">
                <a:solidFill>
                  <a:srgbClr val="A31515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"m = "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m &lt;&lt;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"n = "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n &lt;&lt;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// print()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ko-KR" altLang="en-US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&gt;&gt;(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stream,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&amp;N);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9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 &gt;&gt;(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stream,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&amp;N)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"10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진 정수를 입력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: 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stream &gt;&gt;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N.m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"10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진 정수를 입력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: 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stream &gt;&gt;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N.n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stream;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&lt;&lt;()</a:t>
            </a:r>
          </a:p>
          <a:p>
            <a:pPr marR="0" algn="l" rtl="0"/>
            <a:endParaRPr lang="en-US" altLang="ko-KR" sz="9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cin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MC;</a:t>
            </a:r>
          </a:p>
          <a:p>
            <a:pPr marR="0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MC.print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9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1FB37178-E7BB-542F-EBED-367B1D26EBFC}"/>
              </a:ext>
            </a:extLst>
          </p:cNvPr>
          <p:cNvSpPr/>
          <p:nvPr/>
        </p:nvSpPr>
        <p:spPr bwMode="auto">
          <a:xfrm>
            <a:off x="2382490" y="3958214"/>
            <a:ext cx="314551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96E24DEB-8DD1-399F-FAFC-9139B0532E00}"/>
              </a:ext>
            </a:extLst>
          </p:cNvPr>
          <p:cNvSpPr/>
          <p:nvPr/>
        </p:nvSpPr>
        <p:spPr bwMode="auto">
          <a:xfrm>
            <a:off x="3834310" y="1614519"/>
            <a:ext cx="61970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42547F9F-B777-6D6C-5C1F-971C43B0BA9D}"/>
              </a:ext>
            </a:extLst>
          </p:cNvPr>
          <p:cNvSpPr/>
          <p:nvPr/>
        </p:nvSpPr>
        <p:spPr bwMode="auto">
          <a:xfrm>
            <a:off x="4896319" y="2566155"/>
            <a:ext cx="306005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추출 연산자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중복의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함수원형선언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함수로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D50B9380-3350-F32D-FAFA-540946354F1F}"/>
              </a:ext>
            </a:extLst>
          </p:cNvPr>
          <p:cNvSpPr/>
          <p:nvPr/>
        </p:nvSpPr>
        <p:spPr bwMode="auto">
          <a:xfrm>
            <a:off x="5097966" y="3473938"/>
            <a:ext cx="3082199" cy="144719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추출 연산자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(&gt;&gt;)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중복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키보드로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입력받은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 정수를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   </a:t>
            </a:r>
            <a:b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각각 대입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10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20</a:t>
            </a:r>
          </a:p>
          <a:p>
            <a:pPr algn="just"/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=&gt;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함수이므로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참조 가능함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0A020A01-B089-EAB3-DBE1-A8FCEDD0DD95}"/>
              </a:ext>
            </a:extLst>
          </p:cNvPr>
          <p:cNvCxnSpPr>
            <a:cxnSpLocks/>
            <a:stCxn id="49" idx="1"/>
            <a:endCxn id="55" idx="3"/>
          </p:cNvCxnSpPr>
          <p:nvPr/>
        </p:nvCxnSpPr>
        <p:spPr>
          <a:xfrm flipH="1" flipV="1">
            <a:off x="4022104" y="4173650"/>
            <a:ext cx="1075862" cy="238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3F1A752C-1ACE-C86C-AD5B-AA59733A14A5}"/>
              </a:ext>
            </a:extLst>
          </p:cNvPr>
          <p:cNvSpPr/>
          <p:nvPr/>
        </p:nvSpPr>
        <p:spPr bwMode="auto">
          <a:xfrm>
            <a:off x="826411" y="3494228"/>
            <a:ext cx="3195693" cy="135884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B1962FBC-6E0B-9DC2-4A3E-B3B369807D78}"/>
              </a:ext>
            </a:extLst>
          </p:cNvPr>
          <p:cNvSpPr/>
          <p:nvPr/>
        </p:nvSpPr>
        <p:spPr bwMode="auto">
          <a:xfrm>
            <a:off x="5142915" y="1668384"/>
            <a:ext cx="86924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m = 10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n = 20</a:t>
            </a: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B707A6FB-41AA-A3B1-8D77-95EBB3096B41}"/>
              </a:ext>
            </a:extLst>
          </p:cNvPr>
          <p:cNvSpPr/>
          <p:nvPr/>
        </p:nvSpPr>
        <p:spPr bwMode="auto">
          <a:xfrm>
            <a:off x="3486310" y="4288188"/>
            <a:ext cx="61000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MC.n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B05D37B7-4E87-5E93-B988-490FC7C81E6D}"/>
              </a:ext>
            </a:extLst>
          </p:cNvPr>
          <p:cNvSpPr/>
          <p:nvPr/>
        </p:nvSpPr>
        <p:spPr bwMode="auto">
          <a:xfrm>
            <a:off x="974677" y="3923857"/>
            <a:ext cx="42897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8981D65E-FBF1-90D0-6877-8628C1CA1EAE}"/>
              </a:ext>
            </a:extLst>
          </p:cNvPr>
          <p:cNvSpPr/>
          <p:nvPr/>
        </p:nvSpPr>
        <p:spPr bwMode="auto">
          <a:xfrm>
            <a:off x="973134" y="4197534"/>
            <a:ext cx="42897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203FB468-A85E-1CB2-5882-B0AADEEAEAB1}"/>
              </a:ext>
            </a:extLst>
          </p:cNvPr>
          <p:cNvCxnSpPr>
            <a:cxnSpLocks/>
            <a:stCxn id="38" idx="1"/>
            <a:endCxn id="68" idx="3"/>
          </p:cNvCxnSpPr>
          <p:nvPr/>
        </p:nvCxnSpPr>
        <p:spPr>
          <a:xfrm flipH="1" flipV="1">
            <a:off x="2609867" y="5290147"/>
            <a:ext cx="1012854" cy="43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BEC3FBEE-030E-9186-BEF2-FA502AE62599}"/>
              </a:ext>
            </a:extLst>
          </p:cNvPr>
          <p:cNvSpPr/>
          <p:nvPr/>
        </p:nvSpPr>
        <p:spPr bwMode="auto">
          <a:xfrm>
            <a:off x="3656279" y="5795182"/>
            <a:ext cx="213985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operator &gt;&gt;(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MC)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C437DB21-598C-AB4D-E8E7-60717AE88ED3}"/>
              </a:ext>
            </a:extLst>
          </p:cNvPr>
          <p:cNvSpPr/>
          <p:nvPr/>
        </p:nvSpPr>
        <p:spPr bwMode="auto">
          <a:xfrm>
            <a:off x="1769936" y="6224938"/>
            <a:ext cx="234991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DF0077E1-976B-FE44-7498-95E317F8B8C5}"/>
              </a:ext>
            </a:extLst>
          </p:cNvPr>
          <p:cNvSpPr/>
          <p:nvPr/>
        </p:nvSpPr>
        <p:spPr bwMode="auto">
          <a:xfrm>
            <a:off x="1732019" y="2481777"/>
            <a:ext cx="2794142" cy="5415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03CB8CA6-A5D8-C6FD-506E-A3DABA6E3331}"/>
              </a:ext>
            </a:extLst>
          </p:cNvPr>
          <p:cNvSpPr/>
          <p:nvPr/>
        </p:nvSpPr>
        <p:spPr bwMode="auto">
          <a:xfrm>
            <a:off x="1732020" y="2318823"/>
            <a:ext cx="1890702" cy="13231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884D0167-3959-1565-1302-53FCDAC854DB}"/>
              </a:ext>
            </a:extLst>
          </p:cNvPr>
          <p:cNvSpPr/>
          <p:nvPr/>
        </p:nvSpPr>
        <p:spPr bwMode="auto">
          <a:xfrm>
            <a:off x="1732018" y="3120078"/>
            <a:ext cx="3498518" cy="20547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8" name="타원 57">
            <a:extLst>
              <a:ext uri="{FF2B5EF4-FFF2-40B4-BE49-F238E27FC236}">
                <a16:creationId xmlns:a16="http://schemas.microsoft.com/office/drawing/2014/main" id="{FDEC07AA-7420-7CCC-B003-888C3637C42E}"/>
              </a:ext>
            </a:extLst>
          </p:cNvPr>
          <p:cNvSpPr/>
          <p:nvPr/>
        </p:nvSpPr>
        <p:spPr bwMode="auto">
          <a:xfrm>
            <a:off x="1732018" y="3969858"/>
            <a:ext cx="489886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타원 58">
            <a:extLst>
              <a:ext uri="{FF2B5EF4-FFF2-40B4-BE49-F238E27FC236}">
                <a16:creationId xmlns:a16="http://schemas.microsoft.com/office/drawing/2014/main" id="{417E5A39-93AA-7910-A740-6315ADE1341A}"/>
              </a:ext>
            </a:extLst>
          </p:cNvPr>
          <p:cNvSpPr/>
          <p:nvPr/>
        </p:nvSpPr>
        <p:spPr bwMode="auto">
          <a:xfrm>
            <a:off x="1732018" y="4242710"/>
            <a:ext cx="489886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0" name="타원 59">
            <a:extLst>
              <a:ext uri="{FF2B5EF4-FFF2-40B4-BE49-F238E27FC236}">
                <a16:creationId xmlns:a16="http://schemas.microsoft.com/office/drawing/2014/main" id="{9B1C02F7-4FBA-40F4-CB9B-2407F4C9D7A9}"/>
              </a:ext>
            </a:extLst>
          </p:cNvPr>
          <p:cNvSpPr/>
          <p:nvPr/>
        </p:nvSpPr>
        <p:spPr bwMode="auto">
          <a:xfrm>
            <a:off x="2365920" y="4242710"/>
            <a:ext cx="314551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1" name="타원 60">
            <a:extLst>
              <a:ext uri="{FF2B5EF4-FFF2-40B4-BE49-F238E27FC236}">
                <a16:creationId xmlns:a16="http://schemas.microsoft.com/office/drawing/2014/main" id="{4C1935B2-E38A-141B-5DEB-2C4056A31505}"/>
              </a:ext>
            </a:extLst>
          </p:cNvPr>
          <p:cNvSpPr/>
          <p:nvPr/>
        </p:nvSpPr>
        <p:spPr bwMode="auto">
          <a:xfrm>
            <a:off x="2120977" y="4518218"/>
            <a:ext cx="489886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2" name="타원 61">
            <a:extLst>
              <a:ext uri="{FF2B5EF4-FFF2-40B4-BE49-F238E27FC236}">
                <a16:creationId xmlns:a16="http://schemas.microsoft.com/office/drawing/2014/main" id="{3B667F90-E2FE-1C39-C6F7-9FD16613DCA6}"/>
              </a:ext>
            </a:extLst>
          </p:cNvPr>
          <p:cNvSpPr/>
          <p:nvPr/>
        </p:nvSpPr>
        <p:spPr bwMode="auto">
          <a:xfrm>
            <a:off x="3555208" y="3538504"/>
            <a:ext cx="314551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4DB7BE54-BC77-6D15-B64C-FD924F2790BC}"/>
              </a:ext>
            </a:extLst>
          </p:cNvPr>
          <p:cNvSpPr/>
          <p:nvPr/>
        </p:nvSpPr>
        <p:spPr bwMode="auto">
          <a:xfrm>
            <a:off x="2592249" y="3556967"/>
            <a:ext cx="489886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4" name="타원 63">
            <a:extLst>
              <a:ext uri="{FF2B5EF4-FFF2-40B4-BE49-F238E27FC236}">
                <a16:creationId xmlns:a16="http://schemas.microsoft.com/office/drawing/2014/main" id="{51D3B1C2-BE10-5076-C482-2B84838A49B4}"/>
              </a:ext>
            </a:extLst>
          </p:cNvPr>
          <p:cNvSpPr/>
          <p:nvPr/>
        </p:nvSpPr>
        <p:spPr bwMode="auto">
          <a:xfrm>
            <a:off x="4850197" y="3120078"/>
            <a:ext cx="314551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7" name="타원 66">
            <a:extLst>
              <a:ext uri="{FF2B5EF4-FFF2-40B4-BE49-F238E27FC236}">
                <a16:creationId xmlns:a16="http://schemas.microsoft.com/office/drawing/2014/main" id="{E9951D84-73D6-EF17-8922-55088B52EC52}"/>
              </a:ext>
            </a:extLst>
          </p:cNvPr>
          <p:cNvSpPr/>
          <p:nvPr/>
        </p:nvSpPr>
        <p:spPr bwMode="auto">
          <a:xfrm>
            <a:off x="3887238" y="3138541"/>
            <a:ext cx="489886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09D285D9-B137-6492-80AD-26E9839DB7F3}"/>
              </a:ext>
            </a:extLst>
          </p:cNvPr>
          <p:cNvSpPr/>
          <p:nvPr/>
        </p:nvSpPr>
        <p:spPr bwMode="auto">
          <a:xfrm>
            <a:off x="1727057" y="5212973"/>
            <a:ext cx="882810" cy="15434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FDCEBE9D-CD84-16E7-A347-21D1EBCD596D}"/>
              </a:ext>
            </a:extLst>
          </p:cNvPr>
          <p:cNvSpPr/>
          <p:nvPr/>
        </p:nvSpPr>
        <p:spPr bwMode="auto">
          <a:xfrm>
            <a:off x="1738046" y="5479598"/>
            <a:ext cx="688719" cy="1543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466C467E-900F-A71F-67CE-B65A7432E14D}"/>
              </a:ext>
            </a:extLst>
          </p:cNvPr>
          <p:cNvSpPr/>
          <p:nvPr/>
        </p:nvSpPr>
        <p:spPr bwMode="auto">
          <a:xfrm>
            <a:off x="1745760" y="5768327"/>
            <a:ext cx="681057" cy="15434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E1BC2C11-DFB3-0A6F-F4A6-001A74BF046F}"/>
              </a:ext>
            </a:extLst>
          </p:cNvPr>
          <p:cNvSpPr/>
          <p:nvPr/>
        </p:nvSpPr>
        <p:spPr bwMode="auto">
          <a:xfrm>
            <a:off x="3486310" y="3858432"/>
            <a:ext cx="61000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MC.m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171B0921-EC56-37EA-5C8D-D00F6FA981D8}"/>
              </a:ext>
            </a:extLst>
          </p:cNvPr>
          <p:cNvCxnSpPr>
            <a:cxnSpLocks/>
            <a:stCxn id="47" idx="2"/>
            <a:endCxn id="57" idx="3"/>
          </p:cNvCxnSpPr>
          <p:nvPr/>
        </p:nvCxnSpPr>
        <p:spPr bwMode="auto">
          <a:xfrm rot="5400000">
            <a:off x="5715877" y="2512343"/>
            <a:ext cx="225130" cy="119581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0" name="연결선: 꺾임 79">
            <a:extLst>
              <a:ext uri="{FF2B5EF4-FFF2-40B4-BE49-F238E27FC236}">
                <a16:creationId xmlns:a16="http://schemas.microsoft.com/office/drawing/2014/main" id="{50B41600-7772-CA4A-7F84-132C9DC94021}"/>
              </a:ext>
            </a:extLst>
          </p:cNvPr>
          <p:cNvCxnSpPr>
            <a:cxnSpLocks/>
            <a:stCxn id="44" idx="2"/>
            <a:endCxn id="56" idx="3"/>
          </p:cNvCxnSpPr>
          <p:nvPr/>
        </p:nvCxnSpPr>
        <p:spPr bwMode="auto">
          <a:xfrm rot="5400000">
            <a:off x="3629336" y="1870157"/>
            <a:ext cx="508211" cy="52143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1" name="연결선: 꺾임 80">
            <a:extLst>
              <a:ext uri="{FF2B5EF4-FFF2-40B4-BE49-F238E27FC236}">
                <a16:creationId xmlns:a16="http://schemas.microsoft.com/office/drawing/2014/main" id="{856CADA6-B94B-3324-573A-8C28FAC24716}"/>
              </a:ext>
            </a:extLst>
          </p:cNvPr>
          <p:cNvCxnSpPr>
            <a:cxnSpLocks/>
            <a:stCxn id="41" idx="1"/>
            <a:endCxn id="69" idx="3"/>
          </p:cNvCxnSpPr>
          <p:nvPr/>
        </p:nvCxnSpPr>
        <p:spPr bwMode="auto">
          <a:xfrm rot="10800000">
            <a:off x="2426765" y="5556774"/>
            <a:ext cx="1229514" cy="36953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2" name="연결선: 꺾임 81">
            <a:extLst>
              <a:ext uri="{FF2B5EF4-FFF2-40B4-BE49-F238E27FC236}">
                <a16:creationId xmlns:a16="http://schemas.microsoft.com/office/drawing/2014/main" id="{56175677-C1C0-ACB9-3CE4-740E15FBDD05}"/>
              </a:ext>
            </a:extLst>
          </p:cNvPr>
          <p:cNvCxnSpPr>
            <a:cxnSpLocks/>
            <a:stCxn id="45" idx="0"/>
            <a:endCxn id="70" idx="3"/>
          </p:cNvCxnSpPr>
          <p:nvPr/>
        </p:nvCxnSpPr>
        <p:spPr bwMode="auto">
          <a:xfrm rot="16200000" flipV="1">
            <a:off x="2496137" y="5776182"/>
            <a:ext cx="379437" cy="51807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5" name="연결선: 꺾임 84">
            <a:extLst>
              <a:ext uri="{FF2B5EF4-FFF2-40B4-BE49-F238E27FC236}">
                <a16:creationId xmlns:a16="http://schemas.microsoft.com/office/drawing/2014/main" id="{C4BBAA27-1F41-B663-772B-77FA3F09CDCD}"/>
              </a:ext>
            </a:extLst>
          </p:cNvPr>
          <p:cNvCxnSpPr>
            <a:cxnSpLocks/>
            <a:stCxn id="51" idx="1"/>
            <a:endCxn id="11" idx="6"/>
          </p:cNvCxnSpPr>
          <p:nvPr/>
        </p:nvCxnSpPr>
        <p:spPr bwMode="auto">
          <a:xfrm rot="10800000" flipV="1">
            <a:off x="2697042" y="3989558"/>
            <a:ext cx="789269" cy="5460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8" name="연결선: 꺾임 87">
            <a:extLst>
              <a:ext uri="{FF2B5EF4-FFF2-40B4-BE49-F238E27FC236}">
                <a16:creationId xmlns:a16="http://schemas.microsoft.com/office/drawing/2014/main" id="{71016CD0-8DA0-7186-8017-67A2149F5CCB}"/>
              </a:ext>
            </a:extLst>
          </p:cNvPr>
          <p:cNvCxnSpPr>
            <a:cxnSpLocks/>
            <a:stCxn id="74" idx="1"/>
            <a:endCxn id="60" idx="6"/>
          </p:cNvCxnSpPr>
          <p:nvPr/>
        </p:nvCxnSpPr>
        <p:spPr bwMode="auto">
          <a:xfrm rot="10800000">
            <a:off x="2680472" y="4328660"/>
            <a:ext cx="805839" cy="9065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0" name="직선 화살표 연결선 89">
            <a:extLst>
              <a:ext uri="{FF2B5EF4-FFF2-40B4-BE49-F238E27FC236}">
                <a16:creationId xmlns:a16="http://schemas.microsoft.com/office/drawing/2014/main" id="{774678AE-3BF7-EB7B-674A-CF965874A2A3}"/>
              </a:ext>
            </a:extLst>
          </p:cNvPr>
          <p:cNvCxnSpPr>
            <a:cxnSpLocks/>
            <a:stCxn id="77" idx="3"/>
            <a:endCxn id="58" idx="2"/>
          </p:cNvCxnSpPr>
          <p:nvPr/>
        </p:nvCxnSpPr>
        <p:spPr>
          <a:xfrm flipV="1">
            <a:off x="1403648" y="4055808"/>
            <a:ext cx="328370" cy="320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207DBC6B-A6DF-80A1-81CC-63BFBD1AB6C4}"/>
              </a:ext>
            </a:extLst>
          </p:cNvPr>
          <p:cNvCxnSpPr>
            <a:cxnSpLocks/>
            <a:stCxn id="86" idx="3"/>
            <a:endCxn id="59" idx="2"/>
          </p:cNvCxnSpPr>
          <p:nvPr/>
        </p:nvCxnSpPr>
        <p:spPr>
          <a:xfrm>
            <a:off x="1402105" y="4328660"/>
            <a:ext cx="32991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6584A2DA-91B9-CC9E-AA6D-25928D6F04E8}"/>
              </a:ext>
            </a:extLst>
          </p:cNvPr>
          <p:cNvSpPr/>
          <p:nvPr/>
        </p:nvSpPr>
        <p:spPr bwMode="auto">
          <a:xfrm>
            <a:off x="3622721" y="5078758"/>
            <a:ext cx="245495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자동으로 생성자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FFCD895E-A860-1239-E296-09510C55800D}"/>
              </a:ext>
            </a:extLst>
          </p:cNvPr>
          <p:cNvCxnSpPr>
            <a:cxnSpLocks/>
            <a:endCxn id="64" idx="4"/>
          </p:cNvCxnSpPr>
          <p:nvPr/>
        </p:nvCxnSpPr>
        <p:spPr>
          <a:xfrm flipV="1">
            <a:off x="5007473" y="3291978"/>
            <a:ext cx="0" cy="26306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3" name="연결선: 꺾임 82">
            <a:extLst>
              <a:ext uri="{FF2B5EF4-FFF2-40B4-BE49-F238E27FC236}">
                <a16:creationId xmlns:a16="http://schemas.microsoft.com/office/drawing/2014/main" id="{176F6F87-674B-9974-F25B-84EF28ECB06A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097822" y="4253619"/>
            <a:ext cx="2627981" cy="71013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5CD31E05-EC5F-45F8-8487-4EFFB82E2343}"/>
              </a:ext>
            </a:extLst>
          </p:cNvPr>
          <p:cNvCxnSpPr>
            <a:cxnSpLocks/>
          </p:cNvCxnSpPr>
          <p:nvPr/>
        </p:nvCxnSpPr>
        <p:spPr bwMode="auto">
          <a:xfrm flipV="1">
            <a:off x="2370009" y="2371317"/>
            <a:ext cx="12481" cy="28416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66" name="타원 65">
            <a:extLst>
              <a:ext uri="{FF2B5EF4-FFF2-40B4-BE49-F238E27FC236}">
                <a16:creationId xmlns:a16="http://schemas.microsoft.com/office/drawing/2014/main" id="{BF4B2624-F7D6-472B-A104-30D8EC911487}"/>
              </a:ext>
            </a:extLst>
          </p:cNvPr>
          <p:cNvSpPr/>
          <p:nvPr/>
        </p:nvSpPr>
        <p:spPr bwMode="auto">
          <a:xfrm>
            <a:off x="2592249" y="2311488"/>
            <a:ext cx="894061" cy="16558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D96101A9-CCBA-4DA0-AC4D-279A063E40AF}"/>
              </a:ext>
            </a:extLst>
          </p:cNvPr>
          <p:cNvCxnSpPr>
            <a:cxnSpLocks/>
            <a:stCxn id="66" idx="0"/>
            <a:endCxn id="73" idx="3"/>
          </p:cNvCxnSpPr>
          <p:nvPr/>
        </p:nvCxnSpPr>
        <p:spPr bwMode="auto">
          <a:xfrm flipH="1" flipV="1">
            <a:off x="2339052" y="2124557"/>
            <a:ext cx="700228" cy="18693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5ADFD047-AD71-4FF5-B877-06B650BD2D85}"/>
              </a:ext>
            </a:extLst>
          </p:cNvPr>
          <p:cNvSpPr/>
          <p:nvPr/>
        </p:nvSpPr>
        <p:spPr>
          <a:xfrm>
            <a:off x="1727057" y="2024612"/>
            <a:ext cx="611995" cy="1998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6" name="모서리가 둥근 직사각형 33">
            <a:extLst>
              <a:ext uri="{FF2B5EF4-FFF2-40B4-BE49-F238E27FC236}">
                <a16:creationId xmlns:a16="http://schemas.microsoft.com/office/drawing/2014/main" id="{6AA66C5E-B32E-41DB-8C53-7866607CCF3D}"/>
              </a:ext>
            </a:extLst>
          </p:cNvPr>
          <p:cNvSpPr/>
          <p:nvPr/>
        </p:nvSpPr>
        <p:spPr bwMode="auto">
          <a:xfrm>
            <a:off x="5621302" y="4023658"/>
            <a:ext cx="198682" cy="146812"/>
          </a:xfrm>
          <a:prstGeom prst="roundRect">
            <a:avLst>
              <a:gd name="adj" fmla="val 0"/>
            </a:avLst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78" name="그룹 77">
            <a:extLst>
              <a:ext uri="{FF2B5EF4-FFF2-40B4-BE49-F238E27FC236}">
                <a16:creationId xmlns:a16="http://schemas.microsoft.com/office/drawing/2014/main" id="{FAE337D1-702B-489C-A60C-278D8BC5485F}"/>
              </a:ext>
            </a:extLst>
          </p:cNvPr>
          <p:cNvGrpSpPr/>
          <p:nvPr/>
        </p:nvGrpSpPr>
        <p:grpSpPr>
          <a:xfrm>
            <a:off x="5639964" y="4041772"/>
            <a:ext cx="180020" cy="65427"/>
            <a:chOff x="2879812" y="2852936"/>
            <a:chExt cx="180020" cy="144016"/>
          </a:xfrm>
        </p:grpSpPr>
        <p:cxnSp>
          <p:nvCxnSpPr>
            <p:cNvPr id="84" name="직선 연결선 83">
              <a:extLst>
                <a:ext uri="{FF2B5EF4-FFF2-40B4-BE49-F238E27FC236}">
                  <a16:creationId xmlns:a16="http://schemas.microsoft.com/office/drawing/2014/main" id="{95041A0B-714C-4D63-B9E0-5EDCCF532BF1}"/>
                </a:ext>
              </a:extLst>
            </p:cNvPr>
            <p:cNvCxnSpPr/>
            <p:nvPr/>
          </p:nvCxnSpPr>
          <p:spPr bwMode="auto">
            <a:xfrm>
              <a:off x="3059832" y="2852936"/>
              <a:ext cx="0" cy="144016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87" name="직선 화살표 연결선 86">
              <a:extLst>
                <a:ext uri="{FF2B5EF4-FFF2-40B4-BE49-F238E27FC236}">
                  <a16:creationId xmlns:a16="http://schemas.microsoft.com/office/drawing/2014/main" id="{9AAB34BE-28C8-4F47-BD97-4102FEA86CE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79812" y="2996952"/>
              <a:ext cx="180020" cy="0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sp>
        <p:nvSpPr>
          <p:cNvPr id="89" name="모서리가 둥근 직사각형 33">
            <a:extLst>
              <a:ext uri="{FF2B5EF4-FFF2-40B4-BE49-F238E27FC236}">
                <a16:creationId xmlns:a16="http://schemas.microsoft.com/office/drawing/2014/main" id="{BB6DB1A6-CCA7-471C-8627-5C1E03C0A890}"/>
              </a:ext>
            </a:extLst>
          </p:cNvPr>
          <p:cNvSpPr/>
          <p:nvPr/>
        </p:nvSpPr>
        <p:spPr bwMode="auto">
          <a:xfrm>
            <a:off x="5622771" y="4201294"/>
            <a:ext cx="192579" cy="159541"/>
          </a:xfrm>
          <a:prstGeom prst="roundRect">
            <a:avLst>
              <a:gd name="adj" fmla="val 0"/>
            </a:avLst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91" name="그룹 90">
            <a:extLst>
              <a:ext uri="{FF2B5EF4-FFF2-40B4-BE49-F238E27FC236}">
                <a16:creationId xmlns:a16="http://schemas.microsoft.com/office/drawing/2014/main" id="{A757E0DE-9ACE-4062-9B4D-96575AF56C5D}"/>
              </a:ext>
            </a:extLst>
          </p:cNvPr>
          <p:cNvGrpSpPr/>
          <p:nvPr/>
        </p:nvGrpSpPr>
        <p:grpSpPr>
          <a:xfrm>
            <a:off x="5641433" y="4251846"/>
            <a:ext cx="173917" cy="45719"/>
            <a:chOff x="2879812" y="2852936"/>
            <a:chExt cx="180020" cy="144016"/>
          </a:xfrm>
        </p:grpSpPr>
        <p:cxnSp>
          <p:nvCxnSpPr>
            <p:cNvPr id="92" name="직선 연결선 91">
              <a:extLst>
                <a:ext uri="{FF2B5EF4-FFF2-40B4-BE49-F238E27FC236}">
                  <a16:creationId xmlns:a16="http://schemas.microsoft.com/office/drawing/2014/main" id="{627D0C9E-C251-47F1-AC35-5EB57A39F4FF}"/>
                </a:ext>
              </a:extLst>
            </p:cNvPr>
            <p:cNvCxnSpPr/>
            <p:nvPr/>
          </p:nvCxnSpPr>
          <p:spPr bwMode="auto">
            <a:xfrm>
              <a:off x="3059832" y="2852936"/>
              <a:ext cx="0" cy="144016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93" name="직선 화살표 연결선 92">
              <a:extLst>
                <a:ext uri="{FF2B5EF4-FFF2-40B4-BE49-F238E27FC236}">
                  <a16:creationId xmlns:a16="http://schemas.microsoft.com/office/drawing/2014/main" id="{150E5F53-A0A6-40C6-BEAC-08624676307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79812" y="2996952"/>
              <a:ext cx="180020" cy="0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cxnSp>
        <p:nvCxnSpPr>
          <p:cNvPr id="95" name="연결선: 꺾임 94">
            <a:extLst>
              <a:ext uri="{FF2B5EF4-FFF2-40B4-BE49-F238E27FC236}">
                <a16:creationId xmlns:a16="http://schemas.microsoft.com/office/drawing/2014/main" id="{9B38CF26-058D-4882-B061-290BCF3A5068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4995026" y="1783850"/>
            <a:ext cx="225130" cy="119581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4" grpId="0" animBg="1"/>
      <p:bldP spid="47" grpId="0" animBg="1"/>
      <p:bldP spid="49" grpId="0" animBg="1"/>
      <p:bldP spid="55" grpId="0" animBg="1"/>
      <p:bldP spid="65" grpId="0" animBg="1"/>
      <p:bldP spid="74" grpId="0" animBg="1"/>
      <p:bldP spid="77" grpId="0" animBg="1"/>
      <p:bldP spid="86" grpId="0" animBg="1"/>
      <p:bldP spid="41" grpId="0" animBg="1"/>
      <p:bldP spid="45" grpId="0" animBg="1"/>
      <p:bldP spid="54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7" grpId="0" animBg="1"/>
      <p:bldP spid="68" grpId="0" animBg="1"/>
      <p:bldP spid="69" grpId="0" animBg="1"/>
      <p:bldP spid="70" grpId="0" animBg="1"/>
      <p:bldP spid="51" grpId="0" animBg="1"/>
      <p:bldP spid="38" grpId="0" animBg="1"/>
      <p:bldP spid="66" grpId="0" animBg="1"/>
      <p:bldP spid="73" grpId="0" animBg="1"/>
      <p:bldP spid="76" grpId="0" animBg="1"/>
      <p:bldP spid="89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48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추출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2500312"/>
            <a:ext cx="7521648" cy="222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49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사용자 정의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2" name="직사각형 11"/>
          <p:cNvSpPr/>
          <p:nvPr/>
        </p:nvSpPr>
        <p:spPr>
          <a:xfrm>
            <a:off x="357158" y="1171502"/>
            <a:ext cx="29915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사용자 정의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000" dirty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635" y="2420888"/>
            <a:ext cx="7452972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84411" y="1571617"/>
            <a:ext cx="7920037" cy="1065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조작자도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사용자가 새롭게 정의 할 수 있음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사용자 정의 출력 </a:t>
            </a: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형식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dirty="0"/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36811" y="4365104"/>
            <a:ext cx="7920037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사용자 정의 입력 </a:t>
            </a: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형식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dirty="0"/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25144"/>
            <a:ext cx="7344816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5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539552" y="1235239"/>
            <a:ext cx="7920037" cy="39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6) C++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입출력에 관련된 클래스들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757" y="2895953"/>
            <a:ext cx="7488832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866775" y="1566481"/>
            <a:ext cx="7592814" cy="1430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285750" indent="-28575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이전까지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입출력 라이브러리는 한 문자를 한 바이트로만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처리되었음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ANSI/ISO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표준에서는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 이상으로 표현되는</a:t>
            </a: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여러 국가의 문자 입출력을 위하여 템플릿 클래스를 사용하여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라이브러리들을 일반화 시킴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201018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50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사용자 정의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061EA1F8-8AE3-5F84-CE30-9835C8708C52}"/>
              </a:ext>
            </a:extLst>
          </p:cNvPr>
          <p:cNvSpPr/>
          <p:nvPr/>
        </p:nvSpPr>
        <p:spPr>
          <a:xfrm>
            <a:off x="827584" y="1481348"/>
            <a:ext cx="7560840" cy="5038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iomanip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input_set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user_in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사용자 정의 입력 </a:t>
            </a:r>
            <a:r>
              <a:rPr lang="ko-KR" altLang="en-US" sz="10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조작자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"10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진 정수를 입력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: "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user_in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0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input_set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output_set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사용자 정의 출력 </a:t>
            </a:r>
            <a:r>
              <a:rPr lang="ko-KR" altLang="en-US" sz="10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조작자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setw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(5)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setfill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*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0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output_set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px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cin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input_set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px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output_set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px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BF985FAE-E726-6821-F38A-2872A1EADDCA}"/>
              </a:ext>
            </a:extLst>
          </p:cNvPr>
          <p:cNvSpPr/>
          <p:nvPr/>
        </p:nvSpPr>
        <p:spPr bwMode="auto">
          <a:xfrm>
            <a:off x="871074" y="2097602"/>
            <a:ext cx="4041996" cy="126075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38A0134A-F79B-2C04-73D9-1879AC5F2884}"/>
              </a:ext>
            </a:extLst>
          </p:cNvPr>
          <p:cNvSpPr/>
          <p:nvPr/>
        </p:nvSpPr>
        <p:spPr bwMode="auto">
          <a:xfrm>
            <a:off x="871074" y="3417524"/>
            <a:ext cx="4663549" cy="122248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2468EEE-CA74-4103-945F-E343A676F9E0}"/>
              </a:ext>
            </a:extLst>
          </p:cNvPr>
          <p:cNvSpPr/>
          <p:nvPr/>
        </p:nvSpPr>
        <p:spPr bwMode="auto">
          <a:xfrm>
            <a:off x="1502175" y="2128231"/>
            <a:ext cx="648072" cy="2206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3815C1F5-9910-23DC-4772-4594E995D4C2}"/>
              </a:ext>
            </a:extLst>
          </p:cNvPr>
          <p:cNvSpPr/>
          <p:nvPr/>
        </p:nvSpPr>
        <p:spPr bwMode="auto">
          <a:xfrm>
            <a:off x="2781348" y="2128231"/>
            <a:ext cx="521027" cy="263613"/>
          </a:xfrm>
          <a:prstGeom prst="ellips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타원 30">
            <a:extLst>
              <a:ext uri="{FF2B5EF4-FFF2-40B4-BE49-F238E27FC236}">
                <a16:creationId xmlns:a16="http://schemas.microsoft.com/office/drawing/2014/main" id="{5A99629A-279B-2C5C-8A5E-6B8EE52FC142}"/>
              </a:ext>
            </a:extLst>
          </p:cNvPr>
          <p:cNvSpPr/>
          <p:nvPr/>
        </p:nvSpPr>
        <p:spPr bwMode="auto">
          <a:xfrm>
            <a:off x="2245473" y="2930374"/>
            <a:ext cx="521027" cy="224317"/>
          </a:xfrm>
          <a:prstGeom prst="ellips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타원 32">
            <a:extLst>
              <a:ext uri="{FF2B5EF4-FFF2-40B4-BE49-F238E27FC236}">
                <a16:creationId xmlns:a16="http://schemas.microsoft.com/office/drawing/2014/main" id="{ADA7527C-1730-5E99-46A5-3A2B2A8D358F}"/>
              </a:ext>
            </a:extLst>
          </p:cNvPr>
          <p:cNvSpPr/>
          <p:nvPr/>
        </p:nvSpPr>
        <p:spPr bwMode="auto">
          <a:xfrm>
            <a:off x="2989770" y="3403167"/>
            <a:ext cx="580618" cy="26361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타원 34">
            <a:extLst>
              <a:ext uri="{FF2B5EF4-FFF2-40B4-BE49-F238E27FC236}">
                <a16:creationId xmlns:a16="http://schemas.microsoft.com/office/drawing/2014/main" id="{FF1077DE-6930-F757-9BDD-4DC01BC48C62}"/>
              </a:ext>
            </a:extLst>
          </p:cNvPr>
          <p:cNvSpPr/>
          <p:nvPr/>
        </p:nvSpPr>
        <p:spPr bwMode="auto">
          <a:xfrm>
            <a:off x="1826211" y="3732549"/>
            <a:ext cx="580618" cy="20050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타원 36">
            <a:extLst>
              <a:ext uri="{FF2B5EF4-FFF2-40B4-BE49-F238E27FC236}">
                <a16:creationId xmlns:a16="http://schemas.microsoft.com/office/drawing/2014/main" id="{6057F47A-65B6-50D5-069B-9A7A6773F012}"/>
              </a:ext>
            </a:extLst>
          </p:cNvPr>
          <p:cNvSpPr/>
          <p:nvPr/>
        </p:nvSpPr>
        <p:spPr bwMode="auto">
          <a:xfrm>
            <a:off x="1826211" y="3933056"/>
            <a:ext cx="580618" cy="181344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타원 38">
            <a:extLst>
              <a:ext uri="{FF2B5EF4-FFF2-40B4-BE49-F238E27FC236}">
                <a16:creationId xmlns:a16="http://schemas.microsoft.com/office/drawing/2014/main" id="{9B19A131-2D8E-58DB-7FBF-8646228F6F16}"/>
              </a:ext>
            </a:extLst>
          </p:cNvPr>
          <p:cNvSpPr/>
          <p:nvPr/>
        </p:nvSpPr>
        <p:spPr bwMode="auto">
          <a:xfrm>
            <a:off x="2261121" y="4198794"/>
            <a:ext cx="580618" cy="26361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타원 40">
            <a:extLst>
              <a:ext uri="{FF2B5EF4-FFF2-40B4-BE49-F238E27FC236}">
                <a16:creationId xmlns:a16="http://schemas.microsoft.com/office/drawing/2014/main" id="{6DB6CEE3-D376-3D5D-EE31-779DC4ADEE8E}"/>
              </a:ext>
            </a:extLst>
          </p:cNvPr>
          <p:cNvSpPr/>
          <p:nvPr/>
        </p:nvSpPr>
        <p:spPr bwMode="auto">
          <a:xfrm>
            <a:off x="1769474" y="5661248"/>
            <a:ext cx="452781" cy="21381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173A040F-DC1E-5D57-2C74-78B8E066F287}"/>
              </a:ext>
            </a:extLst>
          </p:cNvPr>
          <p:cNvSpPr/>
          <p:nvPr/>
        </p:nvSpPr>
        <p:spPr bwMode="auto">
          <a:xfrm>
            <a:off x="1769474" y="5349288"/>
            <a:ext cx="288032" cy="210373"/>
          </a:xfrm>
          <a:prstGeom prst="ellips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6FC87D5E-100E-3D82-642C-79440C111D32}"/>
              </a:ext>
            </a:extLst>
          </p:cNvPr>
          <p:cNvSpPr/>
          <p:nvPr/>
        </p:nvSpPr>
        <p:spPr bwMode="auto">
          <a:xfrm>
            <a:off x="2278930" y="5355596"/>
            <a:ext cx="648072" cy="2206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DA4EE605-CE0C-4D09-36BE-1E604B60AE0E}"/>
              </a:ext>
            </a:extLst>
          </p:cNvPr>
          <p:cNvSpPr/>
          <p:nvPr/>
        </p:nvSpPr>
        <p:spPr bwMode="auto">
          <a:xfrm>
            <a:off x="2393789" y="5667593"/>
            <a:ext cx="692562" cy="2206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08F7B8E2-5730-5A78-664C-19FB55BC5564}"/>
              </a:ext>
            </a:extLst>
          </p:cNvPr>
          <p:cNvSpPr/>
          <p:nvPr/>
        </p:nvSpPr>
        <p:spPr bwMode="auto">
          <a:xfrm>
            <a:off x="1777833" y="3732549"/>
            <a:ext cx="3684781" cy="37661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B826A6C2-B538-0555-8F84-15A57F45F6B1}"/>
              </a:ext>
            </a:extLst>
          </p:cNvPr>
          <p:cNvSpPr/>
          <p:nvPr/>
        </p:nvSpPr>
        <p:spPr bwMode="auto">
          <a:xfrm>
            <a:off x="1049087" y="3703289"/>
            <a:ext cx="5582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355912AD-CAE3-30D6-29AD-0CD375949AD9}"/>
              </a:ext>
            </a:extLst>
          </p:cNvPr>
          <p:cNvSpPr/>
          <p:nvPr/>
        </p:nvSpPr>
        <p:spPr bwMode="auto">
          <a:xfrm>
            <a:off x="1049087" y="4066341"/>
            <a:ext cx="5582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1CBC6FF0-48FE-16FA-1D0B-F1B9D33436BF}"/>
              </a:ext>
            </a:extLst>
          </p:cNvPr>
          <p:cNvSpPr/>
          <p:nvPr/>
        </p:nvSpPr>
        <p:spPr bwMode="auto">
          <a:xfrm>
            <a:off x="3488748" y="1651555"/>
            <a:ext cx="432151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setw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(),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setfill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등의 조작자를 사용하기 위해 추가하는 헤더 파일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0BB17F1A-9E10-04C0-8B3A-B74CC391731D}"/>
              </a:ext>
            </a:extLst>
          </p:cNvPr>
          <p:cNvSpPr/>
          <p:nvPr/>
        </p:nvSpPr>
        <p:spPr bwMode="auto">
          <a:xfrm>
            <a:off x="871073" y="1690327"/>
            <a:ext cx="1351181" cy="18470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ED49BCB6-31D2-162E-8D21-9A8447B3DBBE}"/>
              </a:ext>
            </a:extLst>
          </p:cNvPr>
          <p:cNvSpPr/>
          <p:nvPr/>
        </p:nvSpPr>
        <p:spPr bwMode="auto">
          <a:xfrm>
            <a:off x="5625665" y="2247639"/>
            <a:ext cx="182665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사용자 정의 입력 </a:t>
            </a:r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진 정수를 입력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20 </a:t>
            </a: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FA2C31BD-FE03-8EA0-356D-1C099DE51B17}"/>
              </a:ext>
            </a:extLst>
          </p:cNvPr>
          <p:cNvCxnSpPr>
            <a:cxnSpLocks/>
            <a:stCxn id="73" idx="1"/>
          </p:cNvCxnSpPr>
          <p:nvPr/>
        </p:nvCxnSpPr>
        <p:spPr>
          <a:xfrm flipH="1">
            <a:off x="4913070" y="2463404"/>
            <a:ext cx="712595" cy="23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DB70D0A5-CF05-E0E3-972D-FE570077AB12}"/>
              </a:ext>
            </a:extLst>
          </p:cNvPr>
          <p:cNvSpPr/>
          <p:nvPr/>
        </p:nvSpPr>
        <p:spPr bwMode="auto">
          <a:xfrm>
            <a:off x="6253454" y="3818481"/>
            <a:ext cx="173246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사용자 정의 출력 </a:t>
            </a:r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***20</a:t>
            </a:r>
          </a:p>
        </p:txBody>
      </p:sp>
      <p:cxnSp>
        <p:nvCxnSpPr>
          <p:cNvPr id="78" name="직선 화살표 연결선 77">
            <a:extLst>
              <a:ext uri="{FF2B5EF4-FFF2-40B4-BE49-F238E27FC236}">
                <a16:creationId xmlns:a16="http://schemas.microsoft.com/office/drawing/2014/main" id="{5A14327E-B242-CA2C-6974-6CB586D622CB}"/>
              </a:ext>
            </a:extLst>
          </p:cNvPr>
          <p:cNvCxnSpPr>
            <a:cxnSpLocks/>
            <a:stCxn id="77" idx="1"/>
            <a:endCxn id="29" idx="3"/>
          </p:cNvCxnSpPr>
          <p:nvPr/>
        </p:nvCxnSpPr>
        <p:spPr>
          <a:xfrm flipH="1" flipV="1">
            <a:off x="5534623" y="4028767"/>
            <a:ext cx="718831" cy="54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A7F0AA35-F25D-59F3-767F-760FEBEF9744}"/>
              </a:ext>
            </a:extLst>
          </p:cNvPr>
          <p:cNvSpPr/>
          <p:nvPr/>
        </p:nvSpPr>
        <p:spPr bwMode="auto">
          <a:xfrm>
            <a:off x="4082298" y="2977260"/>
            <a:ext cx="365805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사용자가 설정한 내용들을 스트림 객체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user_in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F1F4FC06-67FB-ECF6-609B-6FAE8ABF7A2F}"/>
              </a:ext>
            </a:extLst>
          </p:cNvPr>
          <p:cNvSpPr/>
          <p:nvPr/>
        </p:nvSpPr>
        <p:spPr bwMode="auto">
          <a:xfrm>
            <a:off x="1777834" y="2482289"/>
            <a:ext cx="2892694" cy="3169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8534162D-798B-C125-F1DA-8E8EB65638EC}"/>
              </a:ext>
            </a:extLst>
          </p:cNvPr>
          <p:cNvSpPr/>
          <p:nvPr/>
        </p:nvSpPr>
        <p:spPr bwMode="auto">
          <a:xfrm>
            <a:off x="3420903" y="4442999"/>
            <a:ext cx="372723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사용자가 설정한 내용들을 스트림 객체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user_out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ADF6CB0B-0FDB-B59D-0F8C-04DD61458291}"/>
              </a:ext>
            </a:extLst>
          </p:cNvPr>
          <p:cNvSpPr/>
          <p:nvPr/>
        </p:nvSpPr>
        <p:spPr bwMode="auto">
          <a:xfrm>
            <a:off x="3258953" y="4741596"/>
            <a:ext cx="181710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B05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스트림 객체 </a:t>
            </a:r>
            <a:r>
              <a:rPr kumimoji="0" lang="en-US" altLang="ko-KR" sz="1100" b="1" dirty="0" err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user_in</a:t>
            </a:r>
            <a:r>
              <a:rPr kumimoji="0" lang="en-US" altLang="ko-KR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반환</a:t>
            </a:r>
            <a:endParaRPr kumimoji="0" lang="en-US" altLang="ko-KR" sz="11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FFF1AF2E-9480-4E20-8342-A06DAD5E461C}"/>
              </a:ext>
            </a:extLst>
          </p:cNvPr>
          <p:cNvSpPr/>
          <p:nvPr/>
        </p:nvSpPr>
        <p:spPr bwMode="auto">
          <a:xfrm>
            <a:off x="3353233" y="5075991"/>
            <a:ext cx="191890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스트림 객체 </a:t>
            </a: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user_out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반환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98" name="직선 화살표 연결선 97">
            <a:extLst>
              <a:ext uri="{FF2B5EF4-FFF2-40B4-BE49-F238E27FC236}">
                <a16:creationId xmlns:a16="http://schemas.microsoft.com/office/drawing/2014/main" id="{22CE119A-8A90-3C04-0667-00D03FDEA735}"/>
              </a:ext>
            </a:extLst>
          </p:cNvPr>
          <p:cNvCxnSpPr>
            <a:cxnSpLocks/>
            <a:stCxn id="97" idx="1"/>
          </p:cNvCxnSpPr>
          <p:nvPr/>
        </p:nvCxnSpPr>
        <p:spPr>
          <a:xfrm flipH="1">
            <a:off x="2851480" y="5207117"/>
            <a:ext cx="501753" cy="104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06A10956-0AFD-6A72-518C-F9CAD5174014}"/>
              </a:ext>
            </a:extLst>
          </p:cNvPr>
          <p:cNvSpPr/>
          <p:nvPr/>
        </p:nvSpPr>
        <p:spPr bwMode="auto">
          <a:xfrm>
            <a:off x="4246073" y="5417276"/>
            <a:ext cx="221527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사용자 정의 입력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01" name="직선 화살표 연결선 100">
            <a:extLst>
              <a:ext uri="{FF2B5EF4-FFF2-40B4-BE49-F238E27FC236}">
                <a16:creationId xmlns:a16="http://schemas.microsoft.com/office/drawing/2014/main" id="{186CA9B5-E21A-8D8E-70E8-481E5581A7E4}"/>
              </a:ext>
            </a:extLst>
          </p:cNvPr>
          <p:cNvCxnSpPr>
            <a:cxnSpLocks/>
            <a:stCxn id="100" idx="1"/>
          </p:cNvCxnSpPr>
          <p:nvPr/>
        </p:nvCxnSpPr>
        <p:spPr>
          <a:xfrm flipH="1" flipV="1">
            <a:off x="2905013" y="5345133"/>
            <a:ext cx="1341060" cy="2032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5" name="직사각형 104">
            <a:extLst>
              <a:ext uri="{FF2B5EF4-FFF2-40B4-BE49-F238E27FC236}">
                <a16:creationId xmlns:a16="http://schemas.microsoft.com/office/drawing/2014/main" id="{3FF5714E-015B-441B-B737-9829E0F4D2CC}"/>
              </a:ext>
            </a:extLst>
          </p:cNvPr>
          <p:cNvSpPr/>
          <p:nvPr/>
        </p:nvSpPr>
        <p:spPr bwMode="auto">
          <a:xfrm>
            <a:off x="3434231" y="6041412"/>
            <a:ext cx="221527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사용자 정의 출력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2CC8264F-8AB7-15B6-DAA8-35ED07AB063C}"/>
              </a:ext>
            </a:extLst>
          </p:cNvPr>
          <p:cNvSpPr/>
          <p:nvPr/>
        </p:nvSpPr>
        <p:spPr bwMode="auto">
          <a:xfrm>
            <a:off x="1607917" y="3450194"/>
            <a:ext cx="701321" cy="19945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5" name="연결선: 꺾임 54">
            <a:extLst>
              <a:ext uri="{FF2B5EF4-FFF2-40B4-BE49-F238E27FC236}">
                <a16:creationId xmlns:a16="http://schemas.microsoft.com/office/drawing/2014/main" id="{47BAB6E8-CB1D-37D4-0ACF-700EC1B319DB}"/>
              </a:ext>
            </a:extLst>
          </p:cNvPr>
          <p:cNvCxnSpPr>
            <a:cxnSpLocks/>
            <a:stCxn id="105" idx="1"/>
            <a:endCxn id="54" idx="2"/>
          </p:cNvCxnSpPr>
          <p:nvPr/>
        </p:nvCxnSpPr>
        <p:spPr bwMode="auto">
          <a:xfrm rot="10800000">
            <a:off x="2740071" y="5888242"/>
            <a:ext cx="694161" cy="28429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2" name="연결선: 꺾임 61">
            <a:extLst>
              <a:ext uri="{FF2B5EF4-FFF2-40B4-BE49-F238E27FC236}">
                <a16:creationId xmlns:a16="http://schemas.microsoft.com/office/drawing/2014/main" id="{A9C9E966-7CF1-77B9-31DE-8E818BC985FF}"/>
              </a:ext>
            </a:extLst>
          </p:cNvPr>
          <p:cNvCxnSpPr>
            <a:cxnSpLocks/>
            <a:stCxn id="82" idx="1"/>
            <a:endCxn id="84" idx="2"/>
          </p:cNvCxnSpPr>
          <p:nvPr/>
        </p:nvCxnSpPr>
        <p:spPr bwMode="auto">
          <a:xfrm rot="10800000">
            <a:off x="3224182" y="2799248"/>
            <a:ext cx="858117" cy="30913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직선 화살표 연결선 63">
            <a:extLst>
              <a:ext uri="{FF2B5EF4-FFF2-40B4-BE49-F238E27FC236}">
                <a16:creationId xmlns:a16="http://schemas.microsoft.com/office/drawing/2014/main" id="{D1A6166F-60D0-3B0F-D5A5-FD6C4D65A5CB}"/>
              </a:ext>
            </a:extLst>
          </p:cNvPr>
          <p:cNvCxnSpPr>
            <a:cxnSpLocks/>
            <a:stCxn id="68" idx="1"/>
            <a:endCxn id="71" idx="3"/>
          </p:cNvCxnSpPr>
          <p:nvPr/>
        </p:nvCxnSpPr>
        <p:spPr>
          <a:xfrm flipH="1">
            <a:off x="2222254" y="1782681"/>
            <a:ext cx="1266494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5" name="연결선: 꺾임 74">
            <a:extLst>
              <a:ext uri="{FF2B5EF4-FFF2-40B4-BE49-F238E27FC236}">
                <a16:creationId xmlns:a16="http://schemas.microsoft.com/office/drawing/2014/main" id="{095E61A1-00CD-5807-C305-E30A91EAF646}"/>
              </a:ext>
            </a:extLst>
          </p:cNvPr>
          <p:cNvCxnSpPr>
            <a:cxnSpLocks/>
            <a:stCxn id="87" idx="0"/>
            <a:endCxn id="57" idx="2"/>
          </p:cNvCxnSpPr>
          <p:nvPr/>
        </p:nvCxnSpPr>
        <p:spPr bwMode="auto">
          <a:xfrm rot="16200000" flipV="1">
            <a:off x="4285456" y="3443935"/>
            <a:ext cx="333832" cy="166429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C72B3490-D3C6-3785-5C10-75C874AE73CF}"/>
              </a:ext>
            </a:extLst>
          </p:cNvPr>
          <p:cNvCxnSpPr>
            <a:cxnSpLocks/>
            <a:stCxn id="58" idx="3"/>
            <a:endCxn id="35" idx="2"/>
          </p:cNvCxnSpPr>
          <p:nvPr/>
        </p:nvCxnSpPr>
        <p:spPr bwMode="auto">
          <a:xfrm flipV="1">
            <a:off x="1607307" y="3832803"/>
            <a:ext cx="218904" cy="161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1" name="연결선: 꺾임 80">
            <a:extLst>
              <a:ext uri="{FF2B5EF4-FFF2-40B4-BE49-F238E27FC236}">
                <a16:creationId xmlns:a16="http://schemas.microsoft.com/office/drawing/2014/main" id="{E36C02B7-0C60-3464-1EA8-9D4CADFF72EE}"/>
              </a:ext>
            </a:extLst>
          </p:cNvPr>
          <p:cNvCxnSpPr>
            <a:cxnSpLocks/>
            <a:stCxn id="60" idx="3"/>
            <a:endCxn id="37" idx="2"/>
          </p:cNvCxnSpPr>
          <p:nvPr/>
        </p:nvCxnSpPr>
        <p:spPr bwMode="auto">
          <a:xfrm flipV="1">
            <a:off x="1607307" y="4023728"/>
            <a:ext cx="218904" cy="173739"/>
          </a:xfrm>
          <a:prstGeom prst="bentConnector3">
            <a:avLst>
              <a:gd name="adj1" fmla="val 26069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직선 화살표 연결선 58">
            <a:extLst>
              <a:ext uri="{FF2B5EF4-FFF2-40B4-BE49-F238E27FC236}">
                <a16:creationId xmlns:a16="http://schemas.microsoft.com/office/drawing/2014/main" id="{0B359A49-A5E4-0D47-57DE-9B1D1732D444}"/>
              </a:ext>
            </a:extLst>
          </p:cNvPr>
          <p:cNvCxnSpPr>
            <a:cxnSpLocks/>
            <a:endCxn id="4" idx="2"/>
          </p:cNvCxnSpPr>
          <p:nvPr/>
        </p:nvCxnSpPr>
        <p:spPr bwMode="auto">
          <a:xfrm flipH="1" flipV="1">
            <a:off x="1826211" y="2348880"/>
            <a:ext cx="669529" cy="29829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DABE9BB2-040B-981B-68C8-E89CF51EB950}"/>
              </a:ext>
            </a:extLst>
          </p:cNvPr>
          <p:cNvCxnSpPr>
            <a:cxnSpLocks/>
            <a:stCxn id="43" idx="0"/>
            <a:endCxn id="6" idx="4"/>
          </p:cNvCxnSpPr>
          <p:nvPr/>
        </p:nvCxnSpPr>
        <p:spPr bwMode="auto">
          <a:xfrm flipV="1">
            <a:off x="1913490" y="2391844"/>
            <a:ext cx="1128372" cy="29574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2A4D9E40-E003-C2C6-17B7-E61054CDEA1A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242180" y="3649649"/>
            <a:ext cx="662833" cy="20115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7" name="직선 화살표 연결선 66">
            <a:extLst>
              <a:ext uri="{FF2B5EF4-FFF2-40B4-BE49-F238E27FC236}">
                <a16:creationId xmlns:a16="http://schemas.microsoft.com/office/drawing/2014/main" id="{1CD79213-13D9-E4B6-8865-CB23EEA9FAD4}"/>
              </a:ext>
            </a:extLst>
          </p:cNvPr>
          <p:cNvCxnSpPr>
            <a:cxnSpLocks/>
            <a:stCxn id="41" idx="0"/>
            <a:endCxn id="33" idx="4"/>
          </p:cNvCxnSpPr>
          <p:nvPr/>
        </p:nvCxnSpPr>
        <p:spPr bwMode="auto">
          <a:xfrm flipV="1">
            <a:off x="1995865" y="3666780"/>
            <a:ext cx="1284214" cy="19944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1" name="직선 화살표 연결선 90">
            <a:extLst>
              <a:ext uri="{FF2B5EF4-FFF2-40B4-BE49-F238E27FC236}">
                <a16:creationId xmlns:a16="http://schemas.microsoft.com/office/drawing/2014/main" id="{530DF4AB-0E14-E07D-912E-A213ABDF59B4}"/>
              </a:ext>
            </a:extLst>
          </p:cNvPr>
          <p:cNvCxnSpPr>
            <a:cxnSpLocks/>
            <a:stCxn id="92" idx="1"/>
          </p:cNvCxnSpPr>
          <p:nvPr/>
        </p:nvCxnSpPr>
        <p:spPr>
          <a:xfrm flipH="1">
            <a:off x="2560983" y="4872722"/>
            <a:ext cx="697970" cy="2558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1" name="모서리가 둥근 직사각형 33">
            <a:extLst>
              <a:ext uri="{FF2B5EF4-FFF2-40B4-BE49-F238E27FC236}">
                <a16:creationId xmlns:a16="http://schemas.microsoft.com/office/drawing/2014/main" id="{AC00E791-F698-4F37-9E17-016761E86749}"/>
              </a:ext>
            </a:extLst>
          </p:cNvPr>
          <p:cNvSpPr/>
          <p:nvPr/>
        </p:nvSpPr>
        <p:spPr bwMode="auto">
          <a:xfrm>
            <a:off x="7150812" y="2468182"/>
            <a:ext cx="198682" cy="146812"/>
          </a:xfrm>
          <a:prstGeom prst="roundRect">
            <a:avLst>
              <a:gd name="adj" fmla="val 0"/>
            </a:avLst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693B1EF2-8607-4EE8-8C51-D8823BEFA7F9}"/>
              </a:ext>
            </a:extLst>
          </p:cNvPr>
          <p:cNvGrpSpPr/>
          <p:nvPr/>
        </p:nvGrpSpPr>
        <p:grpSpPr>
          <a:xfrm>
            <a:off x="7169474" y="2486296"/>
            <a:ext cx="180020" cy="65427"/>
            <a:chOff x="2879812" y="2852936"/>
            <a:chExt cx="180020" cy="144016"/>
          </a:xfrm>
        </p:grpSpPr>
        <p:cxnSp>
          <p:nvCxnSpPr>
            <p:cNvPr id="53" name="직선 연결선 52">
              <a:extLst>
                <a:ext uri="{FF2B5EF4-FFF2-40B4-BE49-F238E27FC236}">
                  <a16:creationId xmlns:a16="http://schemas.microsoft.com/office/drawing/2014/main" id="{E8065579-8096-4142-B4F0-1C21C298E27A}"/>
                </a:ext>
              </a:extLst>
            </p:cNvPr>
            <p:cNvCxnSpPr/>
            <p:nvPr/>
          </p:nvCxnSpPr>
          <p:spPr bwMode="auto">
            <a:xfrm>
              <a:off x="3059832" y="2852936"/>
              <a:ext cx="0" cy="144016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56" name="직선 화살표 연결선 55">
              <a:extLst>
                <a:ext uri="{FF2B5EF4-FFF2-40B4-BE49-F238E27FC236}">
                  <a16:creationId xmlns:a16="http://schemas.microsoft.com/office/drawing/2014/main" id="{A5540396-2E0C-493F-8A37-E45CB8D939E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79812" y="2996952"/>
              <a:ext cx="180020" cy="0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79897069-4B02-4882-82F3-F83F5C39AE70}"/>
              </a:ext>
            </a:extLst>
          </p:cNvPr>
          <p:cNvCxnSpPr>
            <a:cxnSpLocks/>
          </p:cNvCxnSpPr>
          <p:nvPr/>
        </p:nvCxnSpPr>
        <p:spPr bwMode="auto">
          <a:xfrm>
            <a:off x="2497818" y="3162733"/>
            <a:ext cx="96979" cy="22009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9" name="직선 화살표 연결선 68">
            <a:extLst>
              <a:ext uri="{FF2B5EF4-FFF2-40B4-BE49-F238E27FC236}">
                <a16:creationId xmlns:a16="http://schemas.microsoft.com/office/drawing/2014/main" id="{393C16F4-B6BC-4206-8DD0-BF8371116CC3}"/>
              </a:ext>
            </a:extLst>
          </p:cNvPr>
          <p:cNvCxnSpPr>
            <a:cxnSpLocks/>
          </p:cNvCxnSpPr>
          <p:nvPr/>
        </p:nvCxnSpPr>
        <p:spPr bwMode="auto">
          <a:xfrm>
            <a:off x="2592983" y="4476757"/>
            <a:ext cx="400574" cy="12082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 animBg="1"/>
      <p:bldP spid="4" grpId="0" animBg="1"/>
      <p:bldP spid="6" grpId="0" animBg="1"/>
      <p:bldP spid="31" grpId="0" animBg="1"/>
      <p:bldP spid="33" grpId="0" animBg="1"/>
      <p:bldP spid="35" grpId="0" animBg="1"/>
      <p:bldP spid="37" grpId="0" animBg="1"/>
      <p:bldP spid="39" grpId="0" animBg="1"/>
      <p:bldP spid="41" grpId="0" animBg="1"/>
      <p:bldP spid="43" grpId="0" animBg="1"/>
      <p:bldP spid="47" grpId="0" animBg="1"/>
      <p:bldP spid="54" grpId="0" animBg="1"/>
      <p:bldP spid="57" grpId="0" animBg="1"/>
      <p:bldP spid="58" grpId="0" animBg="1"/>
      <p:bldP spid="60" grpId="0" animBg="1"/>
      <p:bldP spid="68" grpId="0" animBg="1"/>
      <p:bldP spid="71" grpId="0" animBg="1"/>
      <p:bldP spid="73" grpId="0" animBg="1"/>
      <p:bldP spid="77" grpId="0" animBg="1"/>
      <p:bldP spid="82" grpId="0" animBg="1"/>
      <p:bldP spid="84" grpId="0" animBg="1"/>
      <p:bldP spid="87" grpId="0" animBg="1"/>
      <p:bldP spid="92" grpId="0" animBg="1"/>
      <p:bldP spid="97" grpId="0" animBg="1"/>
      <p:bldP spid="100" grpId="0" animBg="1"/>
      <p:bldP spid="105" grpId="0" animBg="1"/>
      <p:bldP spid="50" grpId="0" animBg="1"/>
      <p:bldP spid="51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51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사용자 정의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2420888"/>
            <a:ext cx="7521648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6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866775" y="1268760"/>
            <a:ext cx="792003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프로그램들과 호환성을 위하여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iosfwd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basic_istream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basic_iostream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템플릿의 제네릭형을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형으로 구체화시킴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그리고 이전의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iostream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그대로 사용할 수 있도록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형정의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(typedef)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 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20888"/>
            <a:ext cx="7488832" cy="4309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09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7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124744"/>
            <a:ext cx="8208911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7776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3E9D15-F7EC-403E-9FB9-C358EC222C84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hangingPunct="1">
              <a:tabLst>
                <a:tab pos="1371600" algn="l"/>
              </a:tabLst>
            </a:pP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512" y="1268760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7)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표준 입출력 스트림을 사용하기 위해서는 </a:t>
            </a:r>
            <a:r>
              <a:rPr lang="en-US" altLang="ko-KR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문을 사용하여 소스 코드에 포함시켜야 함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971600" y="1927375"/>
            <a:ext cx="7920038" cy="4525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표준 입출력을 수행하는 객체와 클래스들이 선언되어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표준에서 헤더 파일에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확장자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.h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붙이지 않음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헤더파일은 다음의 폴더에 존재함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en-US" altLang="ko-KR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문장은 선행 처리기가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Microssoft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Visual C</a:t>
            </a:r>
            <a:r>
              <a:rPr lang="en-US" altLang="ko-KR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++ 2026 </a:t>
            </a:r>
            <a:r>
              <a:rPr lang="ko-KR" altLang="en-US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버전의</a:t>
            </a:r>
            <a:r>
              <a:rPr lang="en-US" altLang="ko-KR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컴파일러가 설치된 시스템 폴더에서 찾아 소스 코드에 포함시키도록 함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출력은 컴퓨터 모니터로 출력을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입력은 키보드에서의 입력을 의미함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입출력함수에 대한 라이브러리들을 사용하려면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반드시</a:t>
            </a:r>
            <a:r>
              <a:rPr lang="ko-KR" altLang="en-US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선행 처리기를 사용하여 소스 코드에 포함시켜야 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FBEF2087-22AD-42E0-9DA6-39C5ABCBAE60}"/>
              </a:ext>
            </a:extLst>
          </p:cNvPr>
          <p:cNvGrpSpPr/>
          <p:nvPr/>
        </p:nvGrpSpPr>
        <p:grpSpPr>
          <a:xfrm>
            <a:off x="796976" y="3531741"/>
            <a:ext cx="8094662" cy="685800"/>
            <a:chOff x="779463" y="3319463"/>
            <a:chExt cx="8094662" cy="685800"/>
          </a:xfrm>
        </p:grpSpPr>
        <p:grpSp>
          <p:nvGrpSpPr>
            <p:cNvPr id="9" name="Group 59">
              <a:extLst>
                <a:ext uri="{FF2B5EF4-FFF2-40B4-BE49-F238E27FC236}">
                  <a16:creationId xmlns:a16="http://schemas.microsoft.com/office/drawing/2014/main" id="{0AE6B131-635B-462D-A3D4-355FB3372ED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79463" y="3319463"/>
              <a:ext cx="8094662" cy="685800"/>
              <a:chOff x="491" y="2091"/>
              <a:chExt cx="5099" cy="432"/>
            </a:xfrm>
          </p:grpSpPr>
          <p:sp>
            <p:nvSpPr>
              <p:cNvPr id="12" name="AutoShape 58">
                <a:extLst>
                  <a:ext uri="{FF2B5EF4-FFF2-40B4-BE49-F238E27FC236}">
                    <a16:creationId xmlns:a16="http://schemas.microsoft.com/office/drawing/2014/main" id="{B3F8E9DA-9419-47AB-A4B8-3E83DA5768B4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491" y="2091"/>
                <a:ext cx="5099" cy="4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Rectangle 60">
                <a:extLst>
                  <a:ext uri="{FF2B5EF4-FFF2-40B4-BE49-F238E27FC236}">
                    <a16:creationId xmlns:a16="http://schemas.microsoft.com/office/drawing/2014/main" id="{11562E34-0CE2-4C20-98F0-54F2C4269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04"/>
                <a:ext cx="5086" cy="8"/>
              </a:xfrm>
              <a:prstGeom prst="rect">
                <a:avLst/>
              </a:prstGeom>
              <a:solidFill>
                <a:srgbClr val="FAFA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Rectangle 61">
                <a:extLst>
                  <a:ext uri="{FF2B5EF4-FFF2-40B4-BE49-F238E27FC236}">
                    <a16:creationId xmlns:a16="http://schemas.microsoft.com/office/drawing/2014/main" id="{B64AD5C9-20E4-469C-8D4B-C03A816C2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12"/>
                <a:ext cx="5086" cy="8"/>
              </a:xfrm>
              <a:prstGeom prst="rect">
                <a:avLst/>
              </a:prstGeom>
              <a:solidFill>
                <a:srgbClr val="F8F9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Rectangle 62">
                <a:extLst>
                  <a:ext uri="{FF2B5EF4-FFF2-40B4-BE49-F238E27FC236}">
                    <a16:creationId xmlns:a16="http://schemas.microsoft.com/office/drawing/2014/main" id="{522033C2-5260-445D-9DF4-30CB1A8039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20"/>
                <a:ext cx="5086" cy="9"/>
              </a:xfrm>
              <a:prstGeom prst="rect">
                <a:avLst/>
              </a:prstGeom>
              <a:solidFill>
                <a:srgbClr val="F6F7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Rectangle 63">
                <a:extLst>
                  <a:ext uri="{FF2B5EF4-FFF2-40B4-BE49-F238E27FC236}">
                    <a16:creationId xmlns:a16="http://schemas.microsoft.com/office/drawing/2014/main" id="{A182FF00-294A-4764-8F84-27EFF1E66D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29"/>
                <a:ext cx="5086" cy="8"/>
              </a:xfrm>
              <a:prstGeom prst="rect">
                <a:avLst/>
              </a:prstGeom>
              <a:solidFill>
                <a:srgbClr val="F3F5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" name="Rectangle 64">
                <a:extLst>
                  <a:ext uri="{FF2B5EF4-FFF2-40B4-BE49-F238E27FC236}">
                    <a16:creationId xmlns:a16="http://schemas.microsoft.com/office/drawing/2014/main" id="{A2759D9A-FCA8-4E7E-ACBA-F985BC1D58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37"/>
                <a:ext cx="5086" cy="8"/>
              </a:xfrm>
              <a:prstGeom prst="rect">
                <a:avLst/>
              </a:prstGeom>
              <a:solidFill>
                <a:srgbClr val="F1F3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8" name="Rectangle 65">
                <a:extLst>
                  <a:ext uri="{FF2B5EF4-FFF2-40B4-BE49-F238E27FC236}">
                    <a16:creationId xmlns:a16="http://schemas.microsoft.com/office/drawing/2014/main" id="{16F63007-AAF3-44A3-808E-4712767648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45"/>
                <a:ext cx="5086" cy="9"/>
              </a:xfrm>
              <a:prstGeom prst="rect">
                <a:avLst/>
              </a:prstGeom>
              <a:solidFill>
                <a:srgbClr val="EE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" name="Rectangle 66">
                <a:extLst>
                  <a:ext uri="{FF2B5EF4-FFF2-40B4-BE49-F238E27FC236}">
                    <a16:creationId xmlns:a16="http://schemas.microsoft.com/office/drawing/2014/main" id="{895066C6-4440-4E11-B508-B4642D1015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54"/>
                <a:ext cx="5086" cy="8"/>
              </a:xfrm>
              <a:prstGeom prst="rect">
                <a:avLst/>
              </a:prstGeom>
              <a:solidFill>
                <a:srgbClr val="ECF0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" name="Rectangle 67">
                <a:extLst>
                  <a:ext uri="{FF2B5EF4-FFF2-40B4-BE49-F238E27FC236}">
                    <a16:creationId xmlns:a16="http://schemas.microsoft.com/office/drawing/2014/main" id="{E11A8013-DC8B-4FCF-A6E8-05B03882C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62"/>
                <a:ext cx="5086" cy="8"/>
              </a:xfrm>
              <a:prstGeom prst="rect">
                <a:avLst/>
              </a:prstGeom>
              <a:solidFill>
                <a:srgbClr val="EBEF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" name="Rectangle 68">
                <a:extLst>
                  <a:ext uri="{FF2B5EF4-FFF2-40B4-BE49-F238E27FC236}">
                    <a16:creationId xmlns:a16="http://schemas.microsoft.com/office/drawing/2014/main" id="{AB789A93-EB40-4128-90A6-E53040903A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70"/>
                <a:ext cx="5086" cy="8"/>
              </a:xfrm>
              <a:prstGeom prst="rect">
                <a:avLst/>
              </a:prstGeom>
              <a:solidFill>
                <a:srgbClr val="EAE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" name="Rectangle 69">
                <a:extLst>
                  <a:ext uri="{FF2B5EF4-FFF2-40B4-BE49-F238E27FC236}">
                    <a16:creationId xmlns:a16="http://schemas.microsoft.com/office/drawing/2014/main" id="{E77BFCB0-C7F9-4400-B8CA-76D540B7FA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78"/>
                <a:ext cx="5086" cy="9"/>
              </a:xfrm>
              <a:prstGeom prst="rect">
                <a:avLst/>
              </a:prstGeom>
              <a:solidFill>
                <a:srgbClr val="E9ED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" name="Rectangle 70">
                <a:extLst>
                  <a:ext uri="{FF2B5EF4-FFF2-40B4-BE49-F238E27FC236}">
                    <a16:creationId xmlns:a16="http://schemas.microsoft.com/office/drawing/2014/main" id="{FD416258-E0AC-4F6F-9743-6EAD3A7A04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87"/>
                <a:ext cx="5086" cy="8"/>
              </a:xfrm>
              <a:prstGeom prst="rect">
                <a:avLst/>
              </a:prstGeom>
              <a:solidFill>
                <a:srgbClr val="E7E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" name="Rectangle 71">
                <a:extLst>
                  <a:ext uri="{FF2B5EF4-FFF2-40B4-BE49-F238E27FC236}">
                    <a16:creationId xmlns:a16="http://schemas.microsoft.com/office/drawing/2014/main" id="{F083A777-4D01-4628-A0E3-C7CF86B388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95"/>
                <a:ext cx="5086" cy="8"/>
              </a:xfrm>
              <a:prstGeom prst="rect">
                <a:avLst/>
              </a:prstGeom>
              <a:solidFill>
                <a:srgbClr val="E6EC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5" name="Rectangle 72">
                <a:extLst>
                  <a:ext uri="{FF2B5EF4-FFF2-40B4-BE49-F238E27FC236}">
                    <a16:creationId xmlns:a16="http://schemas.microsoft.com/office/drawing/2014/main" id="{CAAAD506-FC57-49B5-81AA-695A20051C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03"/>
                <a:ext cx="5086" cy="9"/>
              </a:xfrm>
              <a:prstGeom prst="rect">
                <a:avLst/>
              </a:prstGeom>
              <a:solidFill>
                <a:srgbClr val="E5EB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6" name="Rectangle 73">
                <a:extLst>
                  <a:ext uri="{FF2B5EF4-FFF2-40B4-BE49-F238E27FC236}">
                    <a16:creationId xmlns:a16="http://schemas.microsoft.com/office/drawing/2014/main" id="{3435C963-643C-46C8-B6F3-3FFFAB070A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12"/>
                <a:ext cx="5086" cy="8"/>
              </a:xfrm>
              <a:prstGeom prst="rect">
                <a:avLst/>
              </a:prstGeom>
              <a:solidFill>
                <a:srgbClr val="E4E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" name="Rectangle 74">
                <a:extLst>
                  <a:ext uri="{FF2B5EF4-FFF2-40B4-BE49-F238E27FC236}">
                    <a16:creationId xmlns:a16="http://schemas.microsoft.com/office/drawing/2014/main" id="{8816D91A-501C-453B-B7E9-02E1A4D306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20"/>
                <a:ext cx="5086" cy="8"/>
              </a:xfrm>
              <a:prstGeom prst="rect">
                <a:avLst/>
              </a:prstGeom>
              <a:solidFill>
                <a:srgbClr val="E3E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" name="Rectangle 75">
                <a:extLst>
                  <a:ext uri="{FF2B5EF4-FFF2-40B4-BE49-F238E27FC236}">
                    <a16:creationId xmlns:a16="http://schemas.microsoft.com/office/drawing/2014/main" id="{8C1610D5-CA62-4F00-A851-77446B85FE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28"/>
                <a:ext cx="5086" cy="9"/>
              </a:xfrm>
              <a:prstGeom prst="rect">
                <a:avLst/>
              </a:prstGeom>
              <a:solidFill>
                <a:srgbClr val="E2E8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" name="Rectangle 76">
                <a:extLst>
                  <a:ext uri="{FF2B5EF4-FFF2-40B4-BE49-F238E27FC236}">
                    <a16:creationId xmlns:a16="http://schemas.microsoft.com/office/drawing/2014/main" id="{E9E90ED8-1CF6-4C4A-82C6-F1AAB42DC0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37"/>
                <a:ext cx="5086" cy="8"/>
              </a:xfrm>
              <a:prstGeom prst="rect">
                <a:avLst/>
              </a:prstGeom>
              <a:solidFill>
                <a:srgbClr val="E1E7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" name="Rectangle 77">
                <a:extLst>
                  <a:ext uri="{FF2B5EF4-FFF2-40B4-BE49-F238E27FC236}">
                    <a16:creationId xmlns:a16="http://schemas.microsoft.com/office/drawing/2014/main" id="{29AD431C-CBCA-467D-B16C-E595384D4E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45"/>
                <a:ext cx="5086" cy="8"/>
              </a:xfrm>
              <a:prstGeom prst="rect">
                <a:avLst/>
              </a:prstGeom>
              <a:solidFill>
                <a:srgbClr val="E0E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" name="Rectangle 78">
                <a:extLst>
                  <a:ext uri="{FF2B5EF4-FFF2-40B4-BE49-F238E27FC236}">
                    <a16:creationId xmlns:a16="http://schemas.microsoft.com/office/drawing/2014/main" id="{9AE84CF8-4489-4224-8281-59106F0A38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53"/>
                <a:ext cx="5086" cy="9"/>
              </a:xfrm>
              <a:prstGeom prst="rect">
                <a:avLst/>
              </a:prstGeom>
              <a:solidFill>
                <a:srgbClr val="DEE5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Rectangle 79">
                <a:extLst>
                  <a:ext uri="{FF2B5EF4-FFF2-40B4-BE49-F238E27FC236}">
                    <a16:creationId xmlns:a16="http://schemas.microsoft.com/office/drawing/2014/main" id="{680423A2-3BBA-485C-B2F4-C821A63C8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62"/>
                <a:ext cx="5086" cy="8"/>
              </a:xfrm>
              <a:prstGeom prst="rect">
                <a:avLst/>
              </a:prstGeom>
              <a:solidFill>
                <a:srgbClr val="DDE4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Rectangle 80">
                <a:extLst>
                  <a:ext uri="{FF2B5EF4-FFF2-40B4-BE49-F238E27FC236}">
                    <a16:creationId xmlns:a16="http://schemas.microsoft.com/office/drawing/2014/main" id="{AFCA059D-DF31-489D-A199-34DCFE2867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70"/>
                <a:ext cx="5086" cy="8"/>
              </a:xfrm>
              <a:prstGeom prst="rect">
                <a:avLst/>
              </a:prstGeom>
              <a:solidFill>
                <a:srgbClr val="DCE4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Rectangle 81">
                <a:extLst>
                  <a:ext uri="{FF2B5EF4-FFF2-40B4-BE49-F238E27FC236}">
                    <a16:creationId xmlns:a16="http://schemas.microsoft.com/office/drawing/2014/main" id="{D161CD91-E9E4-41D7-9E10-BA362768D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78"/>
                <a:ext cx="5086" cy="8"/>
              </a:xfrm>
              <a:prstGeom prst="rect">
                <a:avLst/>
              </a:prstGeom>
              <a:solidFill>
                <a:srgbClr val="DBE3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Rectangle 82">
                <a:extLst>
                  <a:ext uri="{FF2B5EF4-FFF2-40B4-BE49-F238E27FC236}">
                    <a16:creationId xmlns:a16="http://schemas.microsoft.com/office/drawing/2014/main" id="{11682F85-0C0D-44F6-B6D3-B9AACB798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86"/>
                <a:ext cx="5086" cy="9"/>
              </a:xfrm>
              <a:prstGeom prst="rect">
                <a:avLst/>
              </a:prstGeom>
              <a:solidFill>
                <a:srgbClr val="DAE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" name="Rectangle 83">
                <a:extLst>
                  <a:ext uri="{FF2B5EF4-FFF2-40B4-BE49-F238E27FC236}">
                    <a16:creationId xmlns:a16="http://schemas.microsoft.com/office/drawing/2014/main" id="{9C491024-1D88-40ED-9F03-1D5451CE1A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95"/>
                <a:ext cx="5086" cy="8"/>
              </a:xfrm>
              <a:prstGeom prst="rect">
                <a:avLst/>
              </a:prstGeom>
              <a:solidFill>
                <a:srgbClr val="D9E1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" name="Rectangle 84">
                <a:extLst>
                  <a:ext uri="{FF2B5EF4-FFF2-40B4-BE49-F238E27FC236}">
                    <a16:creationId xmlns:a16="http://schemas.microsoft.com/office/drawing/2014/main" id="{54FF6222-D5C5-46B2-ACF0-91A8F76665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03"/>
                <a:ext cx="5086" cy="8"/>
              </a:xfrm>
              <a:prstGeom prst="rect">
                <a:avLst/>
              </a:prstGeom>
              <a:solidFill>
                <a:srgbClr val="D8E1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" name="Rectangle 85">
                <a:extLst>
                  <a:ext uri="{FF2B5EF4-FFF2-40B4-BE49-F238E27FC236}">
                    <a16:creationId xmlns:a16="http://schemas.microsoft.com/office/drawing/2014/main" id="{EB55398A-0826-412C-B3BB-3005C68C14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11"/>
                <a:ext cx="5086" cy="9"/>
              </a:xfrm>
              <a:prstGeom prst="rect">
                <a:avLst/>
              </a:prstGeom>
              <a:solidFill>
                <a:srgbClr val="D8E0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" name="Rectangle 86">
                <a:extLst>
                  <a:ext uri="{FF2B5EF4-FFF2-40B4-BE49-F238E27FC236}">
                    <a16:creationId xmlns:a16="http://schemas.microsoft.com/office/drawing/2014/main" id="{12FEA60E-B500-493A-B175-E23B797EE6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20"/>
                <a:ext cx="5086" cy="8"/>
              </a:xfrm>
              <a:prstGeom prst="rect">
                <a:avLst/>
              </a:prstGeom>
              <a:solidFill>
                <a:srgbClr val="D7DF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" name="Rectangle 87">
                <a:extLst>
                  <a:ext uri="{FF2B5EF4-FFF2-40B4-BE49-F238E27FC236}">
                    <a16:creationId xmlns:a16="http://schemas.microsoft.com/office/drawing/2014/main" id="{DC44753B-EC50-4CD1-B0FE-357B5CA761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28"/>
                <a:ext cx="5086" cy="8"/>
              </a:xfrm>
              <a:prstGeom prst="rect">
                <a:avLst/>
              </a:prstGeom>
              <a:solidFill>
                <a:srgbClr val="D6DF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" name="Rectangle 88">
                <a:extLst>
                  <a:ext uri="{FF2B5EF4-FFF2-40B4-BE49-F238E27FC236}">
                    <a16:creationId xmlns:a16="http://schemas.microsoft.com/office/drawing/2014/main" id="{7F6D2586-1C11-4EE2-BED6-1B27FF5C1F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36"/>
                <a:ext cx="5086" cy="9"/>
              </a:xfrm>
              <a:prstGeom prst="rect">
                <a:avLst/>
              </a:prstGeom>
              <a:solidFill>
                <a:srgbClr val="D5DE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2" name="Rectangle 89">
                <a:extLst>
                  <a:ext uri="{FF2B5EF4-FFF2-40B4-BE49-F238E27FC236}">
                    <a16:creationId xmlns:a16="http://schemas.microsoft.com/office/drawing/2014/main" id="{9245EAAB-7EC9-470F-8553-418C02AF60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45"/>
                <a:ext cx="5086" cy="8"/>
              </a:xfrm>
              <a:prstGeom prst="rect">
                <a:avLst/>
              </a:prstGeom>
              <a:solidFill>
                <a:srgbClr val="D4DD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3" name="Rectangle 90">
                <a:extLst>
                  <a:ext uri="{FF2B5EF4-FFF2-40B4-BE49-F238E27FC236}">
                    <a16:creationId xmlns:a16="http://schemas.microsoft.com/office/drawing/2014/main" id="{5BCB6A09-A7FC-47FD-830E-EA4C56D195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53"/>
                <a:ext cx="5086" cy="8"/>
              </a:xfrm>
              <a:prstGeom prst="rect">
                <a:avLst/>
              </a:prstGeom>
              <a:solidFill>
                <a:srgbClr val="D4DD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4" name="Rectangle 91">
                <a:extLst>
                  <a:ext uri="{FF2B5EF4-FFF2-40B4-BE49-F238E27FC236}">
                    <a16:creationId xmlns:a16="http://schemas.microsoft.com/office/drawing/2014/main" id="{F4600D94-609C-4B1B-97CF-7EB352B5B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61"/>
                <a:ext cx="5086" cy="9"/>
              </a:xfrm>
              <a:prstGeom prst="rect">
                <a:avLst/>
              </a:prstGeom>
              <a:solidFill>
                <a:srgbClr val="D3D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5" name="Rectangle 92">
                <a:extLst>
                  <a:ext uri="{FF2B5EF4-FFF2-40B4-BE49-F238E27FC236}">
                    <a16:creationId xmlns:a16="http://schemas.microsoft.com/office/drawing/2014/main" id="{7ECD816F-50AE-4F56-8F64-C289382C2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70"/>
                <a:ext cx="5086" cy="8"/>
              </a:xfrm>
              <a:prstGeom prst="rect">
                <a:avLst/>
              </a:prstGeom>
              <a:solidFill>
                <a:srgbClr val="D2DB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6" name="Rectangle 93">
                <a:extLst>
                  <a:ext uri="{FF2B5EF4-FFF2-40B4-BE49-F238E27FC236}">
                    <a16:creationId xmlns:a16="http://schemas.microsoft.com/office/drawing/2014/main" id="{E0F4E2B8-079E-4C6B-B706-AC2F54C783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78"/>
                <a:ext cx="5086" cy="8"/>
              </a:xfrm>
              <a:prstGeom prst="rect">
                <a:avLst/>
              </a:prstGeom>
              <a:solidFill>
                <a:srgbClr val="D1DB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7" name="Rectangle 94">
                <a:extLst>
                  <a:ext uri="{FF2B5EF4-FFF2-40B4-BE49-F238E27FC236}">
                    <a16:creationId xmlns:a16="http://schemas.microsoft.com/office/drawing/2014/main" id="{A63D98AD-B1A4-4792-92F9-6520B208C9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86"/>
                <a:ext cx="5086" cy="8"/>
              </a:xfrm>
              <a:prstGeom prst="rect">
                <a:avLst/>
              </a:prstGeom>
              <a:solidFill>
                <a:srgbClr val="D1DA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8" name="Rectangle 95">
                <a:extLst>
                  <a:ext uri="{FF2B5EF4-FFF2-40B4-BE49-F238E27FC236}">
                    <a16:creationId xmlns:a16="http://schemas.microsoft.com/office/drawing/2014/main" id="{0826FC09-B906-4630-8DD4-4933053B1B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94"/>
                <a:ext cx="5086" cy="9"/>
              </a:xfrm>
              <a:prstGeom prst="rect">
                <a:avLst/>
              </a:prstGeom>
              <a:solidFill>
                <a:srgbClr val="D0D9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9" name="Rectangle 96">
                <a:extLst>
                  <a:ext uri="{FF2B5EF4-FFF2-40B4-BE49-F238E27FC236}">
                    <a16:creationId xmlns:a16="http://schemas.microsoft.com/office/drawing/2014/main" id="{4D0ACFFE-03E2-4A10-BCDA-CF815C8D7F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03"/>
                <a:ext cx="5086" cy="8"/>
              </a:xfrm>
              <a:prstGeom prst="rect">
                <a:avLst/>
              </a:prstGeom>
              <a:solidFill>
                <a:srgbClr val="CFD9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0" name="Rectangle 97">
                <a:extLst>
                  <a:ext uri="{FF2B5EF4-FFF2-40B4-BE49-F238E27FC236}">
                    <a16:creationId xmlns:a16="http://schemas.microsoft.com/office/drawing/2014/main" id="{DD4C1471-9FC3-4A41-89F6-1DDCB9680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11"/>
                <a:ext cx="5086" cy="8"/>
              </a:xfrm>
              <a:prstGeom prst="rect">
                <a:avLst/>
              </a:prstGeom>
              <a:solidFill>
                <a:srgbClr val="CED8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1" name="Rectangle 98">
                <a:extLst>
                  <a:ext uri="{FF2B5EF4-FFF2-40B4-BE49-F238E27FC236}">
                    <a16:creationId xmlns:a16="http://schemas.microsoft.com/office/drawing/2014/main" id="{CB5E94D0-FC9C-4647-9BA4-C72A754B73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19"/>
                <a:ext cx="5086" cy="9"/>
              </a:xfrm>
              <a:prstGeom prst="rect">
                <a:avLst/>
              </a:prstGeom>
              <a:solidFill>
                <a:srgbClr val="CDD7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2" name="Rectangle 99">
                <a:extLst>
                  <a:ext uri="{FF2B5EF4-FFF2-40B4-BE49-F238E27FC236}">
                    <a16:creationId xmlns:a16="http://schemas.microsoft.com/office/drawing/2014/main" id="{D4F19A72-87D1-4985-97D9-3A9E3C154A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28"/>
                <a:ext cx="5086" cy="8"/>
              </a:xfrm>
              <a:prstGeom prst="rect">
                <a:avLst/>
              </a:prstGeom>
              <a:solidFill>
                <a:srgbClr val="CD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3" name="Rectangle 100">
                <a:extLst>
                  <a:ext uri="{FF2B5EF4-FFF2-40B4-BE49-F238E27FC236}">
                    <a16:creationId xmlns:a16="http://schemas.microsoft.com/office/drawing/2014/main" id="{AC5041A1-F131-4A46-9370-A1DC4B4174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36"/>
                <a:ext cx="5086" cy="8"/>
              </a:xfrm>
              <a:prstGeom prst="rect">
                <a:avLst/>
              </a:prstGeom>
              <a:solidFill>
                <a:srgbClr val="CCD6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4" name="Rectangle 101">
                <a:extLst>
                  <a:ext uri="{FF2B5EF4-FFF2-40B4-BE49-F238E27FC236}">
                    <a16:creationId xmlns:a16="http://schemas.microsoft.com/office/drawing/2014/main" id="{022207B8-9031-41E6-9CA4-9E68E640A3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44"/>
                <a:ext cx="5086" cy="9"/>
              </a:xfrm>
              <a:prstGeom prst="rect">
                <a:avLst/>
              </a:prstGeom>
              <a:solidFill>
                <a:srgbClr val="CBD5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5" name="Rectangle 102">
                <a:extLst>
                  <a:ext uri="{FF2B5EF4-FFF2-40B4-BE49-F238E27FC236}">
                    <a16:creationId xmlns:a16="http://schemas.microsoft.com/office/drawing/2014/main" id="{8B975365-6879-4465-84D8-AE7FF85C9D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53"/>
                <a:ext cx="5086" cy="8"/>
              </a:xfrm>
              <a:prstGeom prst="rect">
                <a:avLst/>
              </a:prstGeom>
              <a:solidFill>
                <a:srgbClr val="CAD4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6" name="Rectangle 103">
                <a:extLst>
                  <a:ext uri="{FF2B5EF4-FFF2-40B4-BE49-F238E27FC236}">
                    <a16:creationId xmlns:a16="http://schemas.microsoft.com/office/drawing/2014/main" id="{D95B8410-4875-4E53-95DB-245E180DF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61"/>
                <a:ext cx="5086" cy="8"/>
              </a:xfrm>
              <a:prstGeom prst="rect">
                <a:avLst/>
              </a:prstGeom>
              <a:solidFill>
                <a:srgbClr val="C9D4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7" name="Rectangle 104">
                <a:extLst>
                  <a:ext uri="{FF2B5EF4-FFF2-40B4-BE49-F238E27FC236}">
                    <a16:creationId xmlns:a16="http://schemas.microsoft.com/office/drawing/2014/main" id="{5749BC5F-C297-4AF5-95D3-64A1C32E5D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69"/>
                <a:ext cx="5086" cy="9"/>
              </a:xfrm>
              <a:prstGeom prst="rect">
                <a:avLst/>
              </a:prstGeom>
              <a:solidFill>
                <a:srgbClr val="C9D3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8" name="Rectangle 105">
                <a:extLst>
                  <a:ext uri="{FF2B5EF4-FFF2-40B4-BE49-F238E27FC236}">
                    <a16:creationId xmlns:a16="http://schemas.microsoft.com/office/drawing/2014/main" id="{1BB8814D-15A4-4EAF-B600-36E0FC91F4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78"/>
                <a:ext cx="5086" cy="8"/>
              </a:xfrm>
              <a:prstGeom prst="rect">
                <a:avLst/>
              </a:prstGeom>
              <a:solidFill>
                <a:srgbClr val="C8D3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9" name="Rectangle 106">
                <a:extLst>
                  <a:ext uri="{FF2B5EF4-FFF2-40B4-BE49-F238E27FC236}">
                    <a16:creationId xmlns:a16="http://schemas.microsoft.com/office/drawing/2014/main" id="{4E1C307A-D1DB-4FC9-B374-8C3F1C58B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86"/>
                <a:ext cx="5086" cy="8"/>
              </a:xfrm>
              <a:prstGeom prst="rect">
                <a:avLst/>
              </a:prstGeom>
              <a:solidFill>
                <a:srgbClr val="C7D2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0" name="Rectangle 107">
                <a:extLst>
                  <a:ext uri="{FF2B5EF4-FFF2-40B4-BE49-F238E27FC236}">
                    <a16:creationId xmlns:a16="http://schemas.microsoft.com/office/drawing/2014/main" id="{2791E34F-892B-464D-9B16-A224FDBC1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94"/>
                <a:ext cx="5086" cy="8"/>
              </a:xfrm>
              <a:prstGeom prst="rect">
                <a:avLst/>
              </a:prstGeom>
              <a:solidFill>
                <a:srgbClr val="C6D1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1" name="Rectangle 108">
                <a:extLst>
                  <a:ext uri="{FF2B5EF4-FFF2-40B4-BE49-F238E27FC236}">
                    <a16:creationId xmlns:a16="http://schemas.microsoft.com/office/drawing/2014/main" id="{C823ED43-0DBE-47E1-AE51-B442875426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502"/>
                <a:ext cx="5086" cy="9"/>
              </a:xfrm>
              <a:prstGeom prst="rect">
                <a:avLst/>
              </a:prstGeom>
              <a:solidFill>
                <a:srgbClr val="C6D1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2" name="Rectangle 109">
                <a:extLst>
                  <a:ext uri="{FF2B5EF4-FFF2-40B4-BE49-F238E27FC236}">
                    <a16:creationId xmlns:a16="http://schemas.microsoft.com/office/drawing/2014/main" id="{1138334C-2780-4846-8A74-A72CB8850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511"/>
                <a:ext cx="5086" cy="8"/>
              </a:xfrm>
              <a:prstGeom prst="rect">
                <a:avLst/>
              </a:prstGeom>
              <a:solidFill>
                <a:srgbClr val="C5D0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3" name="Rectangle 110">
                <a:extLst>
                  <a:ext uri="{FF2B5EF4-FFF2-40B4-BE49-F238E27FC236}">
                    <a16:creationId xmlns:a16="http://schemas.microsoft.com/office/drawing/2014/main" id="{ACCA55E2-8A07-4876-92D9-B3F8A9D01B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2105"/>
                <a:ext cx="5081" cy="408"/>
              </a:xfrm>
              <a:prstGeom prst="rect">
                <a:avLst/>
              </a:prstGeom>
              <a:noFill/>
              <a:ln w="3175" cap="rnd">
                <a:solidFill>
                  <a:srgbClr val="40404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49078334-5321-4880-8A2A-F8964F518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5338" y="3487609"/>
              <a:ext cx="8067674" cy="39504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15D32D-6D8D-4DA7-A9B0-A1B39301AE3E}" type="slidenum">
              <a:rPr lang="en-US" altLang="ko-KR" smtClean="0"/>
              <a:pPr/>
              <a:t>9</a:t>
            </a:fld>
            <a:endParaRPr lang="en-US" altLang="ko-KR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  <a:endParaRPr lang="ko-KR" altLang="en-US" sz="2400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D73916C6-0C1F-4B66-A0BF-5A821CE38C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09298"/>
            <a:ext cx="7632848" cy="452086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색종이 상자 1">
        <a:dk1>
          <a:srgbClr val="000000"/>
        </a:dk1>
        <a:lt1>
          <a:srgbClr val="FFFFFF"/>
        </a:lt1>
        <a:dk2>
          <a:srgbClr val="CC6600"/>
        </a:dk2>
        <a:lt2>
          <a:srgbClr val="F5B363"/>
        </a:lt2>
        <a:accent1>
          <a:srgbClr val="EB933B"/>
        </a:accent1>
        <a:accent2>
          <a:srgbClr val="F3C917"/>
        </a:accent2>
        <a:accent3>
          <a:srgbClr val="FFFFFF"/>
        </a:accent3>
        <a:accent4>
          <a:srgbClr val="000000"/>
        </a:accent4>
        <a:accent5>
          <a:srgbClr val="F3C8AF"/>
        </a:accent5>
        <a:accent6>
          <a:srgbClr val="DCB614"/>
        </a:accent6>
        <a:hlink>
          <a:srgbClr val="BB9321"/>
        </a:hlink>
        <a:folHlink>
          <a:srgbClr val="F1E7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2">
        <a:dk1>
          <a:srgbClr val="000000"/>
        </a:dk1>
        <a:lt1>
          <a:srgbClr val="FFFFFF"/>
        </a:lt1>
        <a:dk2>
          <a:srgbClr val="7EA93F"/>
        </a:dk2>
        <a:lt2>
          <a:srgbClr val="C1D078"/>
        </a:lt2>
        <a:accent1>
          <a:srgbClr val="A3BC5E"/>
        </a:accent1>
        <a:accent2>
          <a:srgbClr val="DEA866"/>
        </a:accent2>
        <a:accent3>
          <a:srgbClr val="FFFFFF"/>
        </a:accent3>
        <a:accent4>
          <a:srgbClr val="000000"/>
        </a:accent4>
        <a:accent5>
          <a:srgbClr val="CEDAB6"/>
        </a:accent5>
        <a:accent6>
          <a:srgbClr val="C9985C"/>
        </a:accent6>
        <a:hlink>
          <a:srgbClr val="B65A22"/>
        </a:hlink>
        <a:folHlink>
          <a:srgbClr val="EACB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3">
        <a:dk1>
          <a:srgbClr val="000000"/>
        </a:dk1>
        <a:lt1>
          <a:srgbClr val="FFFFFF"/>
        </a:lt1>
        <a:dk2>
          <a:srgbClr val="D56755"/>
        </a:dk2>
        <a:lt2>
          <a:srgbClr val="F6C6C6"/>
        </a:lt2>
        <a:accent1>
          <a:srgbClr val="EC9780"/>
        </a:accent1>
        <a:accent2>
          <a:srgbClr val="ECA958"/>
        </a:accent2>
        <a:accent3>
          <a:srgbClr val="FFFFFF"/>
        </a:accent3>
        <a:accent4>
          <a:srgbClr val="000000"/>
        </a:accent4>
        <a:accent5>
          <a:srgbClr val="F4C9C0"/>
        </a:accent5>
        <a:accent6>
          <a:srgbClr val="D6994F"/>
        </a:accent6>
        <a:hlink>
          <a:srgbClr val="D97131"/>
        </a:hlink>
        <a:folHlink>
          <a:srgbClr val="F7CD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4">
        <a:dk1>
          <a:srgbClr val="000000"/>
        </a:dk1>
        <a:lt1>
          <a:srgbClr val="FFFFFF"/>
        </a:lt1>
        <a:dk2>
          <a:srgbClr val="990000"/>
        </a:dk2>
        <a:lt2>
          <a:srgbClr val="FDBDBB"/>
        </a:lt2>
        <a:accent1>
          <a:srgbClr val="DC4E4E"/>
        </a:accent1>
        <a:accent2>
          <a:srgbClr val="5984EF"/>
        </a:accent2>
        <a:accent3>
          <a:srgbClr val="FFFFFF"/>
        </a:accent3>
        <a:accent4>
          <a:srgbClr val="000000"/>
        </a:accent4>
        <a:accent5>
          <a:srgbClr val="EBB2B2"/>
        </a:accent5>
        <a:accent6>
          <a:srgbClr val="5077D9"/>
        </a:accent6>
        <a:hlink>
          <a:srgbClr val="1E44AE"/>
        </a:hlink>
        <a:folHlink>
          <a:srgbClr val="BDD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5">
        <a:dk1>
          <a:srgbClr val="000000"/>
        </a:dk1>
        <a:lt1>
          <a:srgbClr val="FFFFFF"/>
        </a:lt1>
        <a:dk2>
          <a:srgbClr val="1475A6"/>
        </a:dk2>
        <a:lt2>
          <a:srgbClr val="B9D4F7"/>
        </a:lt2>
        <a:accent1>
          <a:srgbClr val="69B0D7"/>
        </a:accent1>
        <a:accent2>
          <a:srgbClr val="51C5BF"/>
        </a:accent2>
        <a:accent3>
          <a:srgbClr val="FFFFFF"/>
        </a:accent3>
        <a:accent4>
          <a:srgbClr val="000000"/>
        </a:accent4>
        <a:accent5>
          <a:srgbClr val="B9D4E8"/>
        </a:accent5>
        <a:accent6>
          <a:srgbClr val="49B2AD"/>
        </a:accent6>
        <a:hlink>
          <a:srgbClr val="2F8C93"/>
        </a:hlink>
        <a:folHlink>
          <a:srgbClr val="9BE7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6">
        <a:dk1>
          <a:srgbClr val="000000"/>
        </a:dk1>
        <a:lt1>
          <a:srgbClr val="FFFFFF"/>
        </a:lt1>
        <a:dk2>
          <a:srgbClr val="A60000"/>
        </a:dk2>
        <a:lt2>
          <a:srgbClr val="FDC4C3"/>
        </a:lt2>
        <a:accent1>
          <a:srgbClr val="DB664F"/>
        </a:accent1>
        <a:accent2>
          <a:srgbClr val="76BAD2"/>
        </a:accent2>
        <a:accent3>
          <a:srgbClr val="FFFFFF"/>
        </a:accent3>
        <a:accent4>
          <a:srgbClr val="000000"/>
        </a:accent4>
        <a:accent5>
          <a:srgbClr val="EAB8B2"/>
        </a:accent5>
        <a:accent6>
          <a:srgbClr val="6AA8BE"/>
        </a:accent6>
        <a:hlink>
          <a:srgbClr val="30789C"/>
        </a:hlink>
        <a:folHlink>
          <a:srgbClr val="BCDA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7">
        <a:dk1>
          <a:srgbClr val="000000"/>
        </a:dk1>
        <a:lt1>
          <a:srgbClr val="FFFFFF"/>
        </a:lt1>
        <a:dk2>
          <a:srgbClr val="B57901"/>
        </a:dk2>
        <a:lt2>
          <a:srgbClr val="FFE149"/>
        </a:lt2>
        <a:accent1>
          <a:srgbClr val="F3BF01"/>
        </a:accent1>
        <a:accent2>
          <a:srgbClr val="F37C0F"/>
        </a:accent2>
        <a:accent3>
          <a:srgbClr val="FFFFFF"/>
        </a:accent3>
        <a:accent4>
          <a:srgbClr val="000000"/>
        </a:accent4>
        <a:accent5>
          <a:srgbClr val="F8DCAA"/>
        </a:accent5>
        <a:accent6>
          <a:srgbClr val="DC700C"/>
        </a:accent6>
        <a:hlink>
          <a:srgbClr val="C35219"/>
        </a:hlink>
        <a:folHlink>
          <a:srgbClr val="EEC1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8">
        <a:dk1>
          <a:srgbClr val="000000"/>
        </a:dk1>
        <a:lt1>
          <a:srgbClr val="FFFFFF"/>
        </a:lt1>
        <a:dk2>
          <a:srgbClr val="777777"/>
        </a:dk2>
        <a:lt2>
          <a:srgbClr val="DDDDDD"/>
        </a:lt2>
        <a:accent1>
          <a:srgbClr val="B2B2B2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878787"/>
        </a:accent6>
        <a:hlink>
          <a:srgbClr val="777777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15475</TotalTime>
  <Words>3386</Words>
  <Application>Microsoft Office PowerPoint</Application>
  <PresentationFormat>화면 슬라이드 쇼(4:3)</PresentationFormat>
  <Paragraphs>691</Paragraphs>
  <Slides>51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51</vt:i4>
      </vt:variant>
    </vt:vector>
  </HeadingPairs>
  <TitlesOfParts>
    <vt:vector size="59" baseType="lpstr">
      <vt:lpstr>CG Omega</vt:lpstr>
      <vt:lpstr>굴림</vt:lpstr>
      <vt:lpstr>돋움체</vt:lpstr>
      <vt:lpstr>맑은 고딕</vt:lpstr>
      <vt:lpstr>Arial</vt:lpstr>
      <vt:lpstr>Symbol</vt:lpstr>
      <vt:lpstr>Wingdings</vt:lpstr>
      <vt:lpstr>색종이 상자</vt:lpstr>
      <vt:lpstr>[11주차 C++ 언어프로그래밍] 표준 입출력, 형식 입출력, 스트림 연산자 중복,  사용자 정의 조작자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출력 </vt:lpstr>
      <vt:lpstr>표준 출력 </vt:lpstr>
      <vt:lpstr>&lt;&lt; 비트 연산자</vt:lpstr>
      <vt:lpstr>표준 출력 </vt:lpstr>
      <vt:lpstr>포인터를 사용한 문자열(string) 저장</vt:lpstr>
      <vt:lpstr>표준 출력 </vt:lpstr>
      <vt:lpstr>표준 출력 </vt:lpstr>
      <vt:lpstr>표준 출력 </vt:lpstr>
      <vt:lpstr>표준 입력 </vt:lpstr>
      <vt:lpstr>표준 입력 </vt:lpstr>
      <vt:lpstr>&gt;&gt; 비트 연산자</vt:lpstr>
      <vt:lpstr>표준 입력 </vt:lpstr>
      <vt:lpstr>표준 입력 </vt:lpstr>
      <vt:lpstr>표준 입력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</vt:lpstr>
      <vt:lpstr>형식 출력</vt:lpstr>
      <vt:lpstr>형식 출력</vt:lpstr>
      <vt:lpstr>형식 출력 </vt:lpstr>
      <vt:lpstr>형식 출력 </vt:lpstr>
      <vt:lpstr>형식 출력 </vt:lpstr>
      <vt:lpstr>형식 출력 </vt:lpstr>
      <vt:lpstr>스트림 삽입 연산자(&lt;&lt;) 중복 </vt:lpstr>
      <vt:lpstr>스트림 삽입 연산자(&lt;&lt;) 중복 </vt:lpstr>
      <vt:lpstr>스트림 삽입 연산자(&lt;&lt;) 중복 </vt:lpstr>
      <vt:lpstr>스트림 추출 연산자(&gt;&gt;) 중복 </vt:lpstr>
      <vt:lpstr>스트림 추출 연산자(&gt;&gt;) 중복 </vt:lpstr>
      <vt:lpstr>스트림 추출 연산자(&gt;&gt;) 중복 </vt:lpstr>
      <vt:lpstr> 사용자 정의 조작자  </vt:lpstr>
      <vt:lpstr> 사용자 정의 조작자 </vt:lpstr>
      <vt:lpstr> 사용자 정의 조작자 </vt:lpstr>
    </vt:vector>
  </TitlesOfParts>
  <Company>전자과컴실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LTY</cp:lastModifiedBy>
  <cp:revision>1837</cp:revision>
  <dcterms:created xsi:type="dcterms:W3CDTF">2009-03-24T09:38:36Z</dcterms:created>
  <dcterms:modified xsi:type="dcterms:W3CDTF">2026-02-04T06:13:57Z</dcterms:modified>
</cp:coreProperties>
</file>