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4" r:id="rId1"/>
  </p:sldMasterIdLst>
  <p:notesMasterIdLst>
    <p:notesMasterId r:id="rId75"/>
  </p:notesMasterIdLst>
  <p:sldIdLst>
    <p:sldId id="256" r:id="rId2"/>
    <p:sldId id="530" r:id="rId3"/>
    <p:sldId id="531" r:id="rId4"/>
    <p:sldId id="532" r:id="rId5"/>
    <p:sldId id="533" r:id="rId6"/>
    <p:sldId id="534" r:id="rId7"/>
    <p:sldId id="535" r:id="rId8"/>
    <p:sldId id="536" r:id="rId9"/>
    <p:sldId id="537" r:id="rId10"/>
    <p:sldId id="538" r:id="rId11"/>
    <p:sldId id="539" r:id="rId12"/>
    <p:sldId id="257" r:id="rId13"/>
    <p:sldId id="258" r:id="rId14"/>
    <p:sldId id="259" r:id="rId15"/>
    <p:sldId id="678" r:id="rId16"/>
    <p:sldId id="260" r:id="rId17"/>
    <p:sldId id="261" r:id="rId18"/>
    <p:sldId id="599" r:id="rId19"/>
    <p:sldId id="262" r:id="rId20"/>
    <p:sldId id="263" r:id="rId21"/>
    <p:sldId id="264" r:id="rId22"/>
    <p:sldId id="552" r:id="rId23"/>
    <p:sldId id="553" r:id="rId24"/>
    <p:sldId id="554" r:id="rId25"/>
    <p:sldId id="555" r:id="rId26"/>
    <p:sldId id="556" r:id="rId27"/>
    <p:sldId id="265" r:id="rId28"/>
    <p:sldId id="665" r:id="rId29"/>
    <p:sldId id="670" r:id="rId30"/>
    <p:sldId id="624" r:id="rId31"/>
    <p:sldId id="671" r:id="rId32"/>
    <p:sldId id="266" r:id="rId33"/>
    <p:sldId id="267" r:id="rId34"/>
    <p:sldId id="268" r:id="rId35"/>
    <p:sldId id="269" r:id="rId36"/>
    <p:sldId id="271" r:id="rId37"/>
    <p:sldId id="675" r:id="rId38"/>
    <p:sldId id="676" r:id="rId39"/>
    <p:sldId id="275" r:id="rId40"/>
    <p:sldId id="276" r:id="rId41"/>
    <p:sldId id="277" r:id="rId42"/>
    <p:sldId id="278" r:id="rId43"/>
    <p:sldId id="279" r:id="rId44"/>
    <p:sldId id="280" r:id="rId45"/>
    <p:sldId id="281" r:id="rId46"/>
    <p:sldId id="282" r:id="rId47"/>
    <p:sldId id="283" r:id="rId48"/>
    <p:sldId id="284" r:id="rId49"/>
    <p:sldId id="285" r:id="rId50"/>
    <p:sldId id="286" r:id="rId51"/>
    <p:sldId id="287" r:id="rId52"/>
    <p:sldId id="290" r:id="rId53"/>
    <p:sldId id="288" r:id="rId54"/>
    <p:sldId id="289" r:id="rId55"/>
    <p:sldId id="291" r:id="rId56"/>
    <p:sldId id="677" r:id="rId57"/>
    <p:sldId id="293" r:id="rId58"/>
    <p:sldId id="294" r:id="rId59"/>
    <p:sldId id="295" r:id="rId60"/>
    <p:sldId id="296" r:id="rId61"/>
    <p:sldId id="297" r:id="rId62"/>
    <p:sldId id="298" r:id="rId63"/>
    <p:sldId id="299" r:id="rId64"/>
    <p:sldId id="300" r:id="rId65"/>
    <p:sldId id="320" r:id="rId66"/>
    <p:sldId id="321" r:id="rId67"/>
    <p:sldId id="322" r:id="rId68"/>
    <p:sldId id="324" r:id="rId69"/>
    <p:sldId id="273" r:id="rId70"/>
    <p:sldId id="314" r:id="rId71"/>
    <p:sldId id="315" r:id="rId72"/>
    <p:sldId id="316" r:id="rId73"/>
    <p:sldId id="317" r:id="rId74"/>
  </p:sldIdLst>
  <p:sldSz cx="9144000" cy="6858000" type="screen4x3"/>
  <p:notesSz cx="7104063" cy="10234613"/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/>
        <a:ea typeface="굴림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/>
        <a:ea typeface="굴림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/>
        <a:ea typeface="굴림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/>
        <a:ea typeface="굴림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/>
        <a:ea typeface="굴림"/>
        <a:cs typeface="+mn-cs"/>
      </a:defRPr>
    </a:lvl5pPr>
    <a:lvl6pPr marL="2286000" algn="l" defTabSz="914400" rtl="0" eaLnBrk="1" latinLnBrk="1" hangingPunct="1">
      <a:defRPr kumimoji="1" kern="1200">
        <a:solidFill>
          <a:schemeClr val="tx1"/>
        </a:solidFill>
        <a:latin typeface="굴림"/>
        <a:ea typeface="굴림"/>
        <a:cs typeface="+mn-cs"/>
      </a:defRPr>
    </a:lvl6pPr>
    <a:lvl7pPr marL="2743200" algn="l" defTabSz="914400" rtl="0" eaLnBrk="1" latinLnBrk="1" hangingPunct="1">
      <a:defRPr kumimoji="1" kern="1200">
        <a:solidFill>
          <a:schemeClr val="tx1"/>
        </a:solidFill>
        <a:latin typeface="굴림"/>
        <a:ea typeface="굴림"/>
        <a:cs typeface="+mn-cs"/>
      </a:defRPr>
    </a:lvl7pPr>
    <a:lvl8pPr marL="3200400" algn="l" defTabSz="914400" rtl="0" eaLnBrk="1" latinLnBrk="1" hangingPunct="1">
      <a:defRPr kumimoji="1" kern="1200">
        <a:solidFill>
          <a:schemeClr val="tx1"/>
        </a:solidFill>
        <a:latin typeface="굴림"/>
        <a:ea typeface="굴림"/>
        <a:cs typeface="+mn-cs"/>
      </a:defRPr>
    </a:lvl8pPr>
    <a:lvl9pPr marL="3657600" algn="l" defTabSz="914400" rtl="0" eaLnBrk="1" latinLnBrk="1" hangingPunct="1">
      <a:defRPr kumimoji="1" kern="1200">
        <a:solidFill>
          <a:schemeClr val="tx1"/>
        </a:solidFill>
        <a:latin typeface="굴림"/>
        <a:ea typeface="굴림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8">
          <p15:clr>
            <a:srgbClr val="A4A3A4"/>
          </p15:clr>
        </p15:guide>
        <p15:guide id="2" pos="287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6E1B1"/>
    <a:srgbClr val="0000FF"/>
    <a:srgbClr val="CC6600"/>
    <a:srgbClr val="BDCF83"/>
    <a:srgbClr val="9EB947"/>
    <a:srgbClr val="B2F3FC"/>
    <a:srgbClr val="81DEFF"/>
    <a:srgbClr val="17DBF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441" autoAdjust="0"/>
    <p:restoredTop sz="96332" autoAdjust="0"/>
  </p:normalViewPr>
  <p:slideViewPr>
    <p:cSldViewPr>
      <p:cViewPr varScale="1">
        <p:scale>
          <a:sx n="116" d="100"/>
          <a:sy n="116" d="100"/>
        </p:scale>
        <p:origin x="1566" y="102"/>
      </p:cViewPr>
      <p:guideLst>
        <p:guide orient="horz" pos="2158"/>
        <p:guide pos="2878"/>
      </p:guideLst>
    </p:cSldViewPr>
  </p:slideViewPr>
  <p:outlineViewPr>
    <p:cViewPr>
      <p:scale>
        <a:sx n="33" d="100"/>
        <a:sy n="33" d="100"/>
      </p:scale>
      <p:origin x="0" y="-28548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16" Type="http://schemas.openxmlformats.org/officeDocument/2006/relationships/slide" Target="slides/slide1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tableStyles" Target="tableStyle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presProps" Target="presProps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29" Type="http://schemas.openxmlformats.org/officeDocument/2006/relationships/slide" Target="slides/slide2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hdr" sz="quarter"/>
          </p:nvPr>
        </p:nvSpPr>
        <p:spPr>
          <a:xfrm>
            <a:off x="0" y="0"/>
            <a:ext cx="3078427" cy="511731"/>
          </a:xfrm>
          <a:prstGeom prst="rect">
            <a:avLst/>
          </a:prstGeom>
          <a:noFill/>
          <a:ln w="9525">
            <a:noFill/>
            <a:miter/>
          </a:ln>
          <a:effectLst/>
        </p:spPr>
        <p:txBody>
          <a:bodyPr vert="horz" wrap="square" lIns="99075" tIns="49537" rIns="99075" bIns="49537" anchor="t" anchorCtr="0">
            <a:prstTxWarp prst="textNoShape">
              <a:avLst/>
            </a:prstTxWarp>
          </a:bodyPr>
          <a:lstStyle>
            <a:lvl1pPr>
              <a:defRPr sz="1300"/>
            </a:lvl1pPr>
          </a:lstStyle>
          <a:p>
            <a:pPr lvl="0">
              <a:defRPr/>
            </a:pPr>
            <a:endParaRPr lang="ko-KR" altLang="en-US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dt" idx="1"/>
          </p:nvPr>
        </p:nvSpPr>
        <p:spPr>
          <a:xfrm>
            <a:off x="4023992" y="0"/>
            <a:ext cx="3078427" cy="511731"/>
          </a:xfrm>
          <a:prstGeom prst="rect">
            <a:avLst/>
          </a:prstGeom>
          <a:noFill/>
          <a:ln w="9525">
            <a:noFill/>
            <a:miter/>
          </a:ln>
          <a:effectLst/>
        </p:spPr>
        <p:txBody>
          <a:bodyPr vert="horz" wrap="square" lIns="99075" tIns="49537" rIns="99075" bIns="49537" anchor="t" anchorCtr="0">
            <a:prstTxWarp prst="textNoShape">
              <a:avLst/>
            </a:prstTxWarp>
          </a:bodyPr>
          <a:lstStyle>
            <a:lvl1pPr algn="r">
              <a:defRPr sz="1300"/>
            </a:lvl1pPr>
          </a:lstStyle>
          <a:p>
            <a:pPr lvl="0">
              <a:defRPr/>
            </a:pPr>
            <a:endParaRPr lang="ko-KR" altLang="en-US"/>
          </a:p>
        </p:txBody>
      </p:sp>
      <p:sp>
        <p:nvSpPr>
          <p:cNvPr id="1229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>
          <a:xfrm>
            <a:off x="995363" y="768350"/>
            <a:ext cx="5113337" cy="3836988"/>
          </a:xfrm>
          <a:prstGeom prst="rect">
            <a:avLst/>
          </a:prstGeom>
          <a:noFill/>
          <a:ln w="9525">
            <a:solidFill>
              <a:srgbClr val="000000"/>
            </a:solidFill>
            <a:miter/>
          </a:ln>
          <a:effectLst/>
        </p:spPr>
      </p:sp>
      <p:sp>
        <p:nvSpPr>
          <p:cNvPr id="12293" name="Rectangle 5"/>
          <p:cNvSpPr>
            <a:spLocks noGrp="1" noChangeArrowheads="1"/>
          </p:cNvSpPr>
          <p:nvPr>
            <p:ph type="body" sz="quarter" idx="3"/>
          </p:nvPr>
        </p:nvSpPr>
        <p:spPr>
          <a:xfrm>
            <a:off x="710407" y="4861441"/>
            <a:ext cx="5683250" cy="4605576"/>
          </a:xfrm>
          <a:prstGeom prst="rect">
            <a:avLst/>
          </a:prstGeom>
          <a:noFill/>
          <a:ln w="9525">
            <a:noFill/>
            <a:miter/>
          </a:ln>
          <a:effectLst/>
        </p:spPr>
        <p:txBody>
          <a:bodyPr vert="horz" wrap="square" lIns="99075" tIns="49537" rIns="99075" bIns="49537" anchor="t" anchorCtr="0">
            <a:prstTxWarp prst="textNoShape">
              <a:avLst/>
            </a:prstTxWarp>
          </a:bodyPr>
          <a:lstStyle/>
          <a:p>
            <a:pPr lvl="0">
              <a:defRPr/>
            </a:pPr>
            <a:r>
              <a:rPr lang="ko-KR" altLang="en-US"/>
              <a:t>마스터 텍스트 스타일을 편집합니다</a:t>
            </a:r>
          </a:p>
          <a:p>
            <a:pPr lvl="1">
              <a:defRPr/>
            </a:pPr>
            <a:r>
              <a:rPr lang="ko-KR" altLang="en-US"/>
              <a:t>둘째 수준</a:t>
            </a:r>
          </a:p>
          <a:p>
            <a:pPr lvl="2">
              <a:defRPr/>
            </a:pPr>
            <a:r>
              <a:rPr lang="ko-KR" altLang="en-US"/>
              <a:t>셋째 수준</a:t>
            </a:r>
          </a:p>
          <a:p>
            <a:pPr lvl="3">
              <a:defRPr/>
            </a:pPr>
            <a:r>
              <a:rPr lang="ko-KR" altLang="en-US"/>
              <a:t>넷째 수준</a:t>
            </a:r>
          </a:p>
          <a:p>
            <a:pPr lvl="4">
              <a:defRPr/>
            </a:pPr>
            <a:r>
              <a:rPr lang="ko-KR" altLang="en-US"/>
              <a:t>다섯째 수준</a:t>
            </a:r>
          </a:p>
        </p:txBody>
      </p:sp>
      <p:sp>
        <p:nvSpPr>
          <p:cNvPr id="12294" name="Rectangle 6"/>
          <p:cNvSpPr>
            <a:spLocks noGrp="1" noChangeArrowheads="1"/>
          </p:cNvSpPr>
          <p:nvPr>
            <p:ph type="ftr" sz="quarter" idx="4"/>
          </p:nvPr>
        </p:nvSpPr>
        <p:spPr>
          <a:xfrm>
            <a:off x="0" y="9721106"/>
            <a:ext cx="3078427" cy="511731"/>
          </a:xfrm>
          <a:prstGeom prst="rect">
            <a:avLst/>
          </a:prstGeom>
          <a:noFill/>
          <a:ln w="9525">
            <a:noFill/>
            <a:miter/>
          </a:ln>
          <a:effectLst/>
        </p:spPr>
        <p:txBody>
          <a:bodyPr vert="horz" wrap="square" lIns="99075" tIns="49537" rIns="99075" bIns="49537" anchor="b" anchorCtr="0">
            <a:prstTxWarp prst="textNoShape">
              <a:avLst/>
            </a:prstTxWarp>
          </a:bodyPr>
          <a:lstStyle>
            <a:lvl1pPr>
              <a:defRPr sz="1300"/>
            </a:lvl1pPr>
          </a:lstStyle>
          <a:p>
            <a:pPr lvl="0">
              <a:defRPr/>
            </a:pPr>
            <a:endParaRPr lang="ko-KR" altLang="en-US"/>
          </a:p>
        </p:txBody>
      </p:sp>
      <p:sp>
        <p:nvSpPr>
          <p:cNvPr id="12295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4023992" y="9721106"/>
            <a:ext cx="3078427" cy="511731"/>
          </a:xfrm>
          <a:prstGeom prst="rect">
            <a:avLst/>
          </a:prstGeom>
          <a:noFill/>
          <a:ln w="9525">
            <a:noFill/>
            <a:miter/>
          </a:ln>
          <a:effectLst/>
        </p:spPr>
        <p:txBody>
          <a:bodyPr vert="horz" wrap="square" lIns="99075" tIns="49537" rIns="99075" bIns="49537" anchor="b" anchorCtr="0">
            <a:prstTxWarp prst="textNoShape">
              <a:avLst/>
            </a:prstTxWarp>
          </a:bodyPr>
          <a:lstStyle>
            <a:lvl1pPr algn="r">
              <a:defRPr sz="1300"/>
            </a:lvl1pPr>
          </a:lstStyle>
          <a:p>
            <a:pPr lvl="0">
              <a:defRPr/>
            </a:pPr>
            <a:fld id="{4CE8C3D3-3150-4325-93C7-83DE9527EFF3}" type="slidenum">
              <a:rPr lang="en-US" altLang="ko-KR"/>
              <a:pPr lvl="0">
                <a:defRPr/>
              </a:pPr>
              <a:t>‹#›</a:t>
            </a:fld>
            <a:endParaRPr lang="en-US" altLang="ko-K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fontAlgn="base" latinLnBrk="1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/>
        <a:ea typeface="굴림"/>
        <a:cs typeface="+mn-cs"/>
      </a:defRPr>
    </a:lvl1pPr>
    <a:lvl2pPr marL="457200" algn="l" rtl="0" fontAlgn="base" latinLnBrk="1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/>
        <a:ea typeface="굴림"/>
        <a:cs typeface="+mn-cs"/>
      </a:defRPr>
    </a:lvl2pPr>
    <a:lvl3pPr marL="914400" algn="l" rtl="0" fontAlgn="base" latinLnBrk="1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/>
        <a:ea typeface="굴림"/>
        <a:cs typeface="+mn-cs"/>
      </a:defRPr>
    </a:lvl3pPr>
    <a:lvl4pPr marL="1371600" algn="l" rtl="0" fontAlgn="base" latinLnBrk="1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/>
        <a:ea typeface="굴림"/>
        <a:cs typeface="+mn-cs"/>
      </a:defRPr>
    </a:lvl4pPr>
    <a:lvl5pPr marL="1828800" algn="l" rtl="0" fontAlgn="base" latinLnBrk="1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/>
        <a:ea typeface="굴림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lvl="0">
              <a:defRPr/>
            </a:pPr>
            <a:fld id="{4CE8C3D3-3150-4325-93C7-83DE9527EFF3}" type="slidenum">
              <a:rPr lang="en-US" altLang="ko-KR" smtClean="0"/>
              <a:pPr lvl="0">
                <a:defRPr/>
              </a:pPr>
              <a:t>31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90333500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lvl="0">
              <a:defRPr/>
            </a:pPr>
            <a:fld id="{4CE8C3D3-3150-4325-93C7-83DE9527EFF3}" type="slidenum">
              <a:rPr lang="en-US" altLang="ko-KR" smtClean="0"/>
              <a:pPr lvl="0">
                <a:defRPr/>
              </a:pPr>
              <a:t>35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84804232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lvl="0">
              <a:defRPr/>
            </a:pPr>
            <a:fld id="{4CE8C3D3-3150-4325-93C7-83DE9527EFF3}" type="slidenum">
              <a:rPr lang="en-US" altLang="ko-KR" smtClean="0"/>
              <a:pPr lvl="0">
                <a:defRPr/>
              </a:pPr>
              <a:t>36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3278314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bg bwMode="gray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218" name="Group 2"/>
          <p:cNvGrpSpPr>
            <a:grpSpLocks/>
          </p:cNvGrpSpPr>
          <p:nvPr/>
        </p:nvGrpSpPr>
        <p:grpSpPr bwMode="auto">
          <a:xfrm>
            <a:off x="0" y="6505575"/>
            <a:ext cx="9144000" cy="304800"/>
            <a:chOff x="0" y="4032"/>
            <a:chExt cx="4992" cy="144"/>
          </a:xfrm>
        </p:grpSpPr>
        <p:grpSp>
          <p:nvGrpSpPr>
            <p:cNvPr id="9219" name="Group 3"/>
            <p:cNvGrpSpPr>
              <a:grpSpLocks/>
            </p:cNvGrpSpPr>
            <p:nvPr/>
          </p:nvGrpSpPr>
          <p:grpSpPr bwMode="auto">
            <a:xfrm>
              <a:off x="0" y="4032"/>
              <a:ext cx="2496" cy="144"/>
              <a:chOff x="0" y="3926"/>
              <a:chExt cx="5760" cy="399"/>
            </a:xfrm>
          </p:grpSpPr>
          <p:sp>
            <p:nvSpPr>
              <p:cNvPr id="9220" name="AutoShape 4" descr="좁은 수평선"/>
              <p:cNvSpPr>
                <a:spLocks noChangeArrowheads="1"/>
              </p:cNvSpPr>
              <p:nvPr/>
            </p:nvSpPr>
            <p:spPr bwMode="auto">
              <a:xfrm>
                <a:off x="5376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21" name="AutoShape 5" descr="좁은 수평선"/>
              <p:cNvSpPr>
                <a:spLocks noChangeArrowheads="1"/>
              </p:cNvSpPr>
              <p:nvPr/>
            </p:nvSpPr>
            <p:spPr bwMode="auto">
              <a:xfrm>
                <a:off x="5376" y="3941"/>
                <a:ext cx="384" cy="384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22" name="AutoShape 6" descr="좁은 수평선"/>
              <p:cNvSpPr>
                <a:spLocks noChangeArrowheads="1"/>
              </p:cNvSpPr>
              <p:nvPr/>
            </p:nvSpPr>
            <p:spPr bwMode="auto">
              <a:xfrm>
                <a:off x="4992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23" name="AutoShape 7" descr="좁은 수평선"/>
              <p:cNvSpPr>
                <a:spLocks noChangeArrowheads="1"/>
              </p:cNvSpPr>
              <p:nvPr/>
            </p:nvSpPr>
            <p:spPr bwMode="auto">
              <a:xfrm>
                <a:off x="4608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24" name="AutoShape 8" descr="좁은 수평선"/>
              <p:cNvSpPr>
                <a:spLocks noChangeArrowheads="1"/>
              </p:cNvSpPr>
              <p:nvPr/>
            </p:nvSpPr>
            <p:spPr bwMode="auto">
              <a:xfrm>
                <a:off x="4608" y="3941"/>
                <a:ext cx="384" cy="384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25" name="AutoShape 9" descr="좁은 수평선"/>
              <p:cNvSpPr>
                <a:spLocks noChangeArrowheads="1"/>
              </p:cNvSpPr>
              <p:nvPr/>
            </p:nvSpPr>
            <p:spPr bwMode="auto">
              <a:xfrm>
                <a:off x="4224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26" name="AutoShape 10" descr="좁은 수평선"/>
              <p:cNvSpPr>
                <a:spLocks noChangeArrowheads="1"/>
              </p:cNvSpPr>
              <p:nvPr/>
            </p:nvSpPr>
            <p:spPr bwMode="auto">
              <a:xfrm>
                <a:off x="3840" y="3931"/>
                <a:ext cx="384" cy="384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27" name="AutoShape 11" descr="좁은 수평선"/>
              <p:cNvSpPr>
                <a:spLocks noChangeArrowheads="1"/>
              </p:cNvSpPr>
              <p:nvPr/>
            </p:nvSpPr>
            <p:spPr bwMode="auto">
              <a:xfrm>
                <a:off x="3840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28" name="AutoShape 12" descr="좁은 수평선"/>
              <p:cNvSpPr>
                <a:spLocks noChangeArrowheads="1"/>
              </p:cNvSpPr>
              <p:nvPr/>
            </p:nvSpPr>
            <p:spPr bwMode="auto">
              <a:xfrm>
                <a:off x="3456" y="3931"/>
                <a:ext cx="384" cy="384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29" name="AutoShape 13" descr="좁은 수평선"/>
              <p:cNvSpPr>
                <a:spLocks noChangeArrowheads="1"/>
              </p:cNvSpPr>
              <p:nvPr/>
            </p:nvSpPr>
            <p:spPr bwMode="auto">
              <a:xfrm>
                <a:off x="3072" y="3931"/>
                <a:ext cx="384" cy="384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30" name="AutoShape 14" descr="좁은 수평선"/>
              <p:cNvSpPr>
                <a:spLocks noChangeArrowheads="1"/>
              </p:cNvSpPr>
              <p:nvPr/>
            </p:nvSpPr>
            <p:spPr bwMode="auto">
              <a:xfrm>
                <a:off x="3072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31" name="AutoShape 15" descr="좁은 수평선"/>
              <p:cNvSpPr>
                <a:spLocks noChangeArrowheads="1"/>
              </p:cNvSpPr>
              <p:nvPr/>
            </p:nvSpPr>
            <p:spPr bwMode="auto">
              <a:xfrm>
                <a:off x="2688" y="3931"/>
                <a:ext cx="384" cy="384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32" name="AutoShape 16" descr="좁은 수평선"/>
              <p:cNvSpPr>
                <a:spLocks noChangeArrowheads="1"/>
              </p:cNvSpPr>
              <p:nvPr/>
            </p:nvSpPr>
            <p:spPr bwMode="auto">
              <a:xfrm>
                <a:off x="1920" y="3931"/>
                <a:ext cx="384" cy="384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33" name="AutoShape 17" descr="좁은 수평선"/>
              <p:cNvSpPr>
                <a:spLocks noChangeArrowheads="1"/>
              </p:cNvSpPr>
              <p:nvPr/>
            </p:nvSpPr>
            <p:spPr bwMode="auto">
              <a:xfrm>
                <a:off x="1920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34" name="AutoShape 18" descr="좁은 수평선"/>
              <p:cNvSpPr>
                <a:spLocks noChangeArrowheads="1"/>
              </p:cNvSpPr>
              <p:nvPr/>
            </p:nvSpPr>
            <p:spPr bwMode="auto">
              <a:xfrm>
                <a:off x="1536" y="3931"/>
                <a:ext cx="384" cy="384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35" name="AutoShape 19" descr="좁은 수평선"/>
              <p:cNvSpPr>
                <a:spLocks noChangeArrowheads="1"/>
              </p:cNvSpPr>
              <p:nvPr/>
            </p:nvSpPr>
            <p:spPr bwMode="auto">
              <a:xfrm>
                <a:off x="1152" y="3926"/>
                <a:ext cx="384" cy="384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36" name="AutoShape 20" descr="좁은 수평선"/>
              <p:cNvSpPr>
                <a:spLocks noChangeArrowheads="1"/>
              </p:cNvSpPr>
              <p:nvPr/>
            </p:nvSpPr>
            <p:spPr bwMode="auto">
              <a:xfrm>
                <a:off x="1152" y="3931"/>
                <a:ext cx="384" cy="384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37" name="AutoShape 21" descr="좁은 수평선"/>
              <p:cNvSpPr>
                <a:spLocks noChangeArrowheads="1"/>
              </p:cNvSpPr>
              <p:nvPr/>
            </p:nvSpPr>
            <p:spPr bwMode="auto">
              <a:xfrm>
                <a:off x="768" y="3926"/>
                <a:ext cx="384" cy="384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38" name="AutoShape 22" descr="좁은 수평선"/>
              <p:cNvSpPr>
                <a:spLocks noChangeArrowheads="1"/>
              </p:cNvSpPr>
              <p:nvPr/>
            </p:nvSpPr>
            <p:spPr bwMode="auto">
              <a:xfrm>
                <a:off x="384" y="3926"/>
                <a:ext cx="384" cy="384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39" name="AutoShape 23" descr="좁은 수평선"/>
              <p:cNvSpPr>
                <a:spLocks noChangeArrowheads="1"/>
              </p:cNvSpPr>
              <p:nvPr/>
            </p:nvSpPr>
            <p:spPr bwMode="auto">
              <a:xfrm>
                <a:off x="384" y="3931"/>
                <a:ext cx="384" cy="384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40" name="AutoShape 24" descr="좁은 수평선"/>
              <p:cNvSpPr>
                <a:spLocks noChangeArrowheads="1"/>
              </p:cNvSpPr>
              <p:nvPr/>
            </p:nvSpPr>
            <p:spPr bwMode="auto">
              <a:xfrm>
                <a:off x="0" y="3926"/>
                <a:ext cx="384" cy="384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41" name="AutoShape 25" descr="좁은 수평선"/>
              <p:cNvSpPr>
                <a:spLocks noChangeArrowheads="1"/>
              </p:cNvSpPr>
              <p:nvPr/>
            </p:nvSpPr>
            <p:spPr bwMode="auto">
              <a:xfrm>
                <a:off x="2304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</p:grpSp>
        <p:grpSp>
          <p:nvGrpSpPr>
            <p:cNvPr id="9242" name="Group 26"/>
            <p:cNvGrpSpPr>
              <a:grpSpLocks/>
            </p:cNvGrpSpPr>
            <p:nvPr/>
          </p:nvGrpSpPr>
          <p:grpSpPr bwMode="auto">
            <a:xfrm>
              <a:off x="2496" y="4032"/>
              <a:ext cx="2496" cy="144"/>
              <a:chOff x="0" y="3926"/>
              <a:chExt cx="5760" cy="399"/>
            </a:xfrm>
          </p:grpSpPr>
          <p:sp>
            <p:nvSpPr>
              <p:cNvPr id="9243" name="AutoShape 27" descr="좁은 수평선"/>
              <p:cNvSpPr>
                <a:spLocks noChangeArrowheads="1"/>
              </p:cNvSpPr>
              <p:nvPr/>
            </p:nvSpPr>
            <p:spPr bwMode="auto">
              <a:xfrm>
                <a:off x="5376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44" name="AutoShape 28" descr="좁은 수평선"/>
              <p:cNvSpPr>
                <a:spLocks noChangeArrowheads="1"/>
              </p:cNvSpPr>
              <p:nvPr/>
            </p:nvSpPr>
            <p:spPr bwMode="auto">
              <a:xfrm>
                <a:off x="5376" y="3941"/>
                <a:ext cx="384" cy="384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45" name="AutoShape 29" descr="좁은 수평선"/>
              <p:cNvSpPr>
                <a:spLocks noChangeArrowheads="1"/>
              </p:cNvSpPr>
              <p:nvPr/>
            </p:nvSpPr>
            <p:spPr bwMode="auto">
              <a:xfrm>
                <a:off x="4992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46" name="AutoShape 30" descr="좁은 수평선"/>
              <p:cNvSpPr>
                <a:spLocks noChangeArrowheads="1"/>
              </p:cNvSpPr>
              <p:nvPr/>
            </p:nvSpPr>
            <p:spPr bwMode="auto">
              <a:xfrm>
                <a:off x="4608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47" name="AutoShape 31" descr="좁은 수평선"/>
              <p:cNvSpPr>
                <a:spLocks noChangeArrowheads="1"/>
              </p:cNvSpPr>
              <p:nvPr/>
            </p:nvSpPr>
            <p:spPr bwMode="auto">
              <a:xfrm>
                <a:off x="4608" y="3941"/>
                <a:ext cx="384" cy="384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48" name="AutoShape 32" descr="좁은 수평선"/>
              <p:cNvSpPr>
                <a:spLocks noChangeArrowheads="1"/>
              </p:cNvSpPr>
              <p:nvPr/>
            </p:nvSpPr>
            <p:spPr bwMode="auto">
              <a:xfrm>
                <a:off x="4224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49" name="AutoShape 33" descr="좁은 수평선"/>
              <p:cNvSpPr>
                <a:spLocks noChangeArrowheads="1"/>
              </p:cNvSpPr>
              <p:nvPr/>
            </p:nvSpPr>
            <p:spPr bwMode="auto">
              <a:xfrm>
                <a:off x="3840" y="3931"/>
                <a:ext cx="384" cy="384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50" name="AutoShape 34" descr="좁은 수평선"/>
              <p:cNvSpPr>
                <a:spLocks noChangeArrowheads="1"/>
              </p:cNvSpPr>
              <p:nvPr/>
            </p:nvSpPr>
            <p:spPr bwMode="auto">
              <a:xfrm>
                <a:off x="3840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51" name="AutoShape 35" descr="좁은 수평선"/>
              <p:cNvSpPr>
                <a:spLocks noChangeArrowheads="1"/>
              </p:cNvSpPr>
              <p:nvPr/>
            </p:nvSpPr>
            <p:spPr bwMode="auto">
              <a:xfrm>
                <a:off x="3456" y="3931"/>
                <a:ext cx="384" cy="384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52" name="AutoShape 36" descr="좁은 수평선"/>
              <p:cNvSpPr>
                <a:spLocks noChangeArrowheads="1"/>
              </p:cNvSpPr>
              <p:nvPr/>
            </p:nvSpPr>
            <p:spPr bwMode="auto">
              <a:xfrm>
                <a:off x="3072" y="3931"/>
                <a:ext cx="384" cy="384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53" name="AutoShape 37" descr="좁은 수평선"/>
              <p:cNvSpPr>
                <a:spLocks noChangeArrowheads="1"/>
              </p:cNvSpPr>
              <p:nvPr/>
            </p:nvSpPr>
            <p:spPr bwMode="auto">
              <a:xfrm>
                <a:off x="3072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54" name="AutoShape 38" descr="좁은 수평선"/>
              <p:cNvSpPr>
                <a:spLocks noChangeArrowheads="1"/>
              </p:cNvSpPr>
              <p:nvPr/>
            </p:nvSpPr>
            <p:spPr bwMode="auto">
              <a:xfrm>
                <a:off x="2688" y="3931"/>
                <a:ext cx="384" cy="384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55" name="AutoShape 39" descr="좁은 수평선"/>
              <p:cNvSpPr>
                <a:spLocks noChangeArrowheads="1"/>
              </p:cNvSpPr>
              <p:nvPr/>
            </p:nvSpPr>
            <p:spPr bwMode="auto">
              <a:xfrm>
                <a:off x="1920" y="3931"/>
                <a:ext cx="384" cy="384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56" name="AutoShape 40" descr="좁은 수평선"/>
              <p:cNvSpPr>
                <a:spLocks noChangeArrowheads="1"/>
              </p:cNvSpPr>
              <p:nvPr/>
            </p:nvSpPr>
            <p:spPr bwMode="auto">
              <a:xfrm>
                <a:off x="1920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57" name="AutoShape 41" descr="좁은 수평선"/>
              <p:cNvSpPr>
                <a:spLocks noChangeArrowheads="1"/>
              </p:cNvSpPr>
              <p:nvPr/>
            </p:nvSpPr>
            <p:spPr bwMode="auto">
              <a:xfrm>
                <a:off x="1536" y="3931"/>
                <a:ext cx="384" cy="384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58" name="AutoShape 42" descr="좁은 수평선"/>
              <p:cNvSpPr>
                <a:spLocks noChangeArrowheads="1"/>
              </p:cNvSpPr>
              <p:nvPr/>
            </p:nvSpPr>
            <p:spPr bwMode="auto">
              <a:xfrm>
                <a:off x="1152" y="3926"/>
                <a:ext cx="384" cy="384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59" name="AutoShape 43" descr="좁은 수평선"/>
              <p:cNvSpPr>
                <a:spLocks noChangeArrowheads="1"/>
              </p:cNvSpPr>
              <p:nvPr/>
            </p:nvSpPr>
            <p:spPr bwMode="auto">
              <a:xfrm>
                <a:off x="1152" y="3931"/>
                <a:ext cx="384" cy="384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60" name="AutoShape 44" descr="좁은 수평선"/>
              <p:cNvSpPr>
                <a:spLocks noChangeArrowheads="1"/>
              </p:cNvSpPr>
              <p:nvPr/>
            </p:nvSpPr>
            <p:spPr bwMode="auto">
              <a:xfrm>
                <a:off x="768" y="3926"/>
                <a:ext cx="384" cy="384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61" name="AutoShape 45" descr="좁은 수평선"/>
              <p:cNvSpPr>
                <a:spLocks noChangeArrowheads="1"/>
              </p:cNvSpPr>
              <p:nvPr/>
            </p:nvSpPr>
            <p:spPr bwMode="auto">
              <a:xfrm>
                <a:off x="384" y="3926"/>
                <a:ext cx="384" cy="384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62" name="AutoShape 46" descr="좁은 수평선"/>
              <p:cNvSpPr>
                <a:spLocks noChangeArrowheads="1"/>
              </p:cNvSpPr>
              <p:nvPr/>
            </p:nvSpPr>
            <p:spPr bwMode="auto">
              <a:xfrm>
                <a:off x="384" y="3931"/>
                <a:ext cx="384" cy="384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63" name="AutoShape 47" descr="좁은 수평선"/>
              <p:cNvSpPr>
                <a:spLocks noChangeArrowheads="1"/>
              </p:cNvSpPr>
              <p:nvPr/>
            </p:nvSpPr>
            <p:spPr bwMode="auto">
              <a:xfrm>
                <a:off x="0" y="3926"/>
                <a:ext cx="384" cy="384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64" name="AutoShape 48" descr="좁은 수평선"/>
              <p:cNvSpPr>
                <a:spLocks noChangeArrowheads="1"/>
              </p:cNvSpPr>
              <p:nvPr/>
            </p:nvSpPr>
            <p:spPr bwMode="auto">
              <a:xfrm>
                <a:off x="2304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</p:grpSp>
      </p:grpSp>
      <p:grpSp>
        <p:nvGrpSpPr>
          <p:cNvPr id="9265" name="Group 49"/>
          <p:cNvGrpSpPr>
            <a:grpSpLocks/>
          </p:cNvGrpSpPr>
          <p:nvPr/>
        </p:nvGrpSpPr>
        <p:grpSpPr bwMode="auto">
          <a:xfrm>
            <a:off x="609600" y="2362200"/>
            <a:ext cx="7924800" cy="762000"/>
            <a:chOff x="384" y="1488"/>
            <a:chExt cx="4992" cy="480"/>
          </a:xfrm>
        </p:grpSpPr>
        <p:sp>
          <p:nvSpPr>
            <p:cNvPr id="9266" name="Line 50"/>
            <p:cNvSpPr>
              <a:spLocks noChangeShapeType="1"/>
            </p:cNvSpPr>
            <p:nvPr/>
          </p:nvSpPr>
          <p:spPr bwMode="ltGray">
            <a:xfrm>
              <a:off x="483" y="1488"/>
              <a:ext cx="4787" cy="0"/>
            </a:xfrm>
            <a:prstGeom prst="line">
              <a:avLst/>
            </a:prstGeom>
            <a:noFill/>
            <a:ln w="28575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9267" name="Line 51"/>
            <p:cNvSpPr>
              <a:spLocks noChangeShapeType="1"/>
            </p:cNvSpPr>
            <p:nvPr/>
          </p:nvSpPr>
          <p:spPr bwMode="gray">
            <a:xfrm flipV="1">
              <a:off x="483" y="1968"/>
              <a:ext cx="4787" cy="0"/>
            </a:xfrm>
            <a:prstGeom prst="line">
              <a:avLst/>
            </a:prstGeom>
            <a:noFill/>
            <a:ln w="28575">
              <a:solidFill>
                <a:schemeClr val="accent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grpSp>
          <p:nvGrpSpPr>
            <p:cNvPr id="9268" name="Group 52"/>
            <p:cNvGrpSpPr>
              <a:grpSpLocks/>
            </p:cNvGrpSpPr>
            <p:nvPr userDrawn="1"/>
          </p:nvGrpSpPr>
          <p:grpSpPr bwMode="auto">
            <a:xfrm>
              <a:off x="384" y="1513"/>
              <a:ext cx="507" cy="426"/>
              <a:chOff x="384" y="1513"/>
              <a:chExt cx="507" cy="426"/>
            </a:xfrm>
          </p:grpSpPr>
          <p:sp>
            <p:nvSpPr>
              <p:cNvPr id="9269" name="AutoShape 53"/>
              <p:cNvSpPr>
                <a:spLocks noChangeArrowheads="1"/>
              </p:cNvSpPr>
              <p:nvPr/>
            </p:nvSpPr>
            <p:spPr bwMode="auto">
              <a:xfrm>
                <a:off x="527" y="1518"/>
                <a:ext cx="242" cy="421"/>
              </a:xfrm>
              <a:prstGeom prst="diamond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70" name="Freeform 54"/>
              <p:cNvSpPr>
                <a:spLocks/>
              </p:cNvSpPr>
              <p:nvPr/>
            </p:nvSpPr>
            <p:spPr bwMode="auto">
              <a:xfrm>
                <a:off x="649" y="1513"/>
                <a:ext cx="242" cy="215"/>
              </a:xfrm>
              <a:custGeom>
                <a:avLst/>
                <a:gdLst/>
                <a:ahLst/>
                <a:cxnLst>
                  <a:cxn ang="0">
                    <a:pos x="74" y="157"/>
                  </a:cxn>
                  <a:cxn ang="0">
                    <a:pos x="196" y="158"/>
                  </a:cxn>
                  <a:cxn ang="0">
                    <a:pos x="116" y="1"/>
                  </a:cxn>
                  <a:cxn ang="0">
                    <a:pos x="0" y="0"/>
                  </a:cxn>
                </a:cxnLst>
                <a:rect l="0" t="0" r="r" b="b"/>
                <a:pathLst>
                  <a:path w="196" h="158">
                    <a:moveTo>
                      <a:pt x="74" y="157"/>
                    </a:moveTo>
                    <a:lnTo>
                      <a:pt x="196" y="158"/>
                    </a:lnTo>
                    <a:lnTo>
                      <a:pt x="116" y="1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71" name="Freeform 55"/>
              <p:cNvSpPr>
                <a:spLocks/>
              </p:cNvSpPr>
              <p:nvPr/>
            </p:nvSpPr>
            <p:spPr bwMode="auto">
              <a:xfrm>
                <a:off x="649" y="1725"/>
                <a:ext cx="242" cy="211"/>
              </a:xfrm>
              <a:custGeom>
                <a:avLst/>
                <a:gdLst/>
                <a:ahLst/>
                <a:cxnLst>
                  <a:cxn ang="0">
                    <a:pos x="73" y="1"/>
                  </a:cxn>
                  <a:cxn ang="0">
                    <a:pos x="192" y="0"/>
                  </a:cxn>
                  <a:cxn ang="0">
                    <a:pos x="113" y="157"/>
                  </a:cxn>
                  <a:cxn ang="0">
                    <a:pos x="0" y="157"/>
                  </a:cxn>
                </a:cxnLst>
                <a:rect l="0" t="0" r="r" b="b"/>
                <a:pathLst>
                  <a:path w="192" h="157">
                    <a:moveTo>
                      <a:pt x="73" y="1"/>
                    </a:moveTo>
                    <a:lnTo>
                      <a:pt x="192" y="0"/>
                    </a:lnTo>
                    <a:lnTo>
                      <a:pt x="113" y="157"/>
                    </a:lnTo>
                    <a:lnTo>
                      <a:pt x="0" y="157"/>
                    </a:lnTo>
                  </a:path>
                </a:pathLst>
              </a:custGeom>
              <a:solidFill>
                <a:schemeClr val="hlink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72" name="AutoShape 56"/>
              <p:cNvSpPr>
                <a:spLocks noChangeArrowheads="1"/>
              </p:cNvSpPr>
              <p:nvPr/>
            </p:nvSpPr>
            <p:spPr bwMode="auto">
              <a:xfrm>
                <a:off x="384" y="1513"/>
                <a:ext cx="172" cy="426"/>
              </a:xfrm>
              <a:prstGeom prst="diamond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73" name="Freeform 57"/>
              <p:cNvSpPr>
                <a:spLocks/>
              </p:cNvSpPr>
              <p:nvPr/>
            </p:nvSpPr>
            <p:spPr bwMode="auto">
              <a:xfrm>
                <a:off x="470" y="1517"/>
                <a:ext cx="242" cy="211"/>
              </a:xfrm>
              <a:custGeom>
                <a:avLst/>
                <a:gdLst/>
                <a:ahLst/>
                <a:cxnLst>
                  <a:cxn ang="0">
                    <a:pos x="69" y="158"/>
                  </a:cxn>
                  <a:cxn ang="0">
                    <a:pos x="196" y="158"/>
                  </a:cxn>
                  <a:cxn ang="0">
                    <a:pos x="122" y="0"/>
                  </a:cxn>
                  <a:cxn ang="0">
                    <a:pos x="0" y="0"/>
                  </a:cxn>
                </a:cxnLst>
                <a:rect l="0" t="0" r="r" b="b"/>
                <a:pathLst>
                  <a:path w="196" h="158">
                    <a:moveTo>
                      <a:pt x="69" y="158"/>
                    </a:moveTo>
                    <a:lnTo>
                      <a:pt x="196" y="158"/>
                    </a:lnTo>
                    <a:lnTo>
                      <a:pt x="122" y="0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1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74" name="Freeform 58"/>
              <p:cNvSpPr>
                <a:spLocks/>
              </p:cNvSpPr>
              <p:nvPr/>
            </p:nvSpPr>
            <p:spPr bwMode="auto">
              <a:xfrm>
                <a:off x="467" y="1725"/>
                <a:ext cx="245" cy="211"/>
              </a:xfrm>
              <a:custGeom>
                <a:avLst/>
                <a:gdLst/>
                <a:ahLst/>
                <a:cxnLst>
                  <a:cxn ang="0">
                    <a:pos x="67" y="0"/>
                  </a:cxn>
                  <a:cxn ang="0">
                    <a:pos x="194" y="0"/>
                  </a:cxn>
                  <a:cxn ang="0">
                    <a:pos x="120" y="158"/>
                  </a:cxn>
                  <a:cxn ang="0">
                    <a:pos x="0" y="157"/>
                  </a:cxn>
                </a:cxnLst>
                <a:rect l="0" t="0" r="r" b="b"/>
                <a:pathLst>
                  <a:path w="194" h="158">
                    <a:moveTo>
                      <a:pt x="67" y="0"/>
                    </a:moveTo>
                    <a:lnTo>
                      <a:pt x="194" y="0"/>
                    </a:lnTo>
                    <a:lnTo>
                      <a:pt x="120" y="158"/>
                    </a:lnTo>
                    <a:lnTo>
                      <a:pt x="0" y="157"/>
                    </a:lnTo>
                  </a:path>
                </a:pathLst>
              </a:custGeom>
              <a:solidFill>
                <a:schemeClr val="tx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75" name="Freeform 59"/>
              <p:cNvSpPr>
                <a:spLocks/>
              </p:cNvSpPr>
              <p:nvPr/>
            </p:nvSpPr>
            <p:spPr bwMode="auto">
              <a:xfrm>
                <a:off x="414" y="1589"/>
                <a:ext cx="109" cy="136"/>
              </a:xfrm>
              <a:custGeom>
                <a:avLst/>
                <a:gdLst/>
                <a:ahLst/>
                <a:cxnLst>
                  <a:cxn ang="0">
                    <a:pos x="44" y="0"/>
                  </a:cxn>
                  <a:cxn ang="0">
                    <a:pos x="0" y="102"/>
                  </a:cxn>
                  <a:cxn ang="0">
                    <a:pos x="86" y="102"/>
                  </a:cxn>
                  <a:cxn ang="0">
                    <a:pos x="44" y="0"/>
                  </a:cxn>
                </a:cxnLst>
                <a:rect l="0" t="0" r="r" b="b"/>
                <a:pathLst>
                  <a:path w="86" h="102">
                    <a:moveTo>
                      <a:pt x="44" y="0"/>
                    </a:moveTo>
                    <a:lnTo>
                      <a:pt x="0" y="102"/>
                    </a:lnTo>
                    <a:lnTo>
                      <a:pt x="86" y="102"/>
                    </a:lnTo>
                    <a:lnTo>
                      <a:pt x="44" y="0"/>
                    </a:lnTo>
                    <a:close/>
                  </a:path>
                </a:pathLst>
              </a:custGeom>
              <a:solidFill>
                <a:schemeClr val="tx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76" name="Freeform 60"/>
              <p:cNvSpPr>
                <a:spLocks/>
              </p:cNvSpPr>
              <p:nvPr/>
            </p:nvSpPr>
            <p:spPr bwMode="auto">
              <a:xfrm>
                <a:off x="414" y="1725"/>
                <a:ext cx="109" cy="137"/>
              </a:xfrm>
              <a:custGeom>
                <a:avLst/>
                <a:gdLst/>
                <a:ahLst/>
                <a:cxnLst>
                  <a:cxn ang="0">
                    <a:pos x="42" y="102"/>
                  </a:cxn>
                  <a:cxn ang="0">
                    <a:pos x="0" y="0"/>
                  </a:cxn>
                  <a:cxn ang="0">
                    <a:pos x="86" y="0"/>
                  </a:cxn>
                  <a:cxn ang="0">
                    <a:pos x="42" y="102"/>
                  </a:cxn>
                </a:cxnLst>
                <a:rect l="0" t="0" r="r" b="b"/>
                <a:pathLst>
                  <a:path w="86" h="102">
                    <a:moveTo>
                      <a:pt x="42" y="102"/>
                    </a:moveTo>
                    <a:lnTo>
                      <a:pt x="0" y="0"/>
                    </a:lnTo>
                    <a:lnTo>
                      <a:pt x="86" y="0"/>
                    </a:lnTo>
                    <a:lnTo>
                      <a:pt x="42" y="102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</p:grpSp>
        <p:grpSp>
          <p:nvGrpSpPr>
            <p:cNvPr id="9277" name="Group 61"/>
            <p:cNvGrpSpPr>
              <a:grpSpLocks/>
            </p:cNvGrpSpPr>
            <p:nvPr userDrawn="1"/>
          </p:nvGrpSpPr>
          <p:grpSpPr bwMode="auto">
            <a:xfrm>
              <a:off x="4895" y="1513"/>
              <a:ext cx="481" cy="426"/>
              <a:chOff x="4895" y="1513"/>
              <a:chExt cx="481" cy="426"/>
            </a:xfrm>
          </p:grpSpPr>
          <p:sp>
            <p:nvSpPr>
              <p:cNvPr id="9278" name="AutoShape 62"/>
              <p:cNvSpPr>
                <a:spLocks noChangeArrowheads="1"/>
              </p:cNvSpPr>
              <p:nvPr/>
            </p:nvSpPr>
            <p:spPr bwMode="auto">
              <a:xfrm>
                <a:off x="5030" y="1518"/>
                <a:ext cx="230" cy="421"/>
              </a:xfrm>
              <a:prstGeom prst="diamond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79" name="Freeform 63"/>
              <p:cNvSpPr>
                <a:spLocks/>
              </p:cNvSpPr>
              <p:nvPr/>
            </p:nvSpPr>
            <p:spPr bwMode="auto">
              <a:xfrm>
                <a:off x="5146" y="1518"/>
                <a:ext cx="230" cy="210"/>
              </a:xfrm>
              <a:custGeom>
                <a:avLst/>
                <a:gdLst/>
                <a:ahLst/>
                <a:cxnLst>
                  <a:cxn ang="0">
                    <a:pos x="74" y="157"/>
                  </a:cxn>
                  <a:cxn ang="0">
                    <a:pos x="196" y="158"/>
                  </a:cxn>
                  <a:cxn ang="0">
                    <a:pos x="116" y="1"/>
                  </a:cxn>
                  <a:cxn ang="0">
                    <a:pos x="0" y="0"/>
                  </a:cxn>
                </a:cxnLst>
                <a:rect l="0" t="0" r="r" b="b"/>
                <a:pathLst>
                  <a:path w="196" h="158">
                    <a:moveTo>
                      <a:pt x="74" y="157"/>
                    </a:moveTo>
                    <a:lnTo>
                      <a:pt x="196" y="158"/>
                    </a:lnTo>
                    <a:lnTo>
                      <a:pt x="116" y="1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80" name="Freeform 64"/>
              <p:cNvSpPr>
                <a:spLocks/>
              </p:cNvSpPr>
              <p:nvPr/>
            </p:nvSpPr>
            <p:spPr bwMode="auto">
              <a:xfrm>
                <a:off x="5146" y="1725"/>
                <a:ext cx="230" cy="211"/>
              </a:xfrm>
              <a:custGeom>
                <a:avLst/>
                <a:gdLst/>
                <a:ahLst/>
                <a:cxnLst>
                  <a:cxn ang="0">
                    <a:pos x="73" y="1"/>
                  </a:cxn>
                  <a:cxn ang="0">
                    <a:pos x="192" y="0"/>
                  </a:cxn>
                  <a:cxn ang="0">
                    <a:pos x="113" y="157"/>
                  </a:cxn>
                  <a:cxn ang="0">
                    <a:pos x="0" y="157"/>
                  </a:cxn>
                </a:cxnLst>
                <a:rect l="0" t="0" r="r" b="b"/>
                <a:pathLst>
                  <a:path w="192" h="157">
                    <a:moveTo>
                      <a:pt x="73" y="1"/>
                    </a:moveTo>
                    <a:lnTo>
                      <a:pt x="192" y="0"/>
                    </a:lnTo>
                    <a:lnTo>
                      <a:pt x="113" y="157"/>
                    </a:lnTo>
                    <a:lnTo>
                      <a:pt x="0" y="157"/>
                    </a:lnTo>
                  </a:path>
                </a:pathLst>
              </a:custGeom>
              <a:solidFill>
                <a:schemeClr val="hlink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81" name="AutoShape 65"/>
              <p:cNvSpPr>
                <a:spLocks noChangeArrowheads="1"/>
              </p:cNvSpPr>
              <p:nvPr/>
            </p:nvSpPr>
            <p:spPr bwMode="auto">
              <a:xfrm>
                <a:off x="4895" y="1513"/>
                <a:ext cx="163" cy="426"/>
              </a:xfrm>
              <a:prstGeom prst="diamond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82" name="Freeform 66"/>
              <p:cNvSpPr>
                <a:spLocks/>
              </p:cNvSpPr>
              <p:nvPr/>
            </p:nvSpPr>
            <p:spPr bwMode="auto">
              <a:xfrm>
                <a:off x="4976" y="1517"/>
                <a:ext cx="230" cy="211"/>
              </a:xfrm>
              <a:custGeom>
                <a:avLst/>
                <a:gdLst/>
                <a:ahLst/>
                <a:cxnLst>
                  <a:cxn ang="0">
                    <a:pos x="69" y="158"/>
                  </a:cxn>
                  <a:cxn ang="0">
                    <a:pos x="196" y="158"/>
                  </a:cxn>
                  <a:cxn ang="0">
                    <a:pos x="122" y="0"/>
                  </a:cxn>
                  <a:cxn ang="0">
                    <a:pos x="0" y="0"/>
                  </a:cxn>
                </a:cxnLst>
                <a:rect l="0" t="0" r="r" b="b"/>
                <a:pathLst>
                  <a:path w="196" h="158">
                    <a:moveTo>
                      <a:pt x="69" y="158"/>
                    </a:moveTo>
                    <a:lnTo>
                      <a:pt x="196" y="158"/>
                    </a:lnTo>
                    <a:lnTo>
                      <a:pt x="122" y="0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1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83" name="Freeform 67"/>
              <p:cNvSpPr>
                <a:spLocks/>
              </p:cNvSpPr>
              <p:nvPr/>
            </p:nvSpPr>
            <p:spPr bwMode="auto">
              <a:xfrm>
                <a:off x="4974" y="1725"/>
                <a:ext cx="232" cy="211"/>
              </a:xfrm>
              <a:custGeom>
                <a:avLst/>
                <a:gdLst/>
                <a:ahLst/>
                <a:cxnLst>
                  <a:cxn ang="0">
                    <a:pos x="67" y="0"/>
                  </a:cxn>
                  <a:cxn ang="0">
                    <a:pos x="194" y="0"/>
                  </a:cxn>
                  <a:cxn ang="0">
                    <a:pos x="120" y="158"/>
                  </a:cxn>
                  <a:cxn ang="0">
                    <a:pos x="0" y="157"/>
                  </a:cxn>
                </a:cxnLst>
                <a:rect l="0" t="0" r="r" b="b"/>
                <a:pathLst>
                  <a:path w="194" h="158">
                    <a:moveTo>
                      <a:pt x="67" y="0"/>
                    </a:moveTo>
                    <a:lnTo>
                      <a:pt x="194" y="0"/>
                    </a:lnTo>
                    <a:lnTo>
                      <a:pt x="120" y="158"/>
                    </a:lnTo>
                    <a:lnTo>
                      <a:pt x="0" y="157"/>
                    </a:lnTo>
                  </a:path>
                </a:pathLst>
              </a:custGeom>
              <a:solidFill>
                <a:schemeClr val="tx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84" name="Freeform 68"/>
              <p:cNvSpPr>
                <a:spLocks/>
              </p:cNvSpPr>
              <p:nvPr/>
            </p:nvSpPr>
            <p:spPr bwMode="auto">
              <a:xfrm>
                <a:off x="4924" y="1589"/>
                <a:ext cx="103" cy="136"/>
              </a:xfrm>
              <a:custGeom>
                <a:avLst/>
                <a:gdLst/>
                <a:ahLst/>
                <a:cxnLst>
                  <a:cxn ang="0">
                    <a:pos x="44" y="0"/>
                  </a:cxn>
                  <a:cxn ang="0">
                    <a:pos x="0" y="102"/>
                  </a:cxn>
                  <a:cxn ang="0">
                    <a:pos x="86" y="102"/>
                  </a:cxn>
                  <a:cxn ang="0">
                    <a:pos x="44" y="0"/>
                  </a:cxn>
                </a:cxnLst>
                <a:rect l="0" t="0" r="r" b="b"/>
                <a:pathLst>
                  <a:path w="86" h="102">
                    <a:moveTo>
                      <a:pt x="44" y="0"/>
                    </a:moveTo>
                    <a:lnTo>
                      <a:pt x="0" y="102"/>
                    </a:lnTo>
                    <a:lnTo>
                      <a:pt x="86" y="102"/>
                    </a:lnTo>
                    <a:lnTo>
                      <a:pt x="44" y="0"/>
                    </a:lnTo>
                    <a:close/>
                  </a:path>
                </a:pathLst>
              </a:custGeom>
              <a:solidFill>
                <a:schemeClr val="tx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85" name="Freeform 69"/>
              <p:cNvSpPr>
                <a:spLocks/>
              </p:cNvSpPr>
              <p:nvPr/>
            </p:nvSpPr>
            <p:spPr bwMode="auto">
              <a:xfrm>
                <a:off x="4924" y="1725"/>
                <a:ext cx="103" cy="137"/>
              </a:xfrm>
              <a:custGeom>
                <a:avLst/>
                <a:gdLst/>
                <a:ahLst/>
                <a:cxnLst>
                  <a:cxn ang="0">
                    <a:pos x="42" y="102"/>
                  </a:cxn>
                  <a:cxn ang="0">
                    <a:pos x="0" y="0"/>
                  </a:cxn>
                  <a:cxn ang="0">
                    <a:pos x="86" y="0"/>
                  </a:cxn>
                  <a:cxn ang="0">
                    <a:pos x="42" y="102"/>
                  </a:cxn>
                </a:cxnLst>
                <a:rect l="0" t="0" r="r" b="b"/>
                <a:pathLst>
                  <a:path w="86" h="102">
                    <a:moveTo>
                      <a:pt x="42" y="102"/>
                    </a:moveTo>
                    <a:lnTo>
                      <a:pt x="0" y="0"/>
                    </a:lnTo>
                    <a:lnTo>
                      <a:pt x="86" y="0"/>
                    </a:lnTo>
                    <a:lnTo>
                      <a:pt x="42" y="102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</p:grpSp>
      </p:grpSp>
      <p:sp>
        <p:nvSpPr>
          <p:cNvPr id="9286" name="Rectangle 70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2286000"/>
            <a:ext cx="7772400" cy="838200"/>
          </a:xfrm>
        </p:spPr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9287" name="Rectangle 71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2600"/>
            </a:lvl1pPr>
          </a:lstStyle>
          <a:p>
            <a:r>
              <a:rPr lang="ko-KR" altLang="en-US"/>
              <a:t>마스터 부제목 스타일 편집</a:t>
            </a:r>
          </a:p>
        </p:txBody>
      </p:sp>
      <p:sp>
        <p:nvSpPr>
          <p:cNvPr id="9288" name="Rectangle 72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9289" name="Rectangle 73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9290" name="Rectangle 74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732588" y="260350"/>
            <a:ext cx="2133600" cy="269875"/>
          </a:xfrm>
        </p:spPr>
        <p:txBody>
          <a:bodyPr/>
          <a:lstStyle>
            <a:lvl1pPr>
              <a:defRPr/>
            </a:lvl1pPr>
          </a:lstStyle>
          <a:p>
            <a:fld id="{44B79DE2-F89B-41BD-82BC-EF40190471BE}" type="slidenum">
              <a:rPr lang="en-US" altLang="ko-KR"/>
              <a:pPr/>
              <a:t>‹#›</a:t>
            </a:fld>
            <a:endParaRPr lang="en-US" altLang="ko-KR"/>
          </a:p>
        </p:txBody>
      </p:sp>
      <p:sp>
        <p:nvSpPr>
          <p:cNvPr id="9291" name="Text Box 75"/>
          <p:cNvSpPr txBox="1">
            <a:spLocks noChangeArrowheads="1"/>
          </p:cNvSpPr>
          <p:nvPr/>
        </p:nvSpPr>
        <p:spPr bwMode="auto">
          <a:xfrm>
            <a:off x="3870325" y="105886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latinLnBrk="0" hangingPunct="0"/>
            <a:endParaRPr kumimoji="0" lang="ko-KR" altLang="ko-KR"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347A05F-EE86-4BFC-A46B-C36C559E4ACC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3011FC1-ECCF-4F19-A187-27E323009011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제목, 텍스트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quarter" idx="10"/>
          </p:nvPr>
        </p:nvSpPr>
        <p:spPr>
          <a:xfrm>
            <a:off x="457200" y="6245225"/>
            <a:ext cx="2133600" cy="269875"/>
          </a:xfrm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269875"/>
          </a:xfrm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>
          <a:xfrm>
            <a:off x="6588125" y="260350"/>
            <a:ext cx="2133600" cy="269875"/>
          </a:xfrm>
        </p:spPr>
        <p:txBody>
          <a:bodyPr/>
          <a:lstStyle>
            <a:lvl1pPr>
              <a:defRPr/>
            </a:lvl1pPr>
          </a:lstStyle>
          <a:p>
            <a:fld id="{47E4B109-71DE-4FE4-898F-BE53F523C2ED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BAB29B3-6793-41BE-9390-797E10263F37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B9352C7-E6AC-4398-8D80-A42C0BAB2685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3CB97E-C234-4C05-A171-5B13075F929A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52AC06-3C08-465B-B6F6-2D4D6B9B14C7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8FDDBEB-42E9-4CA8-B8BA-5D35116CF0E5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E1D1CF4-6997-4E36-9380-DD15317CB507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2E82F7-31E4-41F0-BC75-2C296499971C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8CC83DE-9AA0-45FD-BE4E-97C6B4241324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bg1">
                <a:gamma/>
                <a:tint val="0"/>
                <a:invGamma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194" name="Group 2"/>
          <p:cNvGrpSpPr>
            <a:grpSpLocks/>
          </p:cNvGrpSpPr>
          <p:nvPr/>
        </p:nvGrpSpPr>
        <p:grpSpPr bwMode="auto">
          <a:xfrm>
            <a:off x="0" y="6535738"/>
            <a:ext cx="9144000" cy="304800"/>
            <a:chOff x="0" y="4032"/>
            <a:chExt cx="4992" cy="144"/>
          </a:xfrm>
        </p:grpSpPr>
        <p:grpSp>
          <p:nvGrpSpPr>
            <p:cNvPr id="8195" name="Group 3" descr="좁은 수평선"/>
            <p:cNvGrpSpPr>
              <a:grpSpLocks/>
            </p:cNvGrpSpPr>
            <p:nvPr/>
          </p:nvGrpSpPr>
          <p:grpSpPr bwMode="auto">
            <a:xfrm>
              <a:off x="0" y="4032"/>
              <a:ext cx="2496" cy="144"/>
              <a:chOff x="0" y="3926"/>
              <a:chExt cx="5760" cy="399"/>
            </a:xfrm>
          </p:grpSpPr>
          <p:sp>
            <p:nvSpPr>
              <p:cNvPr id="8196" name="AutoShape 4" descr="좁은 수평선"/>
              <p:cNvSpPr>
                <a:spLocks noChangeArrowheads="1"/>
              </p:cNvSpPr>
              <p:nvPr/>
            </p:nvSpPr>
            <p:spPr bwMode="auto">
              <a:xfrm>
                <a:off x="5376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197" name="AutoShape 5" descr="좁은 수평선"/>
              <p:cNvSpPr>
                <a:spLocks noChangeArrowheads="1"/>
              </p:cNvSpPr>
              <p:nvPr/>
            </p:nvSpPr>
            <p:spPr bwMode="auto">
              <a:xfrm>
                <a:off x="5376" y="3941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198" name="AutoShape 6" descr="좁은 수평선"/>
              <p:cNvSpPr>
                <a:spLocks noChangeArrowheads="1"/>
              </p:cNvSpPr>
              <p:nvPr/>
            </p:nvSpPr>
            <p:spPr bwMode="auto">
              <a:xfrm>
                <a:off x="4992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199" name="AutoShape 7" descr="좁은 수평선"/>
              <p:cNvSpPr>
                <a:spLocks noChangeArrowheads="1"/>
              </p:cNvSpPr>
              <p:nvPr/>
            </p:nvSpPr>
            <p:spPr bwMode="auto">
              <a:xfrm>
                <a:off x="4608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200" name="AutoShape 8" descr="좁은 수평선"/>
              <p:cNvSpPr>
                <a:spLocks noChangeArrowheads="1"/>
              </p:cNvSpPr>
              <p:nvPr/>
            </p:nvSpPr>
            <p:spPr bwMode="auto">
              <a:xfrm>
                <a:off x="4608" y="3941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201" name="AutoShape 9" descr="좁은 수평선"/>
              <p:cNvSpPr>
                <a:spLocks noChangeArrowheads="1"/>
              </p:cNvSpPr>
              <p:nvPr/>
            </p:nvSpPr>
            <p:spPr bwMode="auto">
              <a:xfrm>
                <a:off x="4224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202" name="AutoShape 10" descr="좁은 수평선"/>
              <p:cNvSpPr>
                <a:spLocks noChangeArrowheads="1"/>
              </p:cNvSpPr>
              <p:nvPr/>
            </p:nvSpPr>
            <p:spPr bwMode="auto">
              <a:xfrm>
                <a:off x="3840" y="3931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203" name="AutoShape 11" descr="좁은 수평선"/>
              <p:cNvSpPr>
                <a:spLocks noChangeArrowheads="1"/>
              </p:cNvSpPr>
              <p:nvPr/>
            </p:nvSpPr>
            <p:spPr bwMode="auto">
              <a:xfrm>
                <a:off x="3840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204" name="AutoShape 12" descr="좁은 수평선"/>
              <p:cNvSpPr>
                <a:spLocks noChangeArrowheads="1"/>
              </p:cNvSpPr>
              <p:nvPr/>
            </p:nvSpPr>
            <p:spPr bwMode="auto">
              <a:xfrm>
                <a:off x="3456" y="3931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205" name="AutoShape 13" descr="좁은 수평선"/>
              <p:cNvSpPr>
                <a:spLocks noChangeArrowheads="1"/>
              </p:cNvSpPr>
              <p:nvPr/>
            </p:nvSpPr>
            <p:spPr bwMode="auto">
              <a:xfrm>
                <a:off x="3072" y="3931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206" name="AutoShape 14" descr="좁은 수평선"/>
              <p:cNvSpPr>
                <a:spLocks noChangeArrowheads="1"/>
              </p:cNvSpPr>
              <p:nvPr/>
            </p:nvSpPr>
            <p:spPr bwMode="auto">
              <a:xfrm>
                <a:off x="3072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207" name="AutoShape 15" descr="좁은 수평선"/>
              <p:cNvSpPr>
                <a:spLocks noChangeArrowheads="1"/>
              </p:cNvSpPr>
              <p:nvPr/>
            </p:nvSpPr>
            <p:spPr bwMode="auto">
              <a:xfrm>
                <a:off x="2688" y="3931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208" name="AutoShape 16" descr="좁은 수평선"/>
              <p:cNvSpPr>
                <a:spLocks noChangeArrowheads="1"/>
              </p:cNvSpPr>
              <p:nvPr/>
            </p:nvSpPr>
            <p:spPr bwMode="auto">
              <a:xfrm>
                <a:off x="1920" y="3931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209" name="AutoShape 17" descr="좁은 수평선"/>
              <p:cNvSpPr>
                <a:spLocks noChangeArrowheads="1"/>
              </p:cNvSpPr>
              <p:nvPr/>
            </p:nvSpPr>
            <p:spPr bwMode="auto">
              <a:xfrm>
                <a:off x="1920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210" name="AutoShape 18" descr="좁은 수평선"/>
              <p:cNvSpPr>
                <a:spLocks noChangeArrowheads="1"/>
              </p:cNvSpPr>
              <p:nvPr/>
            </p:nvSpPr>
            <p:spPr bwMode="auto">
              <a:xfrm>
                <a:off x="1536" y="3931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211" name="AutoShape 19" descr="좁은 수평선"/>
              <p:cNvSpPr>
                <a:spLocks noChangeArrowheads="1"/>
              </p:cNvSpPr>
              <p:nvPr/>
            </p:nvSpPr>
            <p:spPr bwMode="auto">
              <a:xfrm>
                <a:off x="1152" y="392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212" name="AutoShape 20" descr="좁은 수평선"/>
              <p:cNvSpPr>
                <a:spLocks noChangeArrowheads="1"/>
              </p:cNvSpPr>
              <p:nvPr/>
            </p:nvSpPr>
            <p:spPr bwMode="auto">
              <a:xfrm>
                <a:off x="1152" y="3931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213" name="AutoShape 21" descr="좁은 수평선"/>
              <p:cNvSpPr>
                <a:spLocks noChangeArrowheads="1"/>
              </p:cNvSpPr>
              <p:nvPr/>
            </p:nvSpPr>
            <p:spPr bwMode="auto">
              <a:xfrm>
                <a:off x="768" y="392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214" name="AutoShape 22" descr="좁은 수평선"/>
              <p:cNvSpPr>
                <a:spLocks noChangeArrowheads="1"/>
              </p:cNvSpPr>
              <p:nvPr/>
            </p:nvSpPr>
            <p:spPr bwMode="auto">
              <a:xfrm>
                <a:off x="384" y="392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215" name="AutoShape 23" descr="좁은 수평선"/>
              <p:cNvSpPr>
                <a:spLocks noChangeArrowheads="1"/>
              </p:cNvSpPr>
              <p:nvPr/>
            </p:nvSpPr>
            <p:spPr bwMode="auto">
              <a:xfrm>
                <a:off x="384" y="3931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216" name="AutoShape 24" descr="좁은 수평선"/>
              <p:cNvSpPr>
                <a:spLocks noChangeArrowheads="1"/>
              </p:cNvSpPr>
              <p:nvPr/>
            </p:nvSpPr>
            <p:spPr bwMode="auto">
              <a:xfrm>
                <a:off x="0" y="392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217" name="AutoShape 25" descr="좁은 수평선"/>
              <p:cNvSpPr>
                <a:spLocks noChangeArrowheads="1"/>
              </p:cNvSpPr>
              <p:nvPr/>
            </p:nvSpPr>
            <p:spPr bwMode="auto">
              <a:xfrm>
                <a:off x="2304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</p:grpSp>
        <p:grpSp>
          <p:nvGrpSpPr>
            <p:cNvPr id="8218" name="Group 26" descr="좁은 수평선"/>
            <p:cNvGrpSpPr>
              <a:grpSpLocks/>
            </p:cNvGrpSpPr>
            <p:nvPr/>
          </p:nvGrpSpPr>
          <p:grpSpPr bwMode="auto">
            <a:xfrm>
              <a:off x="2496" y="4032"/>
              <a:ext cx="2496" cy="144"/>
              <a:chOff x="0" y="3926"/>
              <a:chExt cx="5760" cy="399"/>
            </a:xfrm>
          </p:grpSpPr>
          <p:sp>
            <p:nvSpPr>
              <p:cNvPr id="8219" name="AutoShape 27" descr="좁은 수평선"/>
              <p:cNvSpPr>
                <a:spLocks noChangeArrowheads="1"/>
              </p:cNvSpPr>
              <p:nvPr/>
            </p:nvSpPr>
            <p:spPr bwMode="auto">
              <a:xfrm>
                <a:off x="5376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220" name="AutoShape 28" descr="좁은 수평선"/>
              <p:cNvSpPr>
                <a:spLocks noChangeArrowheads="1"/>
              </p:cNvSpPr>
              <p:nvPr/>
            </p:nvSpPr>
            <p:spPr bwMode="auto">
              <a:xfrm>
                <a:off x="5376" y="3941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221" name="AutoShape 29" descr="좁은 수평선"/>
              <p:cNvSpPr>
                <a:spLocks noChangeArrowheads="1"/>
              </p:cNvSpPr>
              <p:nvPr/>
            </p:nvSpPr>
            <p:spPr bwMode="auto">
              <a:xfrm>
                <a:off x="4992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222" name="AutoShape 30" descr="좁은 수평선"/>
              <p:cNvSpPr>
                <a:spLocks noChangeArrowheads="1"/>
              </p:cNvSpPr>
              <p:nvPr/>
            </p:nvSpPr>
            <p:spPr bwMode="auto">
              <a:xfrm>
                <a:off x="4608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223" name="AutoShape 31" descr="좁은 수평선"/>
              <p:cNvSpPr>
                <a:spLocks noChangeArrowheads="1"/>
              </p:cNvSpPr>
              <p:nvPr/>
            </p:nvSpPr>
            <p:spPr bwMode="auto">
              <a:xfrm>
                <a:off x="4608" y="3941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224" name="AutoShape 32" descr="좁은 수평선"/>
              <p:cNvSpPr>
                <a:spLocks noChangeArrowheads="1"/>
              </p:cNvSpPr>
              <p:nvPr/>
            </p:nvSpPr>
            <p:spPr bwMode="auto">
              <a:xfrm>
                <a:off x="4224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225" name="AutoShape 33" descr="좁은 수평선"/>
              <p:cNvSpPr>
                <a:spLocks noChangeArrowheads="1"/>
              </p:cNvSpPr>
              <p:nvPr/>
            </p:nvSpPr>
            <p:spPr bwMode="auto">
              <a:xfrm>
                <a:off x="3840" y="3931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226" name="AutoShape 34" descr="좁은 수평선"/>
              <p:cNvSpPr>
                <a:spLocks noChangeArrowheads="1"/>
              </p:cNvSpPr>
              <p:nvPr/>
            </p:nvSpPr>
            <p:spPr bwMode="auto">
              <a:xfrm>
                <a:off x="3840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227" name="AutoShape 35" descr="좁은 수평선"/>
              <p:cNvSpPr>
                <a:spLocks noChangeArrowheads="1"/>
              </p:cNvSpPr>
              <p:nvPr/>
            </p:nvSpPr>
            <p:spPr bwMode="auto">
              <a:xfrm>
                <a:off x="3456" y="3931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228" name="AutoShape 36" descr="좁은 수평선"/>
              <p:cNvSpPr>
                <a:spLocks noChangeArrowheads="1"/>
              </p:cNvSpPr>
              <p:nvPr/>
            </p:nvSpPr>
            <p:spPr bwMode="auto">
              <a:xfrm>
                <a:off x="3072" y="3931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229" name="AutoShape 37" descr="좁은 수평선"/>
              <p:cNvSpPr>
                <a:spLocks noChangeArrowheads="1"/>
              </p:cNvSpPr>
              <p:nvPr/>
            </p:nvSpPr>
            <p:spPr bwMode="auto">
              <a:xfrm>
                <a:off x="3072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230" name="AutoShape 38" descr="좁은 수평선"/>
              <p:cNvSpPr>
                <a:spLocks noChangeArrowheads="1"/>
              </p:cNvSpPr>
              <p:nvPr/>
            </p:nvSpPr>
            <p:spPr bwMode="auto">
              <a:xfrm>
                <a:off x="2688" y="3931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231" name="AutoShape 39" descr="좁은 수평선"/>
              <p:cNvSpPr>
                <a:spLocks noChangeArrowheads="1"/>
              </p:cNvSpPr>
              <p:nvPr/>
            </p:nvSpPr>
            <p:spPr bwMode="auto">
              <a:xfrm>
                <a:off x="1920" y="3931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232" name="AutoShape 40" descr="좁은 수평선"/>
              <p:cNvSpPr>
                <a:spLocks noChangeArrowheads="1"/>
              </p:cNvSpPr>
              <p:nvPr/>
            </p:nvSpPr>
            <p:spPr bwMode="auto">
              <a:xfrm>
                <a:off x="1920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233" name="AutoShape 41" descr="좁은 수평선"/>
              <p:cNvSpPr>
                <a:spLocks noChangeArrowheads="1"/>
              </p:cNvSpPr>
              <p:nvPr/>
            </p:nvSpPr>
            <p:spPr bwMode="auto">
              <a:xfrm>
                <a:off x="1536" y="3931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234" name="AutoShape 42" descr="좁은 수평선"/>
              <p:cNvSpPr>
                <a:spLocks noChangeArrowheads="1"/>
              </p:cNvSpPr>
              <p:nvPr/>
            </p:nvSpPr>
            <p:spPr bwMode="auto">
              <a:xfrm>
                <a:off x="1152" y="392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235" name="AutoShape 43" descr="좁은 수평선"/>
              <p:cNvSpPr>
                <a:spLocks noChangeArrowheads="1"/>
              </p:cNvSpPr>
              <p:nvPr/>
            </p:nvSpPr>
            <p:spPr bwMode="auto">
              <a:xfrm>
                <a:off x="1152" y="3931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236" name="AutoShape 44" descr="좁은 수평선"/>
              <p:cNvSpPr>
                <a:spLocks noChangeArrowheads="1"/>
              </p:cNvSpPr>
              <p:nvPr/>
            </p:nvSpPr>
            <p:spPr bwMode="auto">
              <a:xfrm>
                <a:off x="768" y="392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237" name="AutoShape 45" descr="좁은 수평선"/>
              <p:cNvSpPr>
                <a:spLocks noChangeArrowheads="1"/>
              </p:cNvSpPr>
              <p:nvPr/>
            </p:nvSpPr>
            <p:spPr bwMode="auto">
              <a:xfrm>
                <a:off x="384" y="392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238" name="AutoShape 46" descr="좁은 수평선"/>
              <p:cNvSpPr>
                <a:spLocks noChangeArrowheads="1"/>
              </p:cNvSpPr>
              <p:nvPr/>
            </p:nvSpPr>
            <p:spPr bwMode="auto">
              <a:xfrm>
                <a:off x="384" y="3931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239" name="AutoShape 47" descr="좁은 수평선"/>
              <p:cNvSpPr>
                <a:spLocks noChangeArrowheads="1"/>
              </p:cNvSpPr>
              <p:nvPr/>
            </p:nvSpPr>
            <p:spPr bwMode="auto">
              <a:xfrm>
                <a:off x="0" y="392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240" name="AutoShape 48" descr="좁은 수평선"/>
              <p:cNvSpPr>
                <a:spLocks noChangeArrowheads="1"/>
              </p:cNvSpPr>
              <p:nvPr/>
            </p:nvSpPr>
            <p:spPr bwMode="auto">
              <a:xfrm>
                <a:off x="2304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</p:grpSp>
      </p:grpSp>
      <p:grpSp>
        <p:nvGrpSpPr>
          <p:cNvPr id="8241" name="Group 49"/>
          <p:cNvGrpSpPr>
            <a:grpSpLocks/>
          </p:cNvGrpSpPr>
          <p:nvPr/>
        </p:nvGrpSpPr>
        <p:grpSpPr bwMode="auto">
          <a:xfrm>
            <a:off x="609600" y="533400"/>
            <a:ext cx="7900988" cy="609600"/>
            <a:chOff x="384" y="336"/>
            <a:chExt cx="4977" cy="384"/>
          </a:xfrm>
        </p:grpSpPr>
        <p:sp>
          <p:nvSpPr>
            <p:cNvPr id="8242" name="Line 50"/>
            <p:cNvSpPr>
              <a:spLocks noChangeShapeType="1"/>
            </p:cNvSpPr>
            <p:nvPr/>
          </p:nvSpPr>
          <p:spPr bwMode="gray">
            <a:xfrm flipV="1">
              <a:off x="480" y="720"/>
              <a:ext cx="4800" cy="0"/>
            </a:xfrm>
            <a:prstGeom prst="line">
              <a:avLst/>
            </a:prstGeom>
            <a:noFill/>
            <a:ln w="28575">
              <a:solidFill>
                <a:schemeClr val="accent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grpSp>
          <p:nvGrpSpPr>
            <p:cNvPr id="8243" name="Group 51"/>
            <p:cNvGrpSpPr>
              <a:grpSpLocks/>
            </p:cNvGrpSpPr>
            <p:nvPr userDrawn="1"/>
          </p:nvGrpSpPr>
          <p:grpSpPr bwMode="auto">
            <a:xfrm>
              <a:off x="384" y="336"/>
              <a:ext cx="402" cy="319"/>
              <a:chOff x="384" y="336"/>
              <a:chExt cx="402" cy="319"/>
            </a:xfrm>
          </p:grpSpPr>
          <p:sp>
            <p:nvSpPr>
              <p:cNvPr id="8244" name="AutoShape 52"/>
              <p:cNvSpPr>
                <a:spLocks noChangeArrowheads="1"/>
              </p:cNvSpPr>
              <p:nvPr/>
            </p:nvSpPr>
            <p:spPr bwMode="auto">
              <a:xfrm>
                <a:off x="497" y="340"/>
                <a:ext cx="192" cy="315"/>
              </a:xfrm>
              <a:prstGeom prst="diamond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245" name="Freeform 53"/>
              <p:cNvSpPr>
                <a:spLocks/>
              </p:cNvSpPr>
              <p:nvPr/>
            </p:nvSpPr>
            <p:spPr bwMode="auto">
              <a:xfrm>
                <a:off x="594" y="339"/>
                <a:ext cx="190" cy="158"/>
              </a:xfrm>
              <a:custGeom>
                <a:avLst/>
                <a:gdLst/>
                <a:ahLst/>
                <a:cxnLst>
                  <a:cxn ang="0">
                    <a:pos x="74" y="157"/>
                  </a:cxn>
                  <a:cxn ang="0">
                    <a:pos x="196" y="158"/>
                  </a:cxn>
                  <a:cxn ang="0">
                    <a:pos x="116" y="1"/>
                  </a:cxn>
                  <a:cxn ang="0">
                    <a:pos x="0" y="0"/>
                  </a:cxn>
                </a:cxnLst>
                <a:rect l="0" t="0" r="r" b="b"/>
                <a:pathLst>
                  <a:path w="196" h="158">
                    <a:moveTo>
                      <a:pt x="74" y="157"/>
                    </a:moveTo>
                    <a:lnTo>
                      <a:pt x="196" y="158"/>
                    </a:lnTo>
                    <a:lnTo>
                      <a:pt x="116" y="1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246" name="Freeform 54"/>
              <p:cNvSpPr>
                <a:spLocks/>
              </p:cNvSpPr>
              <p:nvPr/>
            </p:nvSpPr>
            <p:spPr bwMode="auto">
              <a:xfrm>
                <a:off x="594" y="495"/>
                <a:ext cx="192" cy="158"/>
              </a:xfrm>
              <a:custGeom>
                <a:avLst/>
                <a:gdLst/>
                <a:ahLst/>
                <a:cxnLst>
                  <a:cxn ang="0">
                    <a:pos x="73" y="1"/>
                  </a:cxn>
                  <a:cxn ang="0">
                    <a:pos x="192" y="0"/>
                  </a:cxn>
                  <a:cxn ang="0">
                    <a:pos x="113" y="157"/>
                  </a:cxn>
                  <a:cxn ang="0">
                    <a:pos x="0" y="157"/>
                  </a:cxn>
                </a:cxnLst>
                <a:rect l="0" t="0" r="r" b="b"/>
                <a:pathLst>
                  <a:path w="192" h="157">
                    <a:moveTo>
                      <a:pt x="73" y="1"/>
                    </a:moveTo>
                    <a:lnTo>
                      <a:pt x="192" y="0"/>
                    </a:lnTo>
                    <a:lnTo>
                      <a:pt x="113" y="157"/>
                    </a:lnTo>
                    <a:lnTo>
                      <a:pt x="0" y="157"/>
                    </a:lnTo>
                  </a:path>
                </a:pathLst>
              </a:custGeom>
              <a:solidFill>
                <a:schemeClr val="hlink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247" name="AutoShape 55"/>
              <p:cNvSpPr>
                <a:spLocks noChangeArrowheads="1"/>
              </p:cNvSpPr>
              <p:nvPr/>
            </p:nvSpPr>
            <p:spPr bwMode="auto">
              <a:xfrm>
                <a:off x="384" y="336"/>
                <a:ext cx="136" cy="319"/>
              </a:xfrm>
              <a:prstGeom prst="diamond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248" name="Freeform 56"/>
              <p:cNvSpPr>
                <a:spLocks/>
              </p:cNvSpPr>
              <p:nvPr/>
            </p:nvSpPr>
            <p:spPr bwMode="auto">
              <a:xfrm>
                <a:off x="452" y="339"/>
                <a:ext cx="192" cy="158"/>
              </a:xfrm>
              <a:custGeom>
                <a:avLst/>
                <a:gdLst/>
                <a:ahLst/>
                <a:cxnLst>
                  <a:cxn ang="0">
                    <a:pos x="69" y="158"/>
                  </a:cxn>
                  <a:cxn ang="0">
                    <a:pos x="196" y="158"/>
                  </a:cxn>
                  <a:cxn ang="0">
                    <a:pos x="122" y="0"/>
                  </a:cxn>
                  <a:cxn ang="0">
                    <a:pos x="0" y="0"/>
                  </a:cxn>
                </a:cxnLst>
                <a:rect l="0" t="0" r="r" b="b"/>
                <a:pathLst>
                  <a:path w="196" h="158">
                    <a:moveTo>
                      <a:pt x="69" y="158"/>
                    </a:moveTo>
                    <a:lnTo>
                      <a:pt x="196" y="158"/>
                    </a:lnTo>
                    <a:lnTo>
                      <a:pt x="122" y="0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1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249" name="Freeform 57"/>
              <p:cNvSpPr>
                <a:spLocks/>
              </p:cNvSpPr>
              <p:nvPr/>
            </p:nvSpPr>
            <p:spPr bwMode="auto">
              <a:xfrm>
                <a:off x="450" y="495"/>
                <a:ext cx="194" cy="160"/>
              </a:xfrm>
              <a:custGeom>
                <a:avLst/>
                <a:gdLst/>
                <a:ahLst/>
                <a:cxnLst>
                  <a:cxn ang="0">
                    <a:pos x="67" y="0"/>
                  </a:cxn>
                  <a:cxn ang="0">
                    <a:pos x="194" y="0"/>
                  </a:cxn>
                  <a:cxn ang="0">
                    <a:pos x="120" y="158"/>
                  </a:cxn>
                  <a:cxn ang="0">
                    <a:pos x="0" y="157"/>
                  </a:cxn>
                </a:cxnLst>
                <a:rect l="0" t="0" r="r" b="b"/>
                <a:pathLst>
                  <a:path w="194" h="158">
                    <a:moveTo>
                      <a:pt x="67" y="0"/>
                    </a:moveTo>
                    <a:lnTo>
                      <a:pt x="194" y="0"/>
                    </a:lnTo>
                    <a:lnTo>
                      <a:pt x="120" y="158"/>
                    </a:lnTo>
                    <a:lnTo>
                      <a:pt x="0" y="157"/>
                    </a:lnTo>
                  </a:path>
                </a:pathLst>
              </a:custGeom>
              <a:solidFill>
                <a:schemeClr val="tx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250" name="Freeform 58"/>
              <p:cNvSpPr>
                <a:spLocks/>
              </p:cNvSpPr>
              <p:nvPr/>
            </p:nvSpPr>
            <p:spPr bwMode="auto">
              <a:xfrm>
                <a:off x="408" y="393"/>
                <a:ext cx="86" cy="102"/>
              </a:xfrm>
              <a:custGeom>
                <a:avLst/>
                <a:gdLst/>
                <a:ahLst/>
                <a:cxnLst>
                  <a:cxn ang="0">
                    <a:pos x="44" y="0"/>
                  </a:cxn>
                  <a:cxn ang="0">
                    <a:pos x="0" y="102"/>
                  </a:cxn>
                  <a:cxn ang="0">
                    <a:pos x="86" y="102"/>
                  </a:cxn>
                  <a:cxn ang="0">
                    <a:pos x="44" y="0"/>
                  </a:cxn>
                </a:cxnLst>
                <a:rect l="0" t="0" r="r" b="b"/>
                <a:pathLst>
                  <a:path w="86" h="102">
                    <a:moveTo>
                      <a:pt x="44" y="0"/>
                    </a:moveTo>
                    <a:lnTo>
                      <a:pt x="0" y="102"/>
                    </a:lnTo>
                    <a:lnTo>
                      <a:pt x="86" y="102"/>
                    </a:lnTo>
                    <a:lnTo>
                      <a:pt x="44" y="0"/>
                    </a:lnTo>
                    <a:close/>
                  </a:path>
                </a:pathLst>
              </a:custGeom>
              <a:solidFill>
                <a:schemeClr val="tx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251" name="Freeform 59"/>
              <p:cNvSpPr>
                <a:spLocks/>
              </p:cNvSpPr>
              <p:nvPr/>
            </p:nvSpPr>
            <p:spPr bwMode="auto">
              <a:xfrm>
                <a:off x="408" y="495"/>
                <a:ext cx="86" cy="102"/>
              </a:xfrm>
              <a:custGeom>
                <a:avLst/>
                <a:gdLst/>
                <a:ahLst/>
                <a:cxnLst>
                  <a:cxn ang="0">
                    <a:pos x="42" y="102"/>
                  </a:cxn>
                  <a:cxn ang="0">
                    <a:pos x="0" y="0"/>
                  </a:cxn>
                  <a:cxn ang="0">
                    <a:pos x="86" y="0"/>
                  </a:cxn>
                  <a:cxn ang="0">
                    <a:pos x="42" y="102"/>
                  </a:cxn>
                </a:cxnLst>
                <a:rect l="0" t="0" r="r" b="b"/>
                <a:pathLst>
                  <a:path w="86" h="102">
                    <a:moveTo>
                      <a:pt x="42" y="102"/>
                    </a:moveTo>
                    <a:lnTo>
                      <a:pt x="0" y="0"/>
                    </a:lnTo>
                    <a:lnTo>
                      <a:pt x="86" y="0"/>
                    </a:lnTo>
                    <a:lnTo>
                      <a:pt x="42" y="102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</p:grpSp>
        <p:grpSp>
          <p:nvGrpSpPr>
            <p:cNvPr id="8252" name="Group 60"/>
            <p:cNvGrpSpPr>
              <a:grpSpLocks/>
            </p:cNvGrpSpPr>
            <p:nvPr userDrawn="1"/>
          </p:nvGrpSpPr>
          <p:grpSpPr bwMode="auto">
            <a:xfrm>
              <a:off x="4959" y="336"/>
              <a:ext cx="402" cy="319"/>
              <a:chOff x="384" y="336"/>
              <a:chExt cx="402" cy="319"/>
            </a:xfrm>
          </p:grpSpPr>
          <p:sp>
            <p:nvSpPr>
              <p:cNvPr id="8253" name="AutoShape 61"/>
              <p:cNvSpPr>
                <a:spLocks noChangeArrowheads="1"/>
              </p:cNvSpPr>
              <p:nvPr/>
            </p:nvSpPr>
            <p:spPr bwMode="auto">
              <a:xfrm>
                <a:off x="497" y="340"/>
                <a:ext cx="192" cy="315"/>
              </a:xfrm>
              <a:prstGeom prst="diamond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254" name="Freeform 62"/>
              <p:cNvSpPr>
                <a:spLocks/>
              </p:cNvSpPr>
              <p:nvPr/>
            </p:nvSpPr>
            <p:spPr bwMode="auto">
              <a:xfrm>
                <a:off x="594" y="339"/>
                <a:ext cx="190" cy="158"/>
              </a:xfrm>
              <a:custGeom>
                <a:avLst/>
                <a:gdLst/>
                <a:ahLst/>
                <a:cxnLst>
                  <a:cxn ang="0">
                    <a:pos x="74" y="157"/>
                  </a:cxn>
                  <a:cxn ang="0">
                    <a:pos x="196" y="158"/>
                  </a:cxn>
                  <a:cxn ang="0">
                    <a:pos x="116" y="1"/>
                  </a:cxn>
                  <a:cxn ang="0">
                    <a:pos x="0" y="0"/>
                  </a:cxn>
                </a:cxnLst>
                <a:rect l="0" t="0" r="r" b="b"/>
                <a:pathLst>
                  <a:path w="196" h="158">
                    <a:moveTo>
                      <a:pt x="74" y="157"/>
                    </a:moveTo>
                    <a:lnTo>
                      <a:pt x="196" y="158"/>
                    </a:lnTo>
                    <a:lnTo>
                      <a:pt x="116" y="1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255" name="Freeform 63"/>
              <p:cNvSpPr>
                <a:spLocks/>
              </p:cNvSpPr>
              <p:nvPr/>
            </p:nvSpPr>
            <p:spPr bwMode="auto">
              <a:xfrm>
                <a:off x="594" y="495"/>
                <a:ext cx="192" cy="158"/>
              </a:xfrm>
              <a:custGeom>
                <a:avLst/>
                <a:gdLst/>
                <a:ahLst/>
                <a:cxnLst>
                  <a:cxn ang="0">
                    <a:pos x="73" y="1"/>
                  </a:cxn>
                  <a:cxn ang="0">
                    <a:pos x="192" y="0"/>
                  </a:cxn>
                  <a:cxn ang="0">
                    <a:pos x="113" y="157"/>
                  </a:cxn>
                  <a:cxn ang="0">
                    <a:pos x="0" y="157"/>
                  </a:cxn>
                </a:cxnLst>
                <a:rect l="0" t="0" r="r" b="b"/>
                <a:pathLst>
                  <a:path w="192" h="157">
                    <a:moveTo>
                      <a:pt x="73" y="1"/>
                    </a:moveTo>
                    <a:lnTo>
                      <a:pt x="192" y="0"/>
                    </a:lnTo>
                    <a:lnTo>
                      <a:pt x="113" y="157"/>
                    </a:lnTo>
                    <a:lnTo>
                      <a:pt x="0" y="157"/>
                    </a:lnTo>
                  </a:path>
                </a:pathLst>
              </a:custGeom>
              <a:solidFill>
                <a:schemeClr val="hlink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256" name="AutoShape 64"/>
              <p:cNvSpPr>
                <a:spLocks noChangeArrowheads="1"/>
              </p:cNvSpPr>
              <p:nvPr/>
            </p:nvSpPr>
            <p:spPr bwMode="auto">
              <a:xfrm>
                <a:off x="384" y="336"/>
                <a:ext cx="136" cy="319"/>
              </a:xfrm>
              <a:prstGeom prst="diamond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257" name="Freeform 65"/>
              <p:cNvSpPr>
                <a:spLocks/>
              </p:cNvSpPr>
              <p:nvPr/>
            </p:nvSpPr>
            <p:spPr bwMode="auto">
              <a:xfrm>
                <a:off x="452" y="339"/>
                <a:ext cx="192" cy="158"/>
              </a:xfrm>
              <a:custGeom>
                <a:avLst/>
                <a:gdLst/>
                <a:ahLst/>
                <a:cxnLst>
                  <a:cxn ang="0">
                    <a:pos x="69" y="158"/>
                  </a:cxn>
                  <a:cxn ang="0">
                    <a:pos x="196" y="158"/>
                  </a:cxn>
                  <a:cxn ang="0">
                    <a:pos x="122" y="0"/>
                  </a:cxn>
                  <a:cxn ang="0">
                    <a:pos x="0" y="0"/>
                  </a:cxn>
                </a:cxnLst>
                <a:rect l="0" t="0" r="r" b="b"/>
                <a:pathLst>
                  <a:path w="196" h="158">
                    <a:moveTo>
                      <a:pt x="69" y="158"/>
                    </a:moveTo>
                    <a:lnTo>
                      <a:pt x="196" y="158"/>
                    </a:lnTo>
                    <a:lnTo>
                      <a:pt x="122" y="0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1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258" name="Freeform 66"/>
              <p:cNvSpPr>
                <a:spLocks/>
              </p:cNvSpPr>
              <p:nvPr/>
            </p:nvSpPr>
            <p:spPr bwMode="auto">
              <a:xfrm>
                <a:off x="450" y="495"/>
                <a:ext cx="194" cy="160"/>
              </a:xfrm>
              <a:custGeom>
                <a:avLst/>
                <a:gdLst/>
                <a:ahLst/>
                <a:cxnLst>
                  <a:cxn ang="0">
                    <a:pos x="67" y="0"/>
                  </a:cxn>
                  <a:cxn ang="0">
                    <a:pos x="194" y="0"/>
                  </a:cxn>
                  <a:cxn ang="0">
                    <a:pos x="120" y="158"/>
                  </a:cxn>
                  <a:cxn ang="0">
                    <a:pos x="0" y="157"/>
                  </a:cxn>
                </a:cxnLst>
                <a:rect l="0" t="0" r="r" b="b"/>
                <a:pathLst>
                  <a:path w="194" h="158">
                    <a:moveTo>
                      <a:pt x="67" y="0"/>
                    </a:moveTo>
                    <a:lnTo>
                      <a:pt x="194" y="0"/>
                    </a:lnTo>
                    <a:lnTo>
                      <a:pt x="120" y="158"/>
                    </a:lnTo>
                    <a:lnTo>
                      <a:pt x="0" y="157"/>
                    </a:lnTo>
                  </a:path>
                </a:pathLst>
              </a:custGeom>
              <a:solidFill>
                <a:schemeClr val="tx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259" name="Freeform 67"/>
              <p:cNvSpPr>
                <a:spLocks/>
              </p:cNvSpPr>
              <p:nvPr/>
            </p:nvSpPr>
            <p:spPr bwMode="auto">
              <a:xfrm>
                <a:off x="408" y="393"/>
                <a:ext cx="86" cy="102"/>
              </a:xfrm>
              <a:custGeom>
                <a:avLst/>
                <a:gdLst/>
                <a:ahLst/>
                <a:cxnLst>
                  <a:cxn ang="0">
                    <a:pos x="44" y="0"/>
                  </a:cxn>
                  <a:cxn ang="0">
                    <a:pos x="0" y="102"/>
                  </a:cxn>
                  <a:cxn ang="0">
                    <a:pos x="86" y="102"/>
                  </a:cxn>
                  <a:cxn ang="0">
                    <a:pos x="44" y="0"/>
                  </a:cxn>
                </a:cxnLst>
                <a:rect l="0" t="0" r="r" b="b"/>
                <a:pathLst>
                  <a:path w="86" h="102">
                    <a:moveTo>
                      <a:pt x="44" y="0"/>
                    </a:moveTo>
                    <a:lnTo>
                      <a:pt x="0" y="102"/>
                    </a:lnTo>
                    <a:lnTo>
                      <a:pt x="86" y="102"/>
                    </a:lnTo>
                    <a:lnTo>
                      <a:pt x="44" y="0"/>
                    </a:lnTo>
                    <a:close/>
                  </a:path>
                </a:pathLst>
              </a:custGeom>
              <a:solidFill>
                <a:schemeClr val="tx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260" name="Freeform 68"/>
              <p:cNvSpPr>
                <a:spLocks/>
              </p:cNvSpPr>
              <p:nvPr/>
            </p:nvSpPr>
            <p:spPr bwMode="auto">
              <a:xfrm>
                <a:off x="408" y="495"/>
                <a:ext cx="86" cy="102"/>
              </a:xfrm>
              <a:custGeom>
                <a:avLst/>
                <a:gdLst/>
                <a:ahLst/>
                <a:cxnLst>
                  <a:cxn ang="0">
                    <a:pos x="42" y="102"/>
                  </a:cxn>
                  <a:cxn ang="0">
                    <a:pos x="0" y="0"/>
                  </a:cxn>
                  <a:cxn ang="0">
                    <a:pos x="86" y="0"/>
                  </a:cxn>
                  <a:cxn ang="0">
                    <a:pos x="42" y="102"/>
                  </a:cxn>
                </a:cxnLst>
                <a:rect l="0" t="0" r="r" b="b"/>
                <a:pathLst>
                  <a:path w="86" h="102">
                    <a:moveTo>
                      <a:pt x="42" y="102"/>
                    </a:moveTo>
                    <a:lnTo>
                      <a:pt x="0" y="0"/>
                    </a:lnTo>
                    <a:lnTo>
                      <a:pt x="86" y="0"/>
                    </a:lnTo>
                    <a:lnTo>
                      <a:pt x="42" y="102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</p:grpSp>
      </p:grpSp>
      <p:sp>
        <p:nvSpPr>
          <p:cNvPr id="8261" name="Rectangle 69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868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8262" name="Rectangle 70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8263" name="Rectangle 71"/>
          <p:cNvSpPr>
            <a:spLocks noGrp="1" noChangeArrowheads="1"/>
          </p:cNvSpPr>
          <p:nvPr>
            <p:ph type="dt" sz="quarter" idx="2"/>
          </p:nvPr>
        </p:nvSpPr>
        <p:spPr bwMode="auto">
          <a:xfrm>
            <a:off x="457200" y="6245225"/>
            <a:ext cx="2133600" cy="269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kumimoji="0" sz="1400"/>
            </a:lvl1pPr>
          </a:lstStyle>
          <a:p>
            <a:endParaRPr lang="en-US" altLang="ko-KR"/>
          </a:p>
        </p:txBody>
      </p:sp>
      <p:sp>
        <p:nvSpPr>
          <p:cNvPr id="8264" name="Rectangle 7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269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kumimoji="0" sz="1400"/>
            </a:lvl1pPr>
          </a:lstStyle>
          <a:p>
            <a:endParaRPr lang="en-US" altLang="ko-KR"/>
          </a:p>
        </p:txBody>
      </p:sp>
      <p:sp>
        <p:nvSpPr>
          <p:cNvPr id="8265" name="Rectangle 7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88125" y="260350"/>
            <a:ext cx="2133600" cy="269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kumimoji="0" sz="2000">
                <a:solidFill>
                  <a:srgbClr val="0000FF"/>
                </a:solidFill>
              </a:defRPr>
            </a:lvl1pPr>
          </a:lstStyle>
          <a:p>
            <a:fld id="{A8924C26-1EC0-48D9-B210-0C0891A9ABBC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  <p:sldLayoutId id="2147483663" r:id="rId12"/>
  </p:sldLayoutIdLst>
  <p:hf hdr="0" ftr="0" dt="0"/>
  <p:txStyles>
    <p:titleStyle>
      <a:lvl1pPr algn="ctr" rtl="0" fontAlgn="base" latinLnBrk="1"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 latinLnBrk="1"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굴림" pitchFamily="50" charset="-127"/>
          <a:ea typeface="굴림" pitchFamily="50" charset="-127"/>
          <a:cs typeface="Arial" charset="0"/>
        </a:defRPr>
      </a:lvl2pPr>
      <a:lvl3pPr algn="ctr" rtl="0" fontAlgn="base" latinLnBrk="1"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굴림" pitchFamily="50" charset="-127"/>
          <a:ea typeface="굴림" pitchFamily="50" charset="-127"/>
          <a:cs typeface="Arial" charset="0"/>
        </a:defRPr>
      </a:lvl3pPr>
      <a:lvl4pPr algn="ctr" rtl="0" fontAlgn="base" latinLnBrk="1"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굴림" pitchFamily="50" charset="-127"/>
          <a:ea typeface="굴림" pitchFamily="50" charset="-127"/>
          <a:cs typeface="Arial" charset="0"/>
        </a:defRPr>
      </a:lvl4pPr>
      <a:lvl5pPr algn="ctr" rtl="0" fontAlgn="base" latinLnBrk="1"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굴림" pitchFamily="50" charset="-127"/>
          <a:ea typeface="굴림" pitchFamily="50" charset="-127"/>
          <a:cs typeface="Arial" charset="0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굴림" pitchFamily="50" charset="-127"/>
          <a:ea typeface="굴림" pitchFamily="50" charset="-127"/>
          <a:cs typeface="Arial" charset="0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굴림" pitchFamily="50" charset="-127"/>
          <a:ea typeface="굴림" pitchFamily="50" charset="-127"/>
          <a:cs typeface="Arial" charset="0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굴림" pitchFamily="50" charset="-127"/>
          <a:ea typeface="굴림" pitchFamily="50" charset="-127"/>
          <a:cs typeface="Arial" charset="0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굴림" pitchFamily="50" charset="-127"/>
          <a:ea typeface="굴림" pitchFamily="50" charset="-127"/>
          <a:cs typeface="Arial" charset="0"/>
        </a:defRPr>
      </a:lvl9pPr>
    </p:titleStyle>
    <p:bodyStyle>
      <a:lvl1pPr marL="447675" indent="-447675" algn="l" rtl="0" fontAlgn="base" latinLnBrk="1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v"/>
        <a:defRPr kumimoji="1" sz="3000">
          <a:solidFill>
            <a:schemeClr val="tx1"/>
          </a:solidFill>
          <a:latin typeface="+mn-lt"/>
          <a:ea typeface="+mn-ea"/>
          <a:cs typeface="+mn-cs"/>
        </a:defRPr>
      </a:lvl1pPr>
      <a:lvl2pPr marL="889000" indent="-439738" algn="l" rtl="0" fontAlgn="base" latinLnBrk="1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kumimoji="1" sz="2600">
          <a:solidFill>
            <a:schemeClr val="tx1"/>
          </a:solidFill>
          <a:latin typeface="+mn-lt"/>
          <a:ea typeface="+mn-ea"/>
          <a:cs typeface="+mn-cs"/>
        </a:defRPr>
      </a:lvl2pPr>
      <a:lvl3pPr marL="1293813" indent="-403225" algn="l" rtl="0" fontAlgn="base" latinLnBrk="1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" pitchFamily="2" charset="2"/>
        <a:buChar char="v"/>
        <a:defRPr kumimoji="1" sz="2200">
          <a:solidFill>
            <a:schemeClr val="tx1"/>
          </a:solidFill>
          <a:latin typeface="+mn-lt"/>
          <a:ea typeface="+mn-ea"/>
          <a:cs typeface="+mn-cs"/>
        </a:defRPr>
      </a:lvl3pPr>
      <a:lvl4pPr marL="1681163" indent="-385763" algn="l" rtl="0" fontAlgn="base" latinLnBrk="1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kumimoji="1" sz="2000">
          <a:solidFill>
            <a:schemeClr val="tx1"/>
          </a:solidFill>
          <a:latin typeface="+mn-lt"/>
          <a:ea typeface="+mn-ea"/>
          <a:cs typeface="+mn-cs"/>
        </a:defRPr>
      </a:lvl4pPr>
      <a:lvl5pPr marL="2070100" indent="-387350" algn="l" rtl="0" fontAlgn="base" latinLnBrk="1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" pitchFamily="2" charset="2"/>
        <a:buChar char="v"/>
        <a:defRPr kumimoji="1">
          <a:solidFill>
            <a:schemeClr val="tx1"/>
          </a:solidFill>
          <a:latin typeface="+mn-lt"/>
          <a:ea typeface="+mn-ea"/>
          <a:cs typeface="+mn-cs"/>
        </a:defRPr>
      </a:lvl5pPr>
      <a:lvl6pPr marL="2527300" indent="-387350" algn="l" rtl="0" fontAlgn="base" latinLnBrk="1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" pitchFamily="2" charset="2"/>
        <a:buChar char="v"/>
        <a:defRPr kumimoji="1">
          <a:solidFill>
            <a:schemeClr val="tx1"/>
          </a:solidFill>
          <a:latin typeface="+mn-lt"/>
          <a:ea typeface="+mn-ea"/>
          <a:cs typeface="+mn-cs"/>
        </a:defRPr>
      </a:lvl6pPr>
      <a:lvl7pPr marL="2984500" indent="-387350" algn="l" rtl="0" fontAlgn="base" latinLnBrk="1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" pitchFamily="2" charset="2"/>
        <a:buChar char="v"/>
        <a:defRPr kumimoji="1">
          <a:solidFill>
            <a:schemeClr val="tx1"/>
          </a:solidFill>
          <a:latin typeface="+mn-lt"/>
          <a:ea typeface="+mn-ea"/>
          <a:cs typeface="+mn-cs"/>
        </a:defRPr>
      </a:lvl7pPr>
      <a:lvl8pPr marL="3441700" indent="-387350" algn="l" rtl="0" fontAlgn="base" latinLnBrk="1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" pitchFamily="2" charset="2"/>
        <a:buChar char="v"/>
        <a:defRPr kumimoji="1">
          <a:solidFill>
            <a:schemeClr val="tx1"/>
          </a:solidFill>
          <a:latin typeface="+mn-lt"/>
          <a:ea typeface="+mn-ea"/>
          <a:cs typeface="+mn-cs"/>
        </a:defRPr>
      </a:lvl8pPr>
      <a:lvl9pPr marL="3898900" indent="-387350" algn="l" rtl="0" fontAlgn="base" latinLnBrk="1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" pitchFamily="2" charset="2"/>
        <a:buChar char="v"/>
        <a:defRPr kumimoji="1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6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g"/><Relationship Id="rId1" Type="http://schemas.openxmlformats.org/officeDocument/2006/relationships/slideLayout" Target="../slideLayouts/slideLayout1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1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1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1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1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emf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1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1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emf"/><Relationship Id="rId1" Type="http://schemas.openxmlformats.org/officeDocument/2006/relationships/slideLayout" Target="../slideLayouts/slideLayout1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1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emf"/><Relationship Id="rId1" Type="http://schemas.openxmlformats.org/officeDocument/2006/relationships/slideLayout" Target="../slideLayouts/slideLayout1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6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6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6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6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6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1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57.png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emf"/><Relationship Id="rId1" Type="http://schemas.openxmlformats.org/officeDocument/2006/relationships/slideLayout" Target="../slideLayouts/slideLayout12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12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12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emf"/><Relationship Id="rId1" Type="http://schemas.openxmlformats.org/officeDocument/2006/relationships/slideLayout" Target="../slideLayouts/slideLayout12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emf"/><Relationship Id="rId1" Type="http://schemas.openxmlformats.org/officeDocument/2006/relationships/slideLayout" Target="../slideLayouts/slideLayout12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emf"/><Relationship Id="rId1" Type="http://schemas.openxmlformats.org/officeDocument/2006/relationships/slideLayout" Target="../slideLayouts/slideLayout12.xml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emf"/><Relationship Id="rId2" Type="http://schemas.openxmlformats.org/officeDocument/2006/relationships/image" Target="../media/image65.emf"/><Relationship Id="rId1" Type="http://schemas.openxmlformats.org/officeDocument/2006/relationships/slideLayout" Target="../slideLayouts/slideLayout12.xml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emf"/><Relationship Id="rId2" Type="http://schemas.openxmlformats.org/officeDocument/2006/relationships/image" Target="../media/image67.emf"/><Relationship Id="rId1" Type="http://schemas.openxmlformats.org/officeDocument/2006/relationships/slideLayout" Target="../slideLayouts/slideLayout12.xml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emf"/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12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1.emf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2.emf"/><Relationship Id="rId1" Type="http://schemas.openxmlformats.org/officeDocument/2006/relationships/slideLayout" Target="../slideLayouts/slideLayout12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3.emf"/><Relationship Id="rId1" Type="http://schemas.openxmlformats.org/officeDocument/2006/relationships/slideLayout" Target="../slideLayouts/slideLayout12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4.emf"/><Relationship Id="rId1" Type="http://schemas.openxmlformats.org/officeDocument/2006/relationships/slideLayout" Target="../slideLayouts/slideLayout12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5.emf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365356"/>
            <a:ext cx="7772400" cy="742660"/>
          </a:xfrm>
        </p:spPr>
        <p:txBody>
          <a:bodyPr/>
          <a:lstStyle/>
          <a:p>
            <a:r>
              <a:rPr lang="en-US" altLang="ko-KR" sz="2400" dirty="0">
                <a:latin typeface="맑은 고딕" pitchFamily="50" charset="-127"/>
                <a:ea typeface="맑은 고딕" pitchFamily="50" charset="-127"/>
              </a:rPr>
              <a:t>[1</a:t>
            </a:r>
            <a:r>
              <a:rPr lang="ko-KR" altLang="en-US" sz="2400" dirty="0">
                <a:latin typeface="맑은 고딕" pitchFamily="50" charset="-127"/>
                <a:ea typeface="맑은 고딕" pitchFamily="50" charset="-127"/>
              </a:rPr>
              <a:t>주차 </a:t>
            </a:r>
            <a:r>
              <a:rPr lang="en-US" altLang="ko-KR" sz="2400" dirty="0">
                <a:latin typeface="맑은 고딕" pitchFamily="50" charset="-127"/>
                <a:ea typeface="맑은 고딕" pitchFamily="50" charset="-127"/>
              </a:rPr>
              <a:t>C++ </a:t>
            </a:r>
            <a:r>
              <a:rPr lang="ko-KR" altLang="en-US" sz="2400" dirty="0">
                <a:latin typeface="맑은 고딕" pitchFamily="50" charset="-127"/>
                <a:ea typeface="맑은 고딕" pitchFamily="50" charset="-127"/>
              </a:rPr>
              <a:t>언어프로그래밍</a:t>
            </a:r>
            <a:r>
              <a:rPr lang="en-US" altLang="ko-KR" sz="2400" dirty="0">
                <a:latin typeface="맑은 고딕" pitchFamily="50" charset="-127"/>
                <a:ea typeface="맑은 고딕" pitchFamily="50" charset="-127"/>
              </a:rPr>
              <a:t>]</a:t>
            </a:r>
            <a:br>
              <a:rPr lang="en-US" altLang="ko-KR" sz="2400" dirty="0">
                <a:latin typeface="맑은 고딕" pitchFamily="50" charset="-127"/>
                <a:ea typeface="맑은 고딕" pitchFamily="50" charset="-127"/>
              </a:rPr>
            </a:br>
            <a:r>
              <a:rPr lang="en-US" altLang="ko-KR" sz="2400" dirty="0">
                <a:latin typeface="맑은 고딕" pitchFamily="50" charset="-127"/>
                <a:ea typeface="맑은 고딕" pitchFamily="50" charset="-127"/>
              </a:rPr>
              <a:t>C++ </a:t>
            </a:r>
            <a:r>
              <a:rPr lang="ko-KR" altLang="en-US" sz="2400" dirty="0">
                <a:latin typeface="맑은 고딕" pitchFamily="50" charset="-127"/>
                <a:ea typeface="맑은 고딕" pitchFamily="50" charset="-127"/>
              </a:rPr>
              <a:t>언어개요 및 프로그램시작하기</a:t>
            </a:r>
            <a:r>
              <a:rPr lang="en-US" altLang="ko-KR" sz="2400" dirty="0">
                <a:latin typeface="맑은 고딕" pitchFamily="50" charset="-127"/>
                <a:ea typeface="맑은 고딕" pitchFamily="50" charset="-127"/>
              </a:rPr>
              <a:t>(2022)</a:t>
            </a:r>
            <a:endParaRPr lang="ko-KR" altLang="en-US" sz="24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8704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982960"/>
          </a:xfrm>
        </p:spPr>
        <p:txBody>
          <a:bodyPr/>
          <a:lstStyle/>
          <a:p>
            <a:r>
              <a:rPr lang="ko-KR" altLang="en-US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한밭대학교 전자공학과</a:t>
            </a:r>
          </a:p>
          <a:p>
            <a:r>
              <a:rPr lang="ko-KR" altLang="en-US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이승호 교수</a:t>
            </a:r>
          </a:p>
          <a:p>
            <a:endParaRPr lang="en-US" altLang="ko-KR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420683" y="548680"/>
            <a:ext cx="6302634" cy="485756"/>
          </a:xfrm>
        </p:spPr>
        <p:txBody>
          <a:bodyPr/>
          <a:lstStyle/>
          <a:p>
            <a:r>
              <a:rPr lang="ko-KR" altLang="en-US" sz="2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프로그래밍 기법</a:t>
            </a:r>
            <a:r>
              <a:rPr lang="en-US" altLang="ko-KR" sz="2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- </a:t>
            </a:r>
            <a:r>
              <a:rPr lang="ko-KR" altLang="en-US" sz="2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구조적 프로그래밍</a:t>
            </a:r>
          </a:p>
        </p:txBody>
      </p:sp>
      <p:sp>
        <p:nvSpPr>
          <p:cNvPr id="4" name="내용 개체 틀 2"/>
          <p:cNvSpPr txBox="1">
            <a:spLocks/>
          </p:cNvSpPr>
          <p:nvPr/>
        </p:nvSpPr>
        <p:spPr bwMode="auto">
          <a:xfrm>
            <a:off x="827584" y="1340768"/>
            <a:ext cx="2951888" cy="3537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marL="342900" lvl="0" indent="-342900">
              <a:buClr>
                <a:srgbClr val="2F2385"/>
              </a:buClr>
              <a:buSzPct val="85000"/>
              <a:buFont typeface="Wingdings" panose="05000000000000000000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구조적 프로그래밍의 예</a:t>
            </a: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5" name="그림 4">
            <a:extLst>
              <a:ext uri="{FF2B5EF4-FFF2-40B4-BE49-F238E27FC236}">
                <a16:creationId xmlns:a16="http://schemas.microsoft.com/office/drawing/2014/main" id="{D8EEA611-B730-FAFC-8D54-D8AB5CCE997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9712" y="1694538"/>
            <a:ext cx="5439534" cy="42773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011924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295636" y="524625"/>
            <a:ext cx="6552728" cy="485756"/>
          </a:xfrm>
        </p:spPr>
        <p:txBody>
          <a:bodyPr/>
          <a:lstStyle/>
          <a:p>
            <a:r>
              <a:rPr lang="ko-KR" altLang="en-US" sz="2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프로그래밍 기법</a:t>
            </a:r>
            <a:r>
              <a:rPr lang="en-US" altLang="ko-KR" sz="2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- </a:t>
            </a:r>
            <a:r>
              <a:rPr lang="ko-KR" altLang="en-US" sz="2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객체지향 프로그래밍</a:t>
            </a:r>
          </a:p>
        </p:txBody>
      </p:sp>
      <p:sp>
        <p:nvSpPr>
          <p:cNvPr id="8" name="내용 개체 틀 2"/>
          <p:cNvSpPr txBox="1">
            <a:spLocks/>
          </p:cNvSpPr>
          <p:nvPr/>
        </p:nvSpPr>
        <p:spPr bwMode="auto">
          <a:xfrm>
            <a:off x="755576" y="1361864"/>
            <a:ext cx="7920000" cy="785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marL="342900" lvl="0" indent="-342900">
              <a:buClr>
                <a:srgbClr val="2F2385"/>
              </a:buClr>
              <a:buSzPct val="85000"/>
              <a:buFont typeface="Wingdings" panose="05000000000000000000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객체지향 프로그래밍 기법에서 객체는 모듈내에서 동작되는 함수와 입력되는 </a:t>
            </a:r>
            <a:b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자료들을 하나의 패키지로 묶어 완전히 독립된 모듈로 존재한다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.</a:t>
            </a:r>
          </a:p>
          <a:p>
            <a:pPr marL="342900" lvl="0" indent="-342900">
              <a:buClr>
                <a:srgbClr val="2F2385"/>
              </a:buClr>
              <a:buSzPct val="85000"/>
              <a:buFont typeface="Wingdings" panose="05000000000000000000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객체지향 프로그래밍 기법을 사용하는 대표적인 언어가 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C++, C#, JAVA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등이다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. </a:t>
            </a:r>
          </a:p>
        </p:txBody>
      </p:sp>
      <p:pic>
        <p:nvPicPr>
          <p:cNvPr id="21197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2499164"/>
            <a:ext cx="3276700" cy="26580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내용 개체 틀 2"/>
          <p:cNvSpPr txBox="1">
            <a:spLocks/>
          </p:cNvSpPr>
          <p:nvPr/>
        </p:nvSpPr>
        <p:spPr bwMode="auto">
          <a:xfrm>
            <a:off x="683568" y="5412355"/>
            <a:ext cx="3528392" cy="3209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algn="ctr">
              <a:buClr>
                <a:srgbClr val="2F2385"/>
              </a:buClr>
              <a:buSzPct val="85000"/>
              <a:buNone/>
              <a:tabLst>
                <a:tab pos="1371600" algn="l"/>
              </a:tabLst>
              <a:defRPr/>
            </a:pPr>
            <a:r>
              <a:rPr lang="en-US" altLang="ko-KR" sz="1400" b="1" kern="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&lt;</a:t>
            </a:r>
            <a:r>
              <a:rPr lang="ko-KR" altLang="en-US" sz="1400" b="1" kern="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함수와 자료들이 분리됨</a:t>
            </a:r>
            <a:r>
              <a:rPr lang="en-US" altLang="ko-KR" sz="1400" b="1" kern="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&gt;</a:t>
            </a:r>
          </a:p>
        </p:txBody>
      </p:sp>
      <p:pic>
        <p:nvPicPr>
          <p:cNvPr id="21197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58035" y="2896352"/>
            <a:ext cx="4117541" cy="19007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내용 개체 틀 2"/>
          <p:cNvSpPr txBox="1">
            <a:spLocks/>
          </p:cNvSpPr>
          <p:nvPr/>
        </p:nvSpPr>
        <p:spPr bwMode="auto">
          <a:xfrm>
            <a:off x="4427984" y="5422739"/>
            <a:ext cx="4392488" cy="289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algn="ctr">
              <a:buClr>
                <a:srgbClr val="2F2385"/>
              </a:buClr>
              <a:buSzPct val="85000"/>
              <a:buNone/>
              <a:tabLst>
                <a:tab pos="1371600" algn="l"/>
              </a:tabLst>
              <a:defRPr/>
            </a:pPr>
            <a:r>
              <a:rPr lang="en-US" altLang="ko-KR" sz="1400" b="1" kern="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&lt;</a:t>
            </a:r>
            <a:r>
              <a:rPr lang="ko-KR" altLang="en-US" sz="1400" b="1" kern="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함수와 자료들을 하나의 패키지로 관리</a:t>
            </a:r>
            <a:r>
              <a:rPr lang="en-US" altLang="ko-KR" sz="1400" b="1" kern="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&gt;</a:t>
            </a:r>
          </a:p>
        </p:txBody>
      </p:sp>
    </p:spTree>
    <p:extLst>
      <p:ext uri="{BB962C8B-B14F-4D97-AF65-F5344CB8AC3E}">
        <p14:creationId xmlns:p14="http://schemas.microsoft.com/office/powerpoint/2010/main" val="11190228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9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119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19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9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119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119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7285D-71C1-4294-A8E8-F121454C3A1E}" type="slidenum">
              <a:rPr lang="en-US" altLang="ko-KR"/>
              <a:pPr/>
              <a:t>12</a:t>
            </a:fld>
            <a:endParaRPr lang="en-US" altLang="ko-KR"/>
          </a:p>
        </p:txBody>
      </p:sp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>
          <a:xfrm>
            <a:off x="500034" y="404664"/>
            <a:ext cx="8229600" cy="677988"/>
          </a:xfrm>
        </p:spPr>
        <p:txBody>
          <a:bodyPr/>
          <a:lstStyle/>
          <a:p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C++ 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언어의 역사 </a:t>
            </a:r>
          </a:p>
        </p:txBody>
      </p:sp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1514" y="1196752"/>
            <a:ext cx="8401080" cy="5328591"/>
          </a:xfrm>
        </p:spPr>
        <p:txBody>
          <a:bodyPr/>
          <a:lstStyle/>
          <a:p>
            <a:pPr>
              <a:lnSpc>
                <a:spcPct val="80000"/>
              </a:lnSpc>
              <a:buClr>
                <a:srgbClr val="0000AC"/>
              </a:buClr>
              <a:buFont typeface="Wingdings" pitchFamily="2" charset="2"/>
              <a:buChar char="l"/>
            </a:pPr>
            <a:r>
              <a:rPr lang="en-US" altLang="ko-KR" sz="16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1980</a:t>
            </a:r>
            <a:r>
              <a:rPr lang="ko-KR" altLang="en-US" sz="16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년대 초 </a:t>
            </a:r>
            <a:r>
              <a:rPr lang="en-US" altLang="ko-KR" sz="16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Bell </a:t>
            </a:r>
            <a:r>
              <a:rPr lang="ko-KR" altLang="en-US" sz="16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연구소의 </a:t>
            </a:r>
            <a:r>
              <a:rPr lang="ko-KR" altLang="en-US" sz="1600" b="1" dirty="0" err="1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뱐</a:t>
            </a:r>
            <a:r>
              <a:rPr lang="ko-KR" altLang="en-US" sz="16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600" b="1" dirty="0" err="1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스트라우스트럽</a:t>
            </a:r>
            <a:r>
              <a:rPr lang="en-US" altLang="ko-KR" sz="16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lang="en-US" altLang="ko-KR" sz="1600" b="1" dirty="0" err="1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Bjarne</a:t>
            </a:r>
            <a:r>
              <a:rPr lang="en-US" altLang="ko-KR" sz="16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1600" b="1" dirty="0" err="1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Stroustrup</a:t>
            </a:r>
            <a:r>
              <a:rPr lang="en-US" altLang="ko-KR" sz="16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)</a:t>
            </a:r>
            <a:r>
              <a:rPr lang="ko-KR" altLang="en-US" sz="16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에</a:t>
            </a:r>
            <a:endParaRPr lang="en-US" altLang="ko-KR" sz="1600" b="1" dirty="0">
              <a:solidFill>
                <a:srgbClr val="0000AC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lnSpc>
                <a:spcPct val="80000"/>
              </a:lnSpc>
              <a:buNone/>
            </a:pPr>
            <a:r>
              <a:rPr lang="en-US" altLang="ko-KR" sz="16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      </a:t>
            </a:r>
            <a:r>
              <a:rPr lang="ko-KR" altLang="en-US" sz="16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 의해 만들어졌음</a:t>
            </a:r>
            <a:r>
              <a:rPr lang="ko-KR" altLang="en-US" sz="1600" kern="0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endParaRPr lang="en-US" altLang="ko-KR" sz="1600" kern="0" dirty="0">
              <a:solidFill>
                <a:srgbClr val="0000AC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lnSpc>
                <a:spcPct val="80000"/>
              </a:lnSpc>
              <a:buNone/>
            </a:pPr>
            <a:endParaRPr lang="en-US" altLang="ko-KR" sz="1600" dirty="0">
              <a:solidFill>
                <a:srgbClr val="0000AC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lnSpc>
                <a:spcPct val="80000"/>
              </a:lnSpc>
              <a:buClr>
                <a:srgbClr val="0000AC"/>
              </a:buClr>
              <a:buFont typeface="Wingdings" pitchFamily="2" charset="2"/>
              <a:buChar char="l"/>
            </a:pPr>
            <a:r>
              <a:rPr lang="en-US" altLang="ko-KR" sz="16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C++ </a:t>
            </a:r>
            <a:r>
              <a:rPr lang="ko-KR" altLang="en-US" sz="16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언어는 </a:t>
            </a:r>
            <a:r>
              <a:rPr lang="en-US" altLang="ko-KR" sz="16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C </a:t>
            </a:r>
            <a:r>
              <a:rPr lang="ko-KR" altLang="en-US" sz="16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언어에 증가 연산자 </a:t>
            </a:r>
            <a:r>
              <a:rPr lang="en-US" altLang="ko-KR" sz="16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++</a:t>
            </a:r>
            <a:r>
              <a:rPr lang="ko-KR" altLang="en-US" sz="16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을 뒤에 붙여 </a:t>
            </a:r>
            <a:r>
              <a:rPr lang="en-US" altLang="ko-KR" sz="16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C </a:t>
            </a:r>
            <a:r>
              <a:rPr lang="ko-KR" altLang="en-US" sz="16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언어보다 한 단계 </a:t>
            </a:r>
            <a:endParaRPr lang="en-US" altLang="ko-KR" sz="1600" b="1" dirty="0">
              <a:solidFill>
                <a:srgbClr val="0000AC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lnSpc>
                <a:spcPct val="80000"/>
              </a:lnSpc>
              <a:buNone/>
            </a:pPr>
            <a:r>
              <a:rPr lang="en-US" altLang="ko-KR" sz="16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      </a:t>
            </a:r>
            <a:r>
              <a:rPr lang="ko-KR" altLang="en-US" sz="16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진보한 언어라는 의미를 지니기도 함</a:t>
            </a:r>
            <a:endParaRPr lang="en-US" altLang="ko-KR" sz="1600" b="1" dirty="0">
              <a:solidFill>
                <a:srgbClr val="0000AC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lnSpc>
                <a:spcPct val="80000"/>
              </a:lnSpc>
              <a:buNone/>
            </a:pPr>
            <a:endParaRPr lang="en-US" altLang="ko-KR" sz="1600" kern="0" dirty="0">
              <a:solidFill>
                <a:srgbClr val="0000AC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lnSpc>
                <a:spcPct val="80000"/>
              </a:lnSpc>
              <a:buClr>
                <a:srgbClr val="0000AC"/>
              </a:buClr>
              <a:buFont typeface="Wingdings" pitchFamily="2" charset="2"/>
              <a:buChar char="l"/>
            </a:pPr>
            <a:r>
              <a:rPr lang="en-US" altLang="ko-KR" sz="16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C++ </a:t>
            </a:r>
            <a:r>
              <a:rPr lang="ko-KR" altLang="en-US" sz="16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언어는 </a:t>
            </a:r>
            <a:r>
              <a:rPr lang="en-US" altLang="ko-KR" sz="16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C </a:t>
            </a:r>
            <a:r>
              <a:rPr lang="ko-KR" altLang="en-US" sz="16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언어의 기본 문법에 객체지향 프로그래밍</a:t>
            </a:r>
            <a:r>
              <a:rPr lang="en-US" sz="16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(Object Oriented    </a:t>
            </a:r>
          </a:p>
          <a:p>
            <a:pPr>
              <a:lnSpc>
                <a:spcPct val="80000"/>
              </a:lnSpc>
              <a:buNone/>
            </a:pPr>
            <a:r>
              <a:rPr lang="en-US" sz="16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      Programming : OOP)</a:t>
            </a:r>
            <a:r>
              <a:rPr lang="ko-KR" altLang="en-US" sz="16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 기능을 추가한 언어임</a:t>
            </a:r>
            <a:r>
              <a:rPr lang="en-US" altLang="ko-KR" sz="16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 </a:t>
            </a:r>
          </a:p>
          <a:p>
            <a:pPr>
              <a:lnSpc>
                <a:spcPct val="80000"/>
              </a:lnSpc>
              <a:buNone/>
            </a:pPr>
            <a:endParaRPr lang="en-US" altLang="ko-KR" sz="1600" b="1" dirty="0">
              <a:solidFill>
                <a:srgbClr val="0000AC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buClr>
                <a:srgbClr val="0000AC"/>
              </a:buClr>
              <a:buFont typeface="Wingdings" pitchFamily="2" charset="2"/>
              <a:buChar char="l"/>
            </a:pPr>
            <a:r>
              <a:rPr lang="en-US" altLang="ko-KR" sz="16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C++ </a:t>
            </a:r>
            <a:r>
              <a:rPr lang="ko-KR" altLang="en-US" sz="16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언어는 </a:t>
            </a:r>
            <a:r>
              <a:rPr lang="en-US" altLang="ko-KR" sz="16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1998</a:t>
            </a:r>
            <a:r>
              <a:rPr lang="ko-KR" altLang="en-US" sz="16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년 </a:t>
            </a:r>
            <a:r>
              <a:rPr lang="en-US" altLang="ko-KR" sz="16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ANSI(American National Standards Institute)</a:t>
            </a:r>
            <a:r>
              <a:rPr lang="ko-KR" altLang="en-US" sz="16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에 정식으로 </a:t>
            </a:r>
            <a:endParaRPr lang="en-US" altLang="ko-KR" sz="1600" b="1" dirty="0">
              <a:solidFill>
                <a:srgbClr val="0000AC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buClr>
                <a:srgbClr val="0000AC"/>
              </a:buClr>
              <a:buNone/>
            </a:pPr>
            <a:r>
              <a:rPr lang="en-US" altLang="ko-KR" sz="16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      </a:t>
            </a:r>
            <a:r>
              <a:rPr lang="ko-KR" altLang="en-US" sz="16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호환성을 위해 표준화 과정을 거쳐</a:t>
            </a:r>
            <a:r>
              <a:rPr lang="en-US" altLang="ko-KR" sz="16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6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현재 </a:t>
            </a:r>
            <a:r>
              <a:rPr lang="en-US" altLang="ko-KR" sz="16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C++23</a:t>
            </a:r>
            <a:r>
              <a:rPr lang="ko-KR" altLang="en-US" sz="16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이 표준으로</a:t>
            </a:r>
            <a:r>
              <a:rPr lang="en-US" altLang="ko-KR" sz="16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6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사용되고 있으며 향후</a:t>
            </a:r>
            <a:r>
              <a:rPr lang="en-US" altLang="ko-KR" sz="16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C++26</a:t>
            </a:r>
            <a:r>
              <a:rPr lang="ko-KR" altLang="en-US" sz="16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을 표준으로 업그레이드 할 예정 </a:t>
            </a:r>
            <a:r>
              <a:rPr lang="en-US" altLang="ko-KR" sz="16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=&gt; https://en.wikipedia.org/wiki/C++</a:t>
            </a:r>
          </a:p>
          <a:p>
            <a:pPr>
              <a:buClr>
                <a:srgbClr val="0000AC"/>
              </a:buClr>
              <a:buNone/>
            </a:pPr>
            <a:r>
              <a:rPr lang="en-US" altLang="ko-KR" sz="16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      </a:t>
            </a:r>
          </a:p>
          <a:p>
            <a:pPr>
              <a:buClr>
                <a:srgbClr val="0000AC"/>
              </a:buClr>
              <a:buNone/>
            </a:pPr>
            <a:endParaRPr lang="en-US" altLang="ko-KR" sz="1600" b="1" dirty="0">
              <a:solidFill>
                <a:srgbClr val="0000AC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buClr>
                <a:srgbClr val="0000AC"/>
              </a:buClr>
              <a:buNone/>
            </a:pPr>
            <a:endParaRPr lang="en-US" altLang="ko-KR" sz="1600" b="1" dirty="0">
              <a:solidFill>
                <a:srgbClr val="0000AC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n-US" altLang="ko-KR" sz="1600" dirty="0"/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68E0FF7D-E048-4B31-89FB-3C4CCB28666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95736" y="4221088"/>
            <a:ext cx="4464496" cy="2304255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C++ 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언어의 특징</a:t>
            </a:r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E4B109-71DE-4FE4-898F-BE53F523C2ED}" type="slidenum">
              <a:rPr lang="en-US" altLang="ko-KR" smtClean="0"/>
              <a:pPr/>
              <a:t>13</a:t>
            </a:fld>
            <a:endParaRPr lang="en-US" altLang="ko-KR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1520" y="1268760"/>
            <a:ext cx="8784976" cy="4525963"/>
          </a:xfrm>
        </p:spPr>
        <p:txBody>
          <a:bodyPr/>
          <a:lstStyle/>
          <a:p>
            <a:pPr>
              <a:buClr>
                <a:srgbClr val="0000AC"/>
              </a:buClr>
              <a:buFont typeface="Wingdings" pitchFamily="2" charset="2"/>
              <a:buChar char="l"/>
            </a:pPr>
            <a:r>
              <a:rPr lang="ko-KR" altLang="en-US" sz="18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캡슐화</a:t>
            </a:r>
            <a:r>
              <a:rPr lang="en-US" altLang="ko-KR" sz="18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(encapsulation)</a:t>
            </a:r>
          </a:p>
          <a:p>
            <a:pPr lvl="1">
              <a:lnSpc>
                <a:spcPct val="150000"/>
              </a:lnSpc>
              <a:buClr>
                <a:srgbClr val="0000AC"/>
              </a:buClr>
              <a:buFont typeface="Wingdings" pitchFamily="2" charset="2"/>
              <a:buChar char="ü"/>
            </a:pPr>
            <a:r>
              <a:rPr lang="ko-KR" altLang="en-US" sz="160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처리되는 자료와 이를 처리하는 함수를 결합한 객체</a:t>
            </a:r>
            <a:r>
              <a:rPr lang="en-US" altLang="ko-KR" sz="160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(object)</a:t>
            </a:r>
            <a:r>
              <a:rPr lang="ko-KR" altLang="en-US" sz="1600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를 사용하여 </a:t>
            </a:r>
            <a:br>
              <a:rPr lang="en-US" altLang="ko-KR" sz="1600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ko-KR" altLang="en-US" sz="1600" dirty="0" err="1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캡슐화하여</a:t>
            </a:r>
            <a:r>
              <a:rPr lang="ko-KR" altLang="en-US" sz="1600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 외부의 접근을 차단하여 객체를 보호하는 객체지향 프로그래밍의 특성</a:t>
            </a:r>
            <a:r>
              <a:rPr lang="en-US" altLang="ko-KR" sz="1600" dirty="0">
                <a:latin typeface="맑은 고딕" pitchFamily="50" charset="-127"/>
                <a:ea typeface="맑은 고딕" pitchFamily="50" charset="-127"/>
              </a:rPr>
              <a:t>             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n-US" altLang="ko-KR" sz="1600" dirty="0"/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n-US" altLang="ko-KR" sz="1600" dirty="0"/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n-US" altLang="ko-KR" sz="1600" dirty="0"/>
          </a:p>
        </p:txBody>
      </p:sp>
      <p:pic>
        <p:nvPicPr>
          <p:cNvPr id="6" name="그림 5">
            <a:extLst>
              <a:ext uri="{FF2B5EF4-FFF2-40B4-BE49-F238E27FC236}">
                <a16:creationId xmlns:a16="http://schemas.microsoft.com/office/drawing/2014/main" id="{FEC8C813-FB40-41E5-85E0-FAEA5957185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19672" y="2492896"/>
            <a:ext cx="6408712" cy="3888432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7285D-71C1-4294-A8E8-F121454C3A1E}" type="slidenum">
              <a:rPr lang="en-US" altLang="ko-KR"/>
              <a:pPr/>
              <a:t>14</a:t>
            </a:fld>
            <a:endParaRPr lang="en-US" altLang="ko-KR"/>
          </a:p>
        </p:txBody>
      </p:sp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C++ 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언어의 특징</a:t>
            </a:r>
          </a:p>
        </p:txBody>
      </p:sp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422641"/>
            <a:ext cx="8543956" cy="3518528"/>
          </a:xfrm>
        </p:spPr>
        <p:txBody>
          <a:bodyPr/>
          <a:lstStyle/>
          <a:p>
            <a:pPr lvl="1">
              <a:lnSpc>
                <a:spcPct val="80000"/>
              </a:lnSpc>
              <a:buClr>
                <a:srgbClr val="0000AC"/>
              </a:buClr>
              <a:buFont typeface="Wingdings" pitchFamily="2" charset="2"/>
              <a:buChar char="ü"/>
            </a:pPr>
            <a:r>
              <a:rPr lang="ko-KR" altLang="en-US" sz="160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다른 객체에서 수정이나 참조를 할 수가 없음</a:t>
            </a:r>
            <a:endParaRPr lang="en-US" altLang="ko-KR" sz="160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lnSpc>
                <a:spcPct val="80000"/>
              </a:lnSpc>
              <a:buNone/>
            </a:pPr>
            <a:r>
              <a:rPr lang="en-US" altLang="ko-KR" sz="1600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                   </a:t>
            </a:r>
            <a:r>
              <a:rPr lang="ko-KR" altLang="en-US" sz="160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자료 은닉</a:t>
            </a:r>
            <a:r>
              <a:rPr lang="en-US" altLang="ko-KR" sz="160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(data hiding)</a:t>
            </a:r>
          </a:p>
          <a:p>
            <a:pPr>
              <a:lnSpc>
                <a:spcPct val="80000"/>
              </a:lnSpc>
              <a:buNone/>
            </a:pPr>
            <a:r>
              <a:rPr lang="en-US" altLang="ko-KR" sz="1600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 </a:t>
            </a:r>
          </a:p>
          <a:p>
            <a:pPr lvl="1">
              <a:lnSpc>
                <a:spcPct val="80000"/>
              </a:lnSpc>
              <a:buClr>
                <a:srgbClr val="0000AC"/>
              </a:buClr>
              <a:buFont typeface="Wingdings" pitchFamily="2" charset="2"/>
              <a:buChar char="ü"/>
            </a:pPr>
            <a:endParaRPr lang="en-US" altLang="ko-KR" sz="1600" dirty="0">
              <a:solidFill>
                <a:srgbClr val="0000AC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altLang="ko-KR" sz="1600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 </a:t>
            </a:r>
          </a:p>
          <a:p>
            <a:pPr lvl="1">
              <a:lnSpc>
                <a:spcPct val="80000"/>
              </a:lnSpc>
              <a:buClr>
                <a:srgbClr val="0000AC"/>
              </a:buClr>
              <a:buFont typeface="Wingdings" pitchFamily="2" charset="2"/>
              <a:buChar char="ü"/>
            </a:pPr>
            <a:endParaRPr lang="en-US" altLang="ko-KR" sz="1600" dirty="0">
              <a:solidFill>
                <a:srgbClr val="0000AC"/>
              </a:solidFill>
              <a:latin typeface="맑은 고딕" pitchFamily="50" charset="-127"/>
              <a:ea typeface="맑은 고딕" pitchFamily="50" charset="-127"/>
            </a:endParaRPr>
          </a:p>
          <a:p>
            <a:pPr lvl="1">
              <a:lnSpc>
                <a:spcPct val="80000"/>
              </a:lnSpc>
              <a:buClr>
                <a:srgbClr val="0000AC"/>
              </a:buClr>
              <a:buFont typeface="Wingdings" pitchFamily="2" charset="2"/>
              <a:buChar char="ü"/>
            </a:pPr>
            <a:endParaRPr lang="en-US" altLang="ko-KR" sz="1600" dirty="0">
              <a:solidFill>
                <a:srgbClr val="0000AC"/>
              </a:solidFill>
              <a:latin typeface="맑은 고딕" pitchFamily="50" charset="-127"/>
              <a:ea typeface="맑은 고딕" pitchFamily="50" charset="-127"/>
            </a:endParaRPr>
          </a:p>
          <a:p>
            <a:pPr lvl="1">
              <a:lnSpc>
                <a:spcPct val="80000"/>
              </a:lnSpc>
              <a:buClr>
                <a:srgbClr val="0000AC"/>
              </a:buClr>
              <a:buFont typeface="Wingdings" pitchFamily="2" charset="2"/>
              <a:buChar char="ü"/>
            </a:pPr>
            <a:endParaRPr lang="en-US" altLang="ko-KR" sz="1600" dirty="0">
              <a:solidFill>
                <a:srgbClr val="0000AC"/>
              </a:solidFill>
              <a:latin typeface="맑은 고딕" pitchFamily="50" charset="-127"/>
              <a:ea typeface="맑은 고딕" pitchFamily="50" charset="-127"/>
            </a:endParaRPr>
          </a:p>
          <a:p>
            <a:pPr lvl="1">
              <a:lnSpc>
                <a:spcPct val="80000"/>
              </a:lnSpc>
              <a:buClr>
                <a:srgbClr val="0000AC"/>
              </a:buClr>
              <a:buFont typeface="Wingdings" pitchFamily="2" charset="2"/>
              <a:buChar char="ü"/>
            </a:pPr>
            <a:endParaRPr lang="en-US" altLang="ko-KR" sz="1600" dirty="0">
              <a:solidFill>
                <a:srgbClr val="0000AC"/>
              </a:solidFill>
              <a:latin typeface="맑은 고딕" pitchFamily="50" charset="-127"/>
              <a:ea typeface="맑은 고딕" pitchFamily="50" charset="-127"/>
            </a:endParaRPr>
          </a:p>
          <a:p>
            <a:pPr lvl="1">
              <a:lnSpc>
                <a:spcPct val="80000"/>
              </a:lnSpc>
              <a:buClr>
                <a:srgbClr val="0000AC"/>
              </a:buClr>
              <a:buFont typeface="Wingdings" pitchFamily="2" charset="2"/>
              <a:buChar char="ü"/>
            </a:pPr>
            <a:endParaRPr lang="en-US" altLang="ko-KR" sz="1600" dirty="0">
              <a:solidFill>
                <a:srgbClr val="0000AC"/>
              </a:solidFill>
              <a:latin typeface="맑은 고딕" pitchFamily="50" charset="-127"/>
              <a:ea typeface="맑은 고딕" pitchFamily="50" charset="-127"/>
            </a:endParaRPr>
          </a:p>
          <a:p>
            <a:pPr lvl="1">
              <a:lnSpc>
                <a:spcPct val="80000"/>
              </a:lnSpc>
              <a:buClr>
                <a:srgbClr val="0000AC"/>
              </a:buClr>
              <a:buFont typeface="Wingdings" pitchFamily="2" charset="2"/>
              <a:buChar char="ü"/>
            </a:pPr>
            <a:endParaRPr lang="en-US" altLang="ko-KR" sz="1600" dirty="0">
              <a:solidFill>
                <a:srgbClr val="0000AC"/>
              </a:solidFill>
              <a:latin typeface="맑은 고딕" pitchFamily="50" charset="-127"/>
              <a:ea typeface="맑은 고딕" pitchFamily="50" charset="-127"/>
            </a:endParaRPr>
          </a:p>
          <a:p>
            <a:pPr lvl="1">
              <a:lnSpc>
                <a:spcPct val="80000"/>
              </a:lnSpc>
              <a:buClr>
                <a:srgbClr val="0000AC"/>
              </a:buClr>
              <a:buFont typeface="Wingdings" pitchFamily="2" charset="2"/>
              <a:buChar char="ü"/>
            </a:pPr>
            <a:endParaRPr lang="en-US" altLang="ko-KR" sz="1600" dirty="0">
              <a:solidFill>
                <a:srgbClr val="0000AC"/>
              </a:solidFill>
              <a:latin typeface="맑은 고딕" pitchFamily="50" charset="-127"/>
              <a:ea typeface="맑은 고딕" pitchFamily="50" charset="-127"/>
            </a:endParaRPr>
          </a:p>
          <a:p>
            <a:pPr lvl="1">
              <a:lnSpc>
                <a:spcPct val="80000"/>
              </a:lnSpc>
              <a:buClr>
                <a:srgbClr val="0000AC"/>
              </a:buClr>
              <a:buFont typeface="Wingdings" pitchFamily="2" charset="2"/>
              <a:buChar char="ü"/>
            </a:pPr>
            <a:endParaRPr lang="en-US" altLang="ko-KR" sz="1600" dirty="0">
              <a:solidFill>
                <a:srgbClr val="0000AC"/>
              </a:solidFill>
              <a:latin typeface="맑은 고딕" pitchFamily="50" charset="-127"/>
              <a:ea typeface="맑은 고딕" pitchFamily="50" charset="-127"/>
            </a:endParaRPr>
          </a:p>
          <a:p>
            <a:pPr lvl="1">
              <a:lnSpc>
                <a:spcPct val="80000"/>
              </a:lnSpc>
              <a:buClr>
                <a:srgbClr val="0000AC"/>
              </a:buClr>
              <a:buFont typeface="Wingdings" pitchFamily="2" charset="2"/>
              <a:buChar char="ü"/>
            </a:pPr>
            <a:endParaRPr lang="en-US" altLang="ko-KR" sz="1600" dirty="0">
              <a:solidFill>
                <a:srgbClr val="0000AC"/>
              </a:solidFill>
              <a:latin typeface="맑은 고딕" pitchFamily="50" charset="-127"/>
              <a:ea typeface="맑은 고딕" pitchFamily="50" charset="-127"/>
            </a:endParaRPr>
          </a:p>
          <a:p>
            <a:pPr lvl="1">
              <a:lnSpc>
                <a:spcPct val="80000"/>
              </a:lnSpc>
              <a:buClr>
                <a:srgbClr val="0000AC"/>
              </a:buClr>
              <a:buFont typeface="Wingdings" pitchFamily="2" charset="2"/>
              <a:buChar char="ü"/>
            </a:pPr>
            <a:endParaRPr lang="en-US" altLang="ko-KR" sz="1600" dirty="0">
              <a:solidFill>
                <a:srgbClr val="0000AC"/>
              </a:solidFill>
              <a:latin typeface="맑은 고딕" pitchFamily="50" charset="-127"/>
              <a:ea typeface="맑은 고딕" pitchFamily="50" charset="-127"/>
            </a:endParaRPr>
          </a:p>
          <a:p>
            <a:pPr lvl="1">
              <a:lnSpc>
                <a:spcPct val="150000"/>
              </a:lnSpc>
              <a:buClr>
                <a:srgbClr val="0000AC"/>
              </a:buClr>
              <a:buFont typeface="Wingdings" pitchFamily="2" charset="2"/>
              <a:buChar char="ü"/>
            </a:pPr>
            <a:endParaRPr lang="en-US" altLang="ko-KR" sz="1600" dirty="0">
              <a:solidFill>
                <a:srgbClr val="0000AC"/>
              </a:solidFill>
              <a:latin typeface="맑은 고딕" pitchFamily="50" charset="-127"/>
              <a:ea typeface="맑은 고딕" pitchFamily="50" charset="-127"/>
            </a:endParaRPr>
          </a:p>
          <a:p>
            <a:pPr lvl="1">
              <a:lnSpc>
                <a:spcPct val="150000"/>
              </a:lnSpc>
              <a:buClr>
                <a:srgbClr val="0000AC"/>
              </a:buClr>
              <a:buFont typeface="Wingdings" pitchFamily="2" charset="2"/>
              <a:buChar char="ü"/>
            </a:pPr>
            <a:r>
              <a:rPr lang="ko-KR" altLang="en-US" sz="1600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자료나 함수의 변경이 전체 객체에 영향을 주지 않고 해당되는 객체에만 영향을 </a:t>
            </a:r>
            <a:br>
              <a:rPr lang="en-US" altLang="ko-KR" sz="1600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ko-KR" altLang="en-US" sz="1600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주기 때문에</a:t>
            </a:r>
            <a:r>
              <a:rPr lang="en-US" altLang="ko-KR" sz="1600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,</a:t>
            </a:r>
            <a:r>
              <a:rPr lang="ko-KR" altLang="en-US" sz="1600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60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프로그램의 유지보수를 쉽게 할 수 있음</a:t>
            </a:r>
            <a:endParaRPr lang="en-US" altLang="ko-KR" sz="1600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8" name="오른쪽 화살표 7"/>
          <p:cNvSpPr/>
          <p:nvPr/>
        </p:nvSpPr>
        <p:spPr bwMode="auto">
          <a:xfrm>
            <a:off x="1500166" y="1687854"/>
            <a:ext cx="360040" cy="216024"/>
          </a:xfrm>
          <a:prstGeom prst="rightArrow">
            <a:avLst/>
          </a:prstGeom>
          <a:solidFill>
            <a:srgbClr val="00B050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l"/>
              <a:tabLst/>
            </a:pPr>
            <a:endParaRPr kumimoji="0" lang="ko-KR" altLang="en-US" sz="2400" b="1" i="0" u="none" strike="noStrike" cap="none" normalizeH="0" baseline="0">
              <a:ln>
                <a:noFill/>
              </a:ln>
              <a:solidFill>
                <a:srgbClr val="F8F8F8"/>
              </a:solidFill>
              <a:effectLst/>
              <a:latin typeface="CG Omega" pitchFamily="34" charset="0"/>
            </a:endParaRPr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768070"/>
            <a:ext cx="6408712" cy="38164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7285D-71C1-4294-A8E8-F121454C3A1E}" type="slidenum">
              <a:rPr lang="en-US" altLang="ko-KR"/>
              <a:pPr/>
              <a:t>15</a:t>
            </a:fld>
            <a:endParaRPr lang="en-US" altLang="ko-KR"/>
          </a:p>
        </p:txBody>
      </p:sp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C++ 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언어의 특징</a:t>
            </a:r>
          </a:p>
        </p:txBody>
      </p:sp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0022" y="1484784"/>
            <a:ext cx="8543956" cy="3518527"/>
          </a:xfrm>
        </p:spPr>
        <p:txBody>
          <a:bodyPr/>
          <a:lstStyle/>
          <a:p>
            <a:pPr lvl="1">
              <a:lnSpc>
                <a:spcPct val="150000"/>
              </a:lnSpc>
              <a:buClr>
                <a:srgbClr val="0000AC"/>
              </a:buClr>
              <a:buFont typeface="Wingdings" pitchFamily="2" charset="2"/>
              <a:buChar char="ü"/>
            </a:pPr>
            <a:r>
              <a:rPr lang="ko-KR" altLang="en-US" sz="160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캡슐화는 객체를 구성하는 요소들을 캡슐로 싸서 그 내부를 보호하고 볼 수 없게 하는 것이지만</a:t>
            </a:r>
            <a:r>
              <a:rPr lang="en-US" altLang="ko-KR" sz="160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160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다른 객체와 서로 정보를 주고받기 위해 객체의 일부 요소를 외부에 공개함</a:t>
            </a:r>
            <a:r>
              <a:rPr lang="en-US" altLang="ko-KR" sz="160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</a:t>
            </a:r>
            <a:endParaRPr lang="ko-KR" altLang="en-US" sz="160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449262" lvl="1" indent="0">
              <a:lnSpc>
                <a:spcPct val="150000"/>
              </a:lnSpc>
              <a:buClr>
                <a:srgbClr val="0000AC"/>
              </a:buClr>
              <a:buNone/>
            </a:pPr>
            <a:r>
              <a:rPr lang="en-US" altLang="ko-KR" sz="160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        </a:t>
            </a:r>
            <a:r>
              <a:rPr lang="en-US" altLang="ko-KR" sz="160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C++ </a:t>
            </a:r>
            <a:r>
              <a:rPr lang="ko-KR" altLang="en-US" sz="160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언어가 </a:t>
            </a:r>
            <a:r>
              <a:rPr lang="en-US" altLang="ko-KR" sz="160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C </a:t>
            </a:r>
            <a:r>
              <a:rPr lang="ko-KR" altLang="en-US" sz="160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언어와의 호환성을 위하여 캡슐 외부에 함수와 전역변수 등을 </a:t>
            </a:r>
            <a:br>
              <a:rPr lang="en-US" altLang="ko-KR" sz="160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en-US" altLang="ko-KR" sz="160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            </a:t>
            </a:r>
            <a:r>
              <a:rPr lang="ko-KR" altLang="en-US" sz="160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만들어 사용할 수 있도록  함 </a:t>
            </a:r>
            <a:endParaRPr lang="en-US" altLang="ko-KR" sz="1600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449262" lvl="1" indent="0">
              <a:lnSpc>
                <a:spcPct val="150000"/>
              </a:lnSpc>
              <a:buClr>
                <a:srgbClr val="0000AC"/>
              </a:buClr>
              <a:buNone/>
            </a:pPr>
            <a:r>
              <a:rPr lang="en-US" altLang="ko-KR" sz="160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        </a:t>
            </a:r>
            <a:r>
              <a:rPr lang="ko-KR" altLang="en-US" sz="160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처리되는 자료와 이를 처리하는 함수를 결합한 객체</a:t>
            </a:r>
            <a:r>
              <a:rPr lang="en-US" altLang="ko-KR" sz="160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(object)</a:t>
            </a:r>
            <a:r>
              <a:rPr lang="ko-KR" altLang="en-US" sz="160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를 사용하여 </a:t>
            </a:r>
            <a:br>
              <a:rPr lang="en-US" altLang="ko-KR" sz="160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en-US" altLang="ko-KR" sz="160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            </a:t>
            </a:r>
            <a:r>
              <a:rPr lang="ko-KR" altLang="en-US" sz="1600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캡슐화하여</a:t>
            </a:r>
            <a:r>
              <a:rPr lang="ko-KR" altLang="en-US" sz="160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외부의 접근을 차단하는 객체지향 프로그래밍의 특성이 다소                 </a:t>
            </a:r>
            <a:br>
              <a:rPr lang="en-US" altLang="ko-KR" sz="160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en-US" altLang="ko-KR" sz="160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            </a:t>
            </a:r>
            <a:r>
              <a:rPr lang="ko-KR" altLang="en-US" sz="160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무너짐</a:t>
            </a:r>
            <a:br>
              <a:rPr lang="en-US" altLang="ko-KR" sz="160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</a:br>
            <a:endParaRPr lang="en-US" altLang="ko-KR" sz="1600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lvl="1">
              <a:lnSpc>
                <a:spcPct val="150000"/>
              </a:lnSpc>
              <a:buClr>
                <a:srgbClr val="0000AC"/>
              </a:buClr>
              <a:buFont typeface="Wingdings" pitchFamily="2" charset="2"/>
              <a:buChar char="ü"/>
            </a:pPr>
            <a:endParaRPr lang="en-US" altLang="ko-KR" sz="160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449262" lvl="1" indent="0">
              <a:lnSpc>
                <a:spcPct val="150000"/>
              </a:lnSpc>
              <a:buClr>
                <a:srgbClr val="0000AC"/>
              </a:buClr>
              <a:buNone/>
            </a:pPr>
            <a:r>
              <a:rPr lang="en-US" altLang="ko-KR" sz="1600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               </a:t>
            </a:r>
            <a:r>
              <a:rPr lang="en-US" altLang="ko-KR" sz="160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            </a:t>
            </a:r>
            <a:endParaRPr lang="en-US" altLang="ko-KR" sz="1600" dirty="0">
              <a:solidFill>
                <a:srgbClr val="0000AC"/>
              </a:solidFill>
              <a:latin typeface="맑은 고딕" pitchFamily="50" charset="-127"/>
              <a:ea typeface="맑은 고딕" pitchFamily="50" charset="-127"/>
            </a:endParaRPr>
          </a:p>
          <a:p>
            <a:pPr lvl="1">
              <a:lnSpc>
                <a:spcPct val="80000"/>
              </a:lnSpc>
              <a:buClr>
                <a:srgbClr val="0000AC"/>
              </a:buClr>
              <a:buFont typeface="Wingdings" pitchFamily="2" charset="2"/>
              <a:buChar char="ü"/>
            </a:pPr>
            <a:endParaRPr lang="en-US" altLang="ko-KR" sz="1600" dirty="0">
              <a:solidFill>
                <a:srgbClr val="0000AC"/>
              </a:solidFill>
              <a:latin typeface="맑은 고딕" pitchFamily="50" charset="-127"/>
              <a:ea typeface="맑은 고딕" pitchFamily="50" charset="-127"/>
            </a:endParaRPr>
          </a:p>
          <a:p>
            <a:pPr lvl="1">
              <a:lnSpc>
                <a:spcPct val="80000"/>
              </a:lnSpc>
              <a:buClr>
                <a:srgbClr val="0000AC"/>
              </a:buClr>
              <a:buFont typeface="Wingdings" pitchFamily="2" charset="2"/>
              <a:buChar char="ü"/>
            </a:pPr>
            <a:endParaRPr lang="en-US" altLang="ko-KR" sz="1600" dirty="0">
              <a:solidFill>
                <a:srgbClr val="0000AC"/>
              </a:solidFill>
              <a:latin typeface="맑은 고딕" pitchFamily="50" charset="-127"/>
              <a:ea typeface="맑은 고딕" pitchFamily="50" charset="-127"/>
            </a:endParaRPr>
          </a:p>
          <a:p>
            <a:pPr lvl="1">
              <a:lnSpc>
                <a:spcPct val="80000"/>
              </a:lnSpc>
              <a:buClr>
                <a:srgbClr val="0000AC"/>
              </a:buClr>
              <a:buFont typeface="Wingdings" pitchFamily="2" charset="2"/>
              <a:buChar char="ü"/>
            </a:pPr>
            <a:endParaRPr lang="en-US" altLang="ko-KR" sz="1600" dirty="0">
              <a:solidFill>
                <a:srgbClr val="0000AC"/>
              </a:solidFill>
              <a:latin typeface="맑은 고딕" pitchFamily="50" charset="-127"/>
              <a:ea typeface="맑은 고딕" pitchFamily="50" charset="-127"/>
            </a:endParaRPr>
          </a:p>
          <a:p>
            <a:pPr lvl="1">
              <a:lnSpc>
                <a:spcPct val="80000"/>
              </a:lnSpc>
              <a:buClr>
                <a:srgbClr val="0000AC"/>
              </a:buClr>
              <a:buFont typeface="Wingdings" pitchFamily="2" charset="2"/>
              <a:buChar char="ü"/>
            </a:pPr>
            <a:endParaRPr lang="en-US" altLang="ko-KR" sz="1600" dirty="0">
              <a:solidFill>
                <a:srgbClr val="0000AC"/>
              </a:solidFill>
              <a:latin typeface="맑은 고딕" pitchFamily="50" charset="-127"/>
              <a:ea typeface="맑은 고딕" pitchFamily="50" charset="-127"/>
            </a:endParaRPr>
          </a:p>
          <a:p>
            <a:pPr lvl="1">
              <a:lnSpc>
                <a:spcPct val="80000"/>
              </a:lnSpc>
              <a:buClr>
                <a:srgbClr val="0000AC"/>
              </a:buClr>
              <a:buFont typeface="Wingdings" pitchFamily="2" charset="2"/>
              <a:buChar char="ü"/>
            </a:pPr>
            <a:endParaRPr lang="en-US" altLang="ko-KR" sz="1600" dirty="0">
              <a:solidFill>
                <a:srgbClr val="0000AC"/>
              </a:solidFill>
              <a:latin typeface="맑은 고딕" pitchFamily="50" charset="-127"/>
              <a:ea typeface="맑은 고딕" pitchFamily="50" charset="-127"/>
            </a:endParaRPr>
          </a:p>
          <a:p>
            <a:pPr lvl="1">
              <a:lnSpc>
                <a:spcPct val="150000"/>
              </a:lnSpc>
              <a:buClr>
                <a:srgbClr val="0000AC"/>
              </a:buClr>
              <a:buFont typeface="Wingdings" pitchFamily="2" charset="2"/>
              <a:buChar char="ü"/>
            </a:pPr>
            <a:endParaRPr lang="en-US" altLang="ko-KR" sz="1600" dirty="0">
              <a:solidFill>
                <a:srgbClr val="0000AC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8" name="오른쪽 화살표 7"/>
          <p:cNvSpPr/>
          <p:nvPr/>
        </p:nvSpPr>
        <p:spPr bwMode="auto">
          <a:xfrm>
            <a:off x="1331640" y="2780928"/>
            <a:ext cx="360040" cy="216024"/>
          </a:xfrm>
          <a:prstGeom prst="rightArrow">
            <a:avLst/>
          </a:prstGeom>
          <a:solidFill>
            <a:srgbClr val="00B050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l"/>
              <a:tabLst/>
            </a:pPr>
            <a:endParaRPr kumimoji="0" lang="ko-KR" altLang="en-US" sz="2400" b="1" i="0" u="none" strike="noStrike" cap="none" normalizeH="0" baseline="0">
              <a:ln>
                <a:noFill/>
              </a:ln>
              <a:solidFill>
                <a:srgbClr val="F8F8F8"/>
              </a:solidFill>
              <a:effectLst/>
              <a:latin typeface="CG Omega" pitchFamily="34" charset="0"/>
            </a:endParaRPr>
          </a:p>
        </p:txBody>
      </p:sp>
      <p:sp>
        <p:nvSpPr>
          <p:cNvPr id="6" name="오른쪽 화살표 7">
            <a:extLst>
              <a:ext uri="{FF2B5EF4-FFF2-40B4-BE49-F238E27FC236}">
                <a16:creationId xmlns:a16="http://schemas.microsoft.com/office/drawing/2014/main" id="{BBF49623-B2A8-440C-8CCF-092AAF7186D4}"/>
              </a:ext>
            </a:extLst>
          </p:cNvPr>
          <p:cNvSpPr/>
          <p:nvPr/>
        </p:nvSpPr>
        <p:spPr bwMode="auto">
          <a:xfrm>
            <a:off x="1362458" y="3526460"/>
            <a:ext cx="360040" cy="216024"/>
          </a:xfrm>
          <a:prstGeom prst="rightArrow">
            <a:avLst/>
          </a:prstGeom>
          <a:solidFill>
            <a:srgbClr val="00B050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l"/>
              <a:tabLst/>
            </a:pPr>
            <a:endParaRPr kumimoji="0" lang="ko-KR" altLang="en-US" sz="2400" b="1" i="0" u="none" strike="noStrike" cap="none" normalizeH="0" baseline="0">
              <a:ln>
                <a:noFill/>
              </a:ln>
              <a:solidFill>
                <a:srgbClr val="F8F8F8"/>
              </a:solidFill>
              <a:effectLst/>
              <a:latin typeface="CG Omeg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4212133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91B21-103C-4AFF-BFFC-8CF1818F8BEE}" type="slidenum">
              <a:rPr lang="en-US" altLang="ko-KR"/>
              <a:pPr/>
              <a:t>16</a:t>
            </a:fld>
            <a:endParaRPr lang="en-US" altLang="ko-KR"/>
          </a:p>
        </p:txBody>
      </p:sp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>
          <a:xfrm>
            <a:off x="428596" y="285728"/>
            <a:ext cx="8229600" cy="868362"/>
          </a:xfrm>
        </p:spPr>
        <p:txBody>
          <a:bodyPr/>
          <a:lstStyle/>
          <a:p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C++ 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언어의 특징</a:t>
            </a:r>
          </a:p>
        </p:txBody>
      </p:sp>
      <p:sp>
        <p:nvSpPr>
          <p:cNvPr id="532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42910" y="1351616"/>
            <a:ext cx="8501090" cy="4525963"/>
          </a:xfrm>
        </p:spPr>
        <p:txBody>
          <a:bodyPr/>
          <a:lstStyle/>
          <a:p>
            <a:pPr>
              <a:buClr>
                <a:srgbClr val="0000AC"/>
              </a:buClr>
              <a:buFont typeface="Wingdings" pitchFamily="2" charset="2"/>
              <a:buChar char="l"/>
            </a:pPr>
            <a:r>
              <a:rPr lang="ko-KR" altLang="en-US" sz="1800" b="1" dirty="0" err="1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다형성</a:t>
            </a:r>
            <a:r>
              <a:rPr lang="en-US" altLang="ko-KR" sz="18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(polymorphism)</a:t>
            </a:r>
          </a:p>
          <a:p>
            <a:pPr>
              <a:buNone/>
            </a:pPr>
            <a:r>
              <a:rPr lang="en-US" altLang="ko-KR" sz="18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           </a:t>
            </a:r>
            <a:r>
              <a:rPr lang="ko-KR" altLang="en-US" sz="160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하나의 기능이 프로그래머의 의도에 따라 바뀌어 동작함</a:t>
            </a:r>
            <a:endParaRPr lang="en-US" altLang="ko-KR" sz="1600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buNone/>
            </a:pPr>
            <a:endParaRPr lang="en-US" altLang="ko-KR" sz="1800" b="1" dirty="0">
              <a:solidFill>
                <a:srgbClr val="0000FF"/>
              </a:solidFill>
              <a:latin typeface="맑은 고딕" pitchFamily="50" charset="-127"/>
              <a:ea typeface="맑은 고딕" pitchFamily="50" charset="-127"/>
            </a:endParaRPr>
          </a:p>
          <a:p>
            <a:pPr lvl="1">
              <a:buClr>
                <a:srgbClr val="0000AC"/>
              </a:buClr>
              <a:buFont typeface="Wingdings" pitchFamily="2" charset="2"/>
              <a:buChar char="ü"/>
            </a:pPr>
            <a:r>
              <a:rPr lang="ko-KR" altLang="en-US" sz="1600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연산자 중복</a:t>
            </a:r>
            <a:r>
              <a:rPr lang="en-US" altLang="ko-KR" sz="1600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lang="en-US" sz="1600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operator overloading) </a:t>
            </a:r>
          </a:p>
          <a:p>
            <a:pPr>
              <a:buNone/>
            </a:pPr>
            <a:r>
              <a:rPr lang="en-US" altLang="ko-KR" sz="1600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                   </a:t>
            </a:r>
            <a:r>
              <a:rPr lang="ko-KR" altLang="en-US" sz="1600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기존에 미리 정의 되어 있는 연산자</a:t>
            </a:r>
            <a:r>
              <a:rPr lang="en-US" altLang="ko-KR" sz="1600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(+, -, /, * </a:t>
            </a:r>
            <a:r>
              <a:rPr lang="ko-KR" altLang="en-US" sz="1600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등</a:t>
            </a:r>
            <a:r>
              <a:rPr lang="en-US" altLang="ko-KR" sz="1600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)</a:t>
            </a:r>
            <a:r>
              <a:rPr lang="ko-KR" altLang="en-US" sz="1600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들을 프로그래머의 의도에     </a:t>
            </a:r>
            <a:endParaRPr lang="en-US" altLang="ko-KR" sz="1600" dirty="0">
              <a:solidFill>
                <a:srgbClr val="0000AC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buNone/>
            </a:pPr>
            <a:r>
              <a:rPr lang="en-US" altLang="ko-KR" sz="1600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                   </a:t>
            </a:r>
            <a:r>
              <a:rPr lang="ko-KR" altLang="en-US" sz="1600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맞도록 새롭게 정의하여 사용할 수 있도록 지원하는 기능</a:t>
            </a:r>
            <a:endParaRPr lang="en-US" altLang="ko-KR" sz="1600" dirty="0">
              <a:solidFill>
                <a:srgbClr val="0000AC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buNone/>
            </a:pPr>
            <a:endParaRPr lang="en-US" altLang="ko-KR" sz="1600" b="1" dirty="0">
              <a:latin typeface="맑은 고딕" pitchFamily="50" charset="-127"/>
              <a:ea typeface="맑은 고딕" pitchFamily="50" charset="-127"/>
            </a:endParaRPr>
          </a:p>
          <a:p>
            <a:pPr>
              <a:buNone/>
            </a:pPr>
            <a:endParaRPr lang="ko-KR" altLang="en-US" sz="1600" b="1" dirty="0">
              <a:latin typeface="맑은 고딕" pitchFamily="50" charset="-127"/>
              <a:ea typeface="맑은 고딕" pitchFamily="50" charset="-127"/>
            </a:endParaRPr>
          </a:p>
          <a:p>
            <a:pPr>
              <a:buFont typeface="Wingdings" pitchFamily="2" charset="2"/>
              <a:buNone/>
            </a:pPr>
            <a:endParaRPr lang="en-US" altLang="ko-KR" sz="1600" b="1" dirty="0"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53260" name="Picture 1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3108" y="3286124"/>
            <a:ext cx="5429288" cy="1428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3" name="오른쪽 화살표 12"/>
          <p:cNvSpPr/>
          <p:nvPr/>
        </p:nvSpPr>
        <p:spPr bwMode="auto">
          <a:xfrm>
            <a:off x="1214414" y="1758878"/>
            <a:ext cx="360040" cy="216024"/>
          </a:xfrm>
          <a:prstGeom prst="rightArrow">
            <a:avLst/>
          </a:prstGeom>
          <a:solidFill>
            <a:srgbClr val="00B050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l"/>
              <a:tabLst/>
            </a:pPr>
            <a:endParaRPr kumimoji="0" lang="ko-KR" altLang="en-US" sz="2400" b="1" i="0" u="none" strike="noStrike" cap="none" normalizeH="0" baseline="0" dirty="0">
              <a:ln>
                <a:noFill/>
              </a:ln>
              <a:solidFill>
                <a:srgbClr val="F8F8F8"/>
              </a:solidFill>
              <a:effectLst/>
              <a:latin typeface="CG Omega" pitchFamily="34" charset="0"/>
            </a:endParaRPr>
          </a:p>
        </p:txBody>
      </p:sp>
      <p:sp>
        <p:nvSpPr>
          <p:cNvPr id="14" name="오른쪽 화살표 13"/>
          <p:cNvSpPr/>
          <p:nvPr/>
        </p:nvSpPr>
        <p:spPr bwMode="auto">
          <a:xfrm>
            <a:off x="1678968" y="2686276"/>
            <a:ext cx="360040" cy="216024"/>
          </a:xfrm>
          <a:prstGeom prst="rightArrow">
            <a:avLst/>
          </a:prstGeom>
          <a:solidFill>
            <a:srgbClr val="00B050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l"/>
              <a:tabLst/>
            </a:pPr>
            <a:endParaRPr kumimoji="0" lang="ko-KR" altLang="en-US" sz="2400" b="1" i="0" u="none" strike="noStrike" cap="none" normalizeH="0" baseline="0" dirty="0">
              <a:ln>
                <a:noFill/>
              </a:ln>
              <a:solidFill>
                <a:srgbClr val="F8F8F8"/>
              </a:solidFill>
              <a:effectLst/>
              <a:latin typeface="CG Omega" pitchFamily="34" charset="0"/>
            </a:endParaRPr>
          </a:p>
        </p:txBody>
      </p:sp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00298" y="5000636"/>
            <a:ext cx="5000660" cy="1285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5BF99A-21AA-4C7B-B013-68CE3B8E34AD}" type="slidenum">
              <a:rPr lang="en-US" altLang="ko-KR"/>
              <a:pPr/>
              <a:t>17</a:t>
            </a:fld>
            <a:endParaRPr lang="en-US" altLang="ko-KR"/>
          </a:p>
        </p:txBody>
      </p:sp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C++ 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언어의 특징</a:t>
            </a:r>
          </a:p>
        </p:txBody>
      </p:sp>
      <p:sp>
        <p:nvSpPr>
          <p:cNvPr id="5" name="내용 개체 틀 4"/>
          <p:cNvSpPr>
            <a:spLocks noGrp="1"/>
          </p:cNvSpPr>
          <p:nvPr>
            <p:ph idx="1"/>
          </p:nvPr>
        </p:nvSpPr>
        <p:spPr>
          <a:xfrm>
            <a:off x="457200" y="1285860"/>
            <a:ext cx="8229600" cy="1357322"/>
          </a:xfrm>
        </p:spPr>
        <p:txBody>
          <a:bodyPr/>
          <a:lstStyle/>
          <a:p>
            <a:pPr lvl="1">
              <a:buClr>
                <a:srgbClr val="0000AC"/>
              </a:buClr>
              <a:buFont typeface="Wingdings" pitchFamily="2" charset="2"/>
              <a:buChar char="ü"/>
            </a:pPr>
            <a:r>
              <a:rPr lang="ko-KR" altLang="en-US" sz="1600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함수 중복</a:t>
            </a:r>
            <a:r>
              <a:rPr lang="en-US" altLang="ko-KR" sz="1600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lang="en-US" sz="1600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function overloading</a:t>
            </a:r>
            <a:r>
              <a:rPr lang="en-US" sz="1200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) </a:t>
            </a:r>
          </a:p>
          <a:p>
            <a:pPr>
              <a:lnSpc>
                <a:spcPct val="150000"/>
              </a:lnSpc>
              <a:buNone/>
            </a:pPr>
            <a:r>
              <a:rPr lang="ko-KR" altLang="en-US" sz="1600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                   하나의 프로그램에 같은 이름을 갖는 함수들의 매개변수의 개수</a:t>
            </a:r>
            <a:r>
              <a:rPr lang="en-US" altLang="ko-KR" sz="1600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br>
              <a:rPr lang="en-US" altLang="ko-KR" sz="1600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en-US" altLang="ko-KR" sz="1600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             </a:t>
            </a:r>
            <a:r>
              <a:rPr lang="ko-KR" altLang="en-US" sz="1600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매개변수의 </a:t>
            </a:r>
            <a:r>
              <a:rPr lang="ko-KR" altLang="en-US" sz="1600" dirty="0" err="1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자료형</a:t>
            </a:r>
            <a:r>
              <a:rPr lang="ko-KR" altLang="en-US" sz="1600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 등이</a:t>
            </a:r>
            <a:r>
              <a:rPr lang="en-US" altLang="ko-KR" sz="1600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600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다르면</a:t>
            </a:r>
            <a:r>
              <a:rPr lang="en-US" altLang="ko-KR" sz="1600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600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서로 다른 함수들로 인식됨 </a:t>
            </a:r>
          </a:p>
          <a:p>
            <a:pPr>
              <a:buNone/>
            </a:pPr>
            <a:endParaRPr lang="ko-KR" altLang="en-US" dirty="0"/>
          </a:p>
        </p:txBody>
      </p:sp>
      <p:sp>
        <p:nvSpPr>
          <p:cNvPr id="9" name="오른쪽 화살표 8"/>
          <p:cNvSpPr/>
          <p:nvPr/>
        </p:nvSpPr>
        <p:spPr bwMode="auto">
          <a:xfrm>
            <a:off x="1491288" y="1708954"/>
            <a:ext cx="360040" cy="216024"/>
          </a:xfrm>
          <a:prstGeom prst="rightArrow">
            <a:avLst/>
          </a:prstGeom>
          <a:solidFill>
            <a:srgbClr val="00B050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l"/>
              <a:tabLst/>
            </a:pPr>
            <a:endParaRPr kumimoji="0" lang="ko-KR" altLang="en-US" sz="2400" b="1" i="0" u="none" strike="noStrike" cap="none" normalizeH="0" baseline="0" dirty="0">
              <a:ln>
                <a:noFill/>
              </a:ln>
              <a:solidFill>
                <a:srgbClr val="F8F8F8"/>
              </a:solidFill>
              <a:effectLst/>
              <a:latin typeface="CG Omega" pitchFamily="34" charset="0"/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7732" y="1895078"/>
            <a:ext cx="7416824" cy="49182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18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C++ 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언어의 특징</a:t>
            </a:r>
          </a:p>
        </p:txBody>
      </p:sp>
      <p:sp>
        <p:nvSpPr>
          <p:cNvPr id="9" name="직사각형 8"/>
          <p:cNvSpPr/>
          <p:nvPr/>
        </p:nvSpPr>
        <p:spPr>
          <a:xfrm>
            <a:off x="642910" y="1571612"/>
            <a:ext cx="778674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/>
            <a:r>
              <a:rPr lang="en-US" altLang="ko-KR" dirty="0"/>
              <a:t> </a:t>
            </a:r>
          </a:p>
        </p:txBody>
      </p:sp>
      <p:sp>
        <p:nvSpPr>
          <p:cNvPr id="11" name="직사각형 10"/>
          <p:cNvSpPr/>
          <p:nvPr/>
        </p:nvSpPr>
        <p:spPr>
          <a:xfrm>
            <a:off x="1353345" y="1532937"/>
            <a:ext cx="7349978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600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    베이스 클래스 멤버 함수가 파생 클래스에 상속 되었을 경우에</a:t>
            </a:r>
            <a:r>
              <a:rPr lang="en-US" altLang="ko-KR" sz="1600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600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베이스</a:t>
            </a:r>
            <a:br>
              <a:rPr lang="en-US" altLang="ko-KR" sz="1600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en-US" altLang="ko-KR" sz="1600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    </a:t>
            </a:r>
            <a:r>
              <a:rPr lang="ko-KR" altLang="en-US" sz="1600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클래스의 멤버 함수를 </a:t>
            </a:r>
            <a:r>
              <a:rPr lang="ko-KR" altLang="en-US" sz="160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가상 함수</a:t>
            </a:r>
            <a:r>
              <a:rPr lang="en-US" altLang="ko-KR" sz="160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(virtual function) </a:t>
            </a:r>
            <a:r>
              <a:rPr lang="ko-KR" altLang="en-US" sz="1600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로 선언한 후에</a:t>
            </a:r>
            <a:r>
              <a:rPr lang="en-US" altLang="ko-KR" sz="1600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,</a:t>
            </a:r>
            <a:r>
              <a:rPr lang="ko-KR" altLang="en-US" sz="1600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br>
              <a:rPr lang="en-US" altLang="ko-KR" sz="1600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en-US" altLang="ko-KR" sz="1600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    </a:t>
            </a:r>
            <a:r>
              <a:rPr lang="ko-KR" altLang="en-US" sz="1600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파생 클래스에 가상 함수와 똑같은 멤버를 재정의 하는 것을 </a:t>
            </a:r>
            <a:br>
              <a:rPr lang="en-US" altLang="ko-KR" sz="1600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en-US" altLang="ko-KR" sz="1600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    </a:t>
            </a:r>
            <a:r>
              <a:rPr lang="ko-KR" altLang="en-US" sz="160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함수 재정의</a:t>
            </a:r>
            <a:r>
              <a:rPr lang="en-US" altLang="ko-KR" sz="160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(function overriding) </a:t>
            </a:r>
            <a:r>
              <a:rPr lang="ko-KR" altLang="en-US" sz="1600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라고 함</a:t>
            </a:r>
            <a:endParaRPr lang="en-US" altLang="ko-KR" sz="1600" dirty="0">
              <a:solidFill>
                <a:srgbClr val="0000AC"/>
              </a:solidFill>
              <a:latin typeface="맑은 고딕" pitchFamily="50" charset="-127"/>
              <a:ea typeface="맑은 고딕" pitchFamily="50" charset="-127"/>
            </a:endParaRPr>
          </a:p>
          <a:p>
            <a:r>
              <a:rPr lang="en-US" altLang="ko-KR" sz="1600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    </a:t>
            </a:r>
            <a:r>
              <a:rPr lang="ko-KR" altLang="en-US" sz="1600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베이스 클래스에서 상속된 가상 함수는 무시되고</a:t>
            </a:r>
            <a:r>
              <a:rPr lang="en-US" altLang="ko-KR" sz="1600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,</a:t>
            </a:r>
            <a:r>
              <a:rPr lang="ko-KR" altLang="en-US" sz="1600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 재정의된 함수가 실행됨</a:t>
            </a:r>
            <a:endParaRPr lang="en-US" altLang="ko-KR" sz="1600" dirty="0">
              <a:solidFill>
                <a:srgbClr val="0000AC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/>
            <a:r>
              <a:rPr lang="en-US" altLang="ko-KR" sz="1600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    </a:t>
            </a:r>
            <a:r>
              <a:rPr lang="ko-KR" altLang="en-US" sz="1600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함수 재정의</a:t>
            </a:r>
            <a:r>
              <a:rPr lang="en-US" altLang="ko-KR" sz="1600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(function overriding)</a:t>
            </a:r>
            <a:r>
              <a:rPr lang="ko-KR" altLang="en-US" sz="1600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는 파생 클래스에서 베이스 클래스의 </a:t>
            </a:r>
            <a:br>
              <a:rPr lang="en-US" altLang="ko-KR" sz="1600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ko-KR" altLang="en-US" sz="1600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가상 함수와 </a:t>
            </a:r>
            <a:r>
              <a:rPr lang="ko-KR" altLang="en-US" sz="1600" dirty="0" err="1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함수명</a:t>
            </a:r>
            <a:r>
              <a:rPr lang="en-US" altLang="ko-KR" sz="1600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1600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반환형</a:t>
            </a:r>
            <a:r>
              <a:rPr lang="en-US" altLang="ko-KR" sz="1600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1600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매개변수</a:t>
            </a:r>
            <a:r>
              <a:rPr lang="en-US" altLang="ko-KR" sz="1600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600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개수와 자료형 등이 동일한 </a:t>
            </a:r>
            <a:br>
              <a:rPr lang="en-US" altLang="ko-KR" sz="1600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ko-KR" altLang="en-US" sz="1600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가상 함수를 재정의 함</a:t>
            </a:r>
            <a:endParaRPr lang="en-US" altLang="ko-KR" sz="1600" dirty="0">
              <a:solidFill>
                <a:srgbClr val="0000AC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8" name="직사각형 7"/>
          <p:cNvSpPr/>
          <p:nvPr/>
        </p:nvSpPr>
        <p:spPr>
          <a:xfrm>
            <a:off x="403173" y="1255570"/>
            <a:ext cx="8001056" cy="28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71438">
              <a:lnSpc>
                <a:spcPct val="80000"/>
              </a:lnSpc>
              <a:buFont typeface="Wingdings" panose="05000000000000000000" pitchFamily="2" charset="2"/>
              <a:buChar char="ü"/>
              <a:defRPr/>
            </a:pPr>
            <a:r>
              <a:rPr lang="ko-KR" altLang="en-US" sz="1600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    함수 재정의</a:t>
            </a:r>
            <a:r>
              <a:rPr lang="en-US" altLang="ko-KR" sz="1600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(function overriding) </a:t>
            </a:r>
          </a:p>
        </p:txBody>
      </p:sp>
      <p:sp>
        <p:nvSpPr>
          <p:cNvPr id="7" name="직사각형 6">
            <a:extLst>
              <a:ext uri="{FF2B5EF4-FFF2-40B4-BE49-F238E27FC236}">
                <a16:creationId xmlns:a16="http://schemas.microsoft.com/office/drawing/2014/main" id="{EFC87225-941B-499D-B915-9E6526484AD3}"/>
              </a:ext>
            </a:extLst>
          </p:cNvPr>
          <p:cNvSpPr/>
          <p:nvPr/>
        </p:nvSpPr>
        <p:spPr>
          <a:xfrm>
            <a:off x="1475656" y="3695539"/>
            <a:ext cx="6552728" cy="233863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R="0" algn="l" rtl="0"/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class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Animal{</a:t>
            </a: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public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</a:t>
            </a:r>
          </a:p>
          <a:p>
            <a:pPr marR="0" algn="l" rtl="0"/>
            <a:r>
              <a:rPr lang="ko-KR" altLang="en-US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        </a:t>
            </a:r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virtual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Cry(</a:t>
            </a:r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){</a:t>
            </a:r>
            <a:r>
              <a:rPr lang="en-US" altLang="ko-KR" sz="16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16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</a:t>
            </a:r>
            <a:r>
              <a:rPr lang="ko-KR" altLang="en-US" sz="16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울음소리</a:t>
            </a:r>
            <a:r>
              <a:rPr lang="en-US" altLang="ko-KR" sz="16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\n"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;}</a:t>
            </a: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};</a:t>
            </a:r>
            <a:endParaRPr lang="ko-KR" altLang="en-US" sz="16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class </a:t>
            </a:r>
            <a:r>
              <a:rPr lang="en-US" altLang="ko-KR" sz="16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Tiger:</a:t>
            </a:r>
            <a:r>
              <a:rPr lang="en-US" altLang="ko-KR" sz="1600" b="1" i="0" u="none" strike="noStrike" baseline="0" dirty="0" err="1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public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Animal{</a:t>
            </a: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public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</a:t>
            </a:r>
          </a:p>
          <a:p>
            <a:pPr marR="0" algn="l" rtl="0"/>
            <a:r>
              <a:rPr lang="ko-KR" altLang="en-US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        </a:t>
            </a:r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virtual void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Cry(</a:t>
            </a:r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 { </a:t>
            </a:r>
            <a:r>
              <a:rPr lang="en-US" altLang="ko-KR" sz="16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16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</a:t>
            </a:r>
            <a:r>
              <a:rPr lang="ko-KR" altLang="en-US" sz="16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으르렁</a:t>
            </a:r>
            <a:r>
              <a:rPr lang="en-US" altLang="ko-KR" sz="16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16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으르렁</a:t>
            </a:r>
            <a:r>
              <a:rPr lang="en-US" altLang="ko-KR" sz="16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\n"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 }</a:t>
            </a: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};</a:t>
            </a:r>
          </a:p>
        </p:txBody>
      </p:sp>
      <p:sp>
        <p:nvSpPr>
          <p:cNvPr id="10" name="직사각형 9">
            <a:extLst>
              <a:ext uri="{FF2B5EF4-FFF2-40B4-BE49-F238E27FC236}">
                <a16:creationId xmlns:a16="http://schemas.microsoft.com/office/drawing/2014/main" id="{6600725D-6935-4E0A-AA4F-B9D29846BF1E}"/>
              </a:ext>
            </a:extLst>
          </p:cNvPr>
          <p:cNvSpPr/>
          <p:nvPr/>
        </p:nvSpPr>
        <p:spPr bwMode="auto">
          <a:xfrm>
            <a:off x="2135449" y="4335241"/>
            <a:ext cx="4536504" cy="290850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2" name="타원 11">
            <a:extLst>
              <a:ext uri="{FF2B5EF4-FFF2-40B4-BE49-F238E27FC236}">
                <a16:creationId xmlns:a16="http://schemas.microsoft.com/office/drawing/2014/main" id="{8853C17B-FF13-48FA-8A37-174C9483A1F4}"/>
              </a:ext>
            </a:extLst>
          </p:cNvPr>
          <p:cNvSpPr/>
          <p:nvPr/>
        </p:nvSpPr>
        <p:spPr bwMode="auto">
          <a:xfrm>
            <a:off x="2149429" y="5365012"/>
            <a:ext cx="720080" cy="277367"/>
          </a:xfrm>
          <a:prstGeom prst="ellipse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3" name="직사각형 12">
            <a:extLst>
              <a:ext uri="{FF2B5EF4-FFF2-40B4-BE49-F238E27FC236}">
                <a16:creationId xmlns:a16="http://schemas.microsoft.com/office/drawing/2014/main" id="{D9DF8EB0-733A-41EA-8308-EC755D80313A}"/>
              </a:ext>
            </a:extLst>
          </p:cNvPr>
          <p:cNvSpPr/>
          <p:nvPr/>
        </p:nvSpPr>
        <p:spPr bwMode="auto">
          <a:xfrm>
            <a:off x="2123728" y="5331898"/>
            <a:ext cx="5256584" cy="343597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4" name="직사각형 13">
            <a:extLst>
              <a:ext uri="{FF2B5EF4-FFF2-40B4-BE49-F238E27FC236}">
                <a16:creationId xmlns:a16="http://schemas.microsoft.com/office/drawing/2014/main" id="{85493D76-7232-482E-9396-D8F61A05CF15}"/>
              </a:ext>
            </a:extLst>
          </p:cNvPr>
          <p:cNvSpPr/>
          <p:nvPr/>
        </p:nvSpPr>
        <p:spPr bwMode="auto">
          <a:xfrm>
            <a:off x="5580113" y="4744943"/>
            <a:ext cx="1211234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가상 함수 선언</a:t>
            </a:r>
          </a:p>
        </p:txBody>
      </p:sp>
      <p:sp>
        <p:nvSpPr>
          <p:cNvPr id="15" name="직사각형 14">
            <a:extLst>
              <a:ext uri="{FF2B5EF4-FFF2-40B4-BE49-F238E27FC236}">
                <a16:creationId xmlns:a16="http://schemas.microsoft.com/office/drawing/2014/main" id="{73FA40C7-ECF7-478C-9421-28A002E877B2}"/>
              </a:ext>
            </a:extLst>
          </p:cNvPr>
          <p:cNvSpPr/>
          <p:nvPr/>
        </p:nvSpPr>
        <p:spPr bwMode="auto">
          <a:xfrm>
            <a:off x="5522467" y="5729242"/>
            <a:ext cx="1268880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가상 함수 재정의</a:t>
            </a:r>
          </a:p>
        </p:txBody>
      </p:sp>
      <p:sp>
        <p:nvSpPr>
          <p:cNvPr id="16" name="직사각형 15">
            <a:extLst>
              <a:ext uri="{FF2B5EF4-FFF2-40B4-BE49-F238E27FC236}">
                <a16:creationId xmlns:a16="http://schemas.microsoft.com/office/drawing/2014/main" id="{CC0B9DEC-F724-433B-92B0-44F1A42BE2EE}"/>
              </a:ext>
            </a:extLst>
          </p:cNvPr>
          <p:cNvSpPr/>
          <p:nvPr/>
        </p:nvSpPr>
        <p:spPr bwMode="auto">
          <a:xfrm>
            <a:off x="2721220" y="5721262"/>
            <a:ext cx="821372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00FF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생략 가능</a:t>
            </a:r>
          </a:p>
        </p:txBody>
      </p:sp>
      <p:cxnSp>
        <p:nvCxnSpPr>
          <p:cNvPr id="17" name="연결선: 꺾임 16">
            <a:extLst>
              <a:ext uri="{FF2B5EF4-FFF2-40B4-BE49-F238E27FC236}">
                <a16:creationId xmlns:a16="http://schemas.microsoft.com/office/drawing/2014/main" id="{869A75FA-5135-4E2E-B99D-DC27935AC73C}"/>
              </a:ext>
            </a:extLst>
          </p:cNvPr>
          <p:cNvCxnSpPr>
            <a:cxnSpLocks/>
            <a:stCxn id="14" idx="1"/>
            <a:endCxn id="10" idx="2"/>
          </p:cNvCxnSpPr>
          <p:nvPr/>
        </p:nvCxnSpPr>
        <p:spPr bwMode="auto">
          <a:xfrm rot="10800000">
            <a:off x="4403701" y="4626091"/>
            <a:ext cx="1176412" cy="249978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18" name="연결선: 꺾임 17">
            <a:extLst>
              <a:ext uri="{FF2B5EF4-FFF2-40B4-BE49-F238E27FC236}">
                <a16:creationId xmlns:a16="http://schemas.microsoft.com/office/drawing/2014/main" id="{BE7F4E71-7EF3-4ADF-B489-DA7307144005}"/>
              </a:ext>
            </a:extLst>
          </p:cNvPr>
          <p:cNvCxnSpPr>
            <a:cxnSpLocks/>
            <a:stCxn id="15" idx="1"/>
            <a:endCxn id="13" idx="2"/>
          </p:cNvCxnSpPr>
          <p:nvPr/>
        </p:nvCxnSpPr>
        <p:spPr bwMode="auto">
          <a:xfrm rot="10800000">
            <a:off x="4752021" y="5675496"/>
            <a:ext cx="770447" cy="184873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19" name="연결선: 꺾임 18">
            <a:extLst>
              <a:ext uri="{FF2B5EF4-FFF2-40B4-BE49-F238E27FC236}">
                <a16:creationId xmlns:a16="http://schemas.microsoft.com/office/drawing/2014/main" id="{D8E027F2-DBFA-40A2-89E3-301FE8F0B28B}"/>
              </a:ext>
            </a:extLst>
          </p:cNvPr>
          <p:cNvCxnSpPr>
            <a:cxnSpLocks/>
            <a:stCxn id="16" idx="1"/>
            <a:endCxn id="12" idx="4"/>
          </p:cNvCxnSpPr>
          <p:nvPr/>
        </p:nvCxnSpPr>
        <p:spPr bwMode="auto">
          <a:xfrm rot="10800000">
            <a:off x="2509470" y="5642380"/>
            <a:ext cx="211751" cy="210009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sp>
        <p:nvSpPr>
          <p:cNvPr id="25" name="오른쪽 화살표 8">
            <a:extLst>
              <a:ext uri="{FF2B5EF4-FFF2-40B4-BE49-F238E27FC236}">
                <a16:creationId xmlns:a16="http://schemas.microsoft.com/office/drawing/2014/main" id="{FE4E4F61-7E1A-42FC-BD01-4B9338510C3E}"/>
              </a:ext>
            </a:extLst>
          </p:cNvPr>
          <p:cNvSpPr/>
          <p:nvPr/>
        </p:nvSpPr>
        <p:spPr bwMode="auto">
          <a:xfrm>
            <a:off x="1275717" y="1590147"/>
            <a:ext cx="360040" cy="216024"/>
          </a:xfrm>
          <a:prstGeom prst="rightArrow">
            <a:avLst/>
          </a:prstGeom>
          <a:solidFill>
            <a:srgbClr val="00B050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l"/>
              <a:tabLst/>
            </a:pPr>
            <a:endParaRPr kumimoji="0" lang="ko-KR" altLang="en-US" sz="2400" b="1" i="0" u="none" strike="noStrike" cap="none" normalizeH="0" baseline="0" dirty="0">
              <a:ln>
                <a:noFill/>
              </a:ln>
              <a:solidFill>
                <a:srgbClr val="F8F8F8"/>
              </a:solidFill>
              <a:effectLst/>
              <a:latin typeface="CG Omega" pitchFamily="34" charset="0"/>
            </a:endParaRPr>
          </a:p>
        </p:txBody>
      </p:sp>
      <p:sp>
        <p:nvSpPr>
          <p:cNvPr id="26" name="오른쪽 화살표 8">
            <a:extLst>
              <a:ext uri="{FF2B5EF4-FFF2-40B4-BE49-F238E27FC236}">
                <a16:creationId xmlns:a16="http://schemas.microsoft.com/office/drawing/2014/main" id="{53C1710F-C698-4D49-90C6-B0FCA3FE5A03}"/>
              </a:ext>
            </a:extLst>
          </p:cNvPr>
          <p:cNvSpPr/>
          <p:nvPr/>
        </p:nvSpPr>
        <p:spPr bwMode="auto">
          <a:xfrm>
            <a:off x="1298688" y="2062982"/>
            <a:ext cx="360040" cy="216024"/>
          </a:xfrm>
          <a:prstGeom prst="rightArrow">
            <a:avLst/>
          </a:prstGeom>
          <a:solidFill>
            <a:srgbClr val="00B050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l"/>
              <a:tabLst/>
            </a:pPr>
            <a:endParaRPr kumimoji="0" lang="ko-KR" altLang="en-US" sz="2400" b="1" i="0" u="none" strike="noStrike" cap="none" normalizeH="0" baseline="0" dirty="0">
              <a:ln>
                <a:noFill/>
              </a:ln>
              <a:solidFill>
                <a:srgbClr val="F8F8F8"/>
              </a:solidFill>
              <a:effectLst/>
              <a:latin typeface="CG Omega" pitchFamily="34" charset="0"/>
            </a:endParaRPr>
          </a:p>
        </p:txBody>
      </p:sp>
      <p:sp>
        <p:nvSpPr>
          <p:cNvPr id="27" name="오른쪽 화살표 8">
            <a:extLst>
              <a:ext uri="{FF2B5EF4-FFF2-40B4-BE49-F238E27FC236}">
                <a16:creationId xmlns:a16="http://schemas.microsoft.com/office/drawing/2014/main" id="{ACE72FCF-363A-410E-9472-52DFF2D2F234}"/>
              </a:ext>
            </a:extLst>
          </p:cNvPr>
          <p:cNvSpPr/>
          <p:nvPr/>
        </p:nvSpPr>
        <p:spPr bwMode="auto">
          <a:xfrm>
            <a:off x="1331640" y="2571008"/>
            <a:ext cx="360040" cy="216024"/>
          </a:xfrm>
          <a:prstGeom prst="rightArrow">
            <a:avLst/>
          </a:prstGeom>
          <a:solidFill>
            <a:srgbClr val="00B050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l"/>
              <a:tabLst/>
            </a:pPr>
            <a:endParaRPr kumimoji="0" lang="ko-KR" altLang="en-US" sz="2400" b="1" i="0" u="none" strike="noStrike" cap="none" normalizeH="0" baseline="0" dirty="0">
              <a:ln>
                <a:noFill/>
              </a:ln>
              <a:solidFill>
                <a:srgbClr val="F8F8F8"/>
              </a:solidFill>
              <a:effectLst/>
              <a:latin typeface="CG Omega" pitchFamily="34" charset="0"/>
            </a:endParaRPr>
          </a:p>
        </p:txBody>
      </p:sp>
      <p:sp>
        <p:nvSpPr>
          <p:cNvPr id="28" name="오른쪽 화살표 8">
            <a:extLst>
              <a:ext uri="{FF2B5EF4-FFF2-40B4-BE49-F238E27FC236}">
                <a16:creationId xmlns:a16="http://schemas.microsoft.com/office/drawing/2014/main" id="{F385E284-314A-4CE7-920F-F2A796C5D096}"/>
              </a:ext>
            </a:extLst>
          </p:cNvPr>
          <p:cNvSpPr/>
          <p:nvPr/>
        </p:nvSpPr>
        <p:spPr bwMode="auto">
          <a:xfrm>
            <a:off x="1331640" y="2813880"/>
            <a:ext cx="360040" cy="216024"/>
          </a:xfrm>
          <a:prstGeom prst="rightArrow">
            <a:avLst/>
          </a:prstGeom>
          <a:solidFill>
            <a:srgbClr val="00B050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l"/>
              <a:tabLst/>
            </a:pPr>
            <a:endParaRPr kumimoji="0" lang="ko-KR" altLang="en-US" sz="2400" b="1" i="0" u="none" strike="noStrike" cap="none" normalizeH="0" baseline="0" dirty="0">
              <a:ln>
                <a:noFill/>
              </a:ln>
              <a:solidFill>
                <a:srgbClr val="F8F8F8"/>
              </a:solidFill>
              <a:effectLst/>
              <a:latin typeface="CG Omega" pitchFamily="34" charset="0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FFC04-51B9-48AE-82DA-195A16C7596D}" type="slidenum">
              <a:rPr lang="en-US" altLang="ko-KR"/>
              <a:pPr/>
              <a:t>19</a:t>
            </a:fld>
            <a:endParaRPr lang="en-US" altLang="ko-KR"/>
          </a:p>
        </p:txBody>
      </p:sp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C++ 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언어의 특징</a:t>
            </a:r>
          </a:p>
        </p:txBody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3484" y="1404884"/>
            <a:ext cx="8229600" cy="4525963"/>
          </a:xfrm>
        </p:spPr>
        <p:txBody>
          <a:bodyPr/>
          <a:lstStyle/>
          <a:p>
            <a:pPr>
              <a:lnSpc>
                <a:spcPct val="80000"/>
              </a:lnSpc>
              <a:buClr>
                <a:srgbClr val="0000AC"/>
              </a:buClr>
              <a:buFont typeface="Wingdings" pitchFamily="2" charset="2"/>
              <a:buChar char="l"/>
            </a:pPr>
            <a:r>
              <a:rPr lang="ko-KR" altLang="en-US" sz="18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상속</a:t>
            </a:r>
            <a:r>
              <a:rPr lang="en-US" altLang="ko-KR" sz="18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(inheritance)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n-US" altLang="ko-KR" sz="1600" dirty="0">
              <a:solidFill>
                <a:srgbClr val="0000AC"/>
              </a:solidFill>
              <a:latin typeface="맑은 고딕" pitchFamily="50" charset="-127"/>
              <a:ea typeface="맑은 고딕" pitchFamily="50" charset="-127"/>
            </a:endParaRPr>
          </a:p>
          <a:p>
            <a:pPr lvl="1">
              <a:lnSpc>
                <a:spcPct val="80000"/>
              </a:lnSpc>
              <a:buFont typeface="Wingdings" pitchFamily="2" charset="2"/>
              <a:buChar char="ü"/>
            </a:pPr>
            <a:r>
              <a:rPr lang="ko-KR" altLang="en-US" sz="1600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상위 클래스에서 정의된 속성을 그대로 물려받으면서 자신만의 속성을 더</a:t>
            </a:r>
            <a:endParaRPr lang="en-US" altLang="ko-KR" sz="1600" dirty="0">
              <a:solidFill>
                <a:srgbClr val="0000AC"/>
              </a:solidFill>
              <a:latin typeface="맑은 고딕" pitchFamily="50" charset="-127"/>
              <a:ea typeface="맑은 고딕" pitchFamily="50" charset="-127"/>
            </a:endParaRPr>
          </a:p>
          <a:p>
            <a:pPr lvl="1">
              <a:lnSpc>
                <a:spcPct val="80000"/>
              </a:lnSpc>
              <a:buNone/>
            </a:pPr>
            <a:r>
              <a:rPr lang="en-US" altLang="ko-KR" sz="1600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     </a:t>
            </a:r>
            <a:r>
              <a:rPr lang="ko-KR" altLang="en-US" sz="1600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 첨가하여 하위 클래스를 정의함</a:t>
            </a:r>
            <a:endParaRPr lang="en-US" altLang="ko-KR" sz="1600" dirty="0">
              <a:solidFill>
                <a:srgbClr val="0000AC"/>
              </a:solidFill>
              <a:latin typeface="맑은 고딕" pitchFamily="50" charset="-127"/>
              <a:ea typeface="맑은 고딕" pitchFamily="50" charset="-127"/>
            </a:endParaRPr>
          </a:p>
          <a:p>
            <a:pPr lvl="1">
              <a:buFont typeface="Wingdings" pitchFamily="2" charset="2"/>
              <a:buChar char="ü"/>
            </a:pPr>
            <a:r>
              <a:rPr lang="ko-KR" altLang="en-US" sz="1600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상속을 수행할 때 부모 클래스가 되는 클래스를 </a:t>
            </a:r>
            <a:r>
              <a:rPr lang="ko-KR" altLang="en-US" sz="160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베이스 클래스</a:t>
            </a:r>
            <a:r>
              <a:rPr lang="en-US" altLang="ko-KR" sz="160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(base class)</a:t>
            </a:r>
            <a:br>
              <a:rPr lang="en-US" altLang="ko-KR" sz="160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ko-KR" altLang="en-US" sz="1600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라고 하며</a:t>
            </a:r>
            <a:r>
              <a:rPr lang="en-US" altLang="ko-KR" sz="1600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1600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상속을 받는 자식 클래스를 </a:t>
            </a:r>
            <a:r>
              <a:rPr lang="ko-KR" altLang="en-US" sz="160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파생 클래스</a:t>
            </a:r>
            <a:r>
              <a:rPr lang="en-US" altLang="ko-KR" sz="160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(derived class)</a:t>
            </a:r>
            <a:r>
              <a:rPr lang="ko-KR" altLang="en-US" sz="1600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라고 부름</a:t>
            </a:r>
            <a:endParaRPr lang="en-US" altLang="ko-KR" sz="1600" dirty="0">
              <a:solidFill>
                <a:srgbClr val="0000AC"/>
              </a:solidFill>
              <a:latin typeface="맑은 고딕" pitchFamily="50" charset="-127"/>
              <a:ea typeface="맑은 고딕" pitchFamily="50" charset="-127"/>
            </a:endParaRPr>
          </a:p>
          <a:p>
            <a:pPr lvl="1">
              <a:lnSpc>
                <a:spcPct val="80000"/>
              </a:lnSpc>
              <a:buFont typeface="Wingdings" pitchFamily="2" charset="2"/>
              <a:buChar char="ü"/>
            </a:pPr>
            <a:r>
              <a:rPr lang="ko-KR" altLang="en-US" sz="1600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상속의 성질을 이용하면 기존에 작성된 프로그램을 그대로 재사용할 수 </a:t>
            </a:r>
            <a:br>
              <a:rPr lang="en-US" altLang="ko-KR" sz="1600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ko-KR" altLang="en-US" sz="1600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있음으로 프로그램의 생산성을 높일 수 있음</a:t>
            </a:r>
            <a:endParaRPr lang="en-US" altLang="ko-KR" sz="1600" dirty="0">
              <a:solidFill>
                <a:srgbClr val="0000AC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lnSpc>
                <a:spcPct val="80000"/>
              </a:lnSpc>
              <a:buNone/>
            </a:pPr>
            <a:endParaRPr lang="en-US" altLang="ko-KR" sz="14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43042" y="3587759"/>
            <a:ext cx="6572295" cy="25558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738336"/>
          </a:xfrm>
        </p:spPr>
        <p:txBody>
          <a:bodyPr/>
          <a:lstStyle/>
          <a:p>
            <a:r>
              <a:rPr lang="ko-KR" altLang="en-US" sz="2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프로그램과 프로그래밍</a:t>
            </a:r>
          </a:p>
        </p:txBody>
      </p:sp>
      <p:sp>
        <p:nvSpPr>
          <p:cNvPr id="5" name="내용 개체 틀 2"/>
          <p:cNvSpPr txBox="1">
            <a:spLocks/>
          </p:cNvSpPr>
          <p:nvPr/>
        </p:nvSpPr>
        <p:spPr bwMode="auto">
          <a:xfrm>
            <a:off x="612000" y="1484784"/>
            <a:ext cx="8064456" cy="785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marL="342900" lvl="0" indent="-342900">
              <a:lnSpc>
                <a:spcPct val="90000"/>
              </a:lnSpc>
              <a:buClr>
                <a:srgbClr val="2F2385"/>
              </a:buClr>
              <a:buSzPct val="85000"/>
              <a:buFont typeface="Wingdings" panose="05000000000000000000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프로그램 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: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컴퓨터가 알아 들을 수 있는 컴퓨터 언어로 작성된 일련의 명령들이다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.</a:t>
            </a:r>
          </a:p>
          <a:p>
            <a:pPr marL="342900" lvl="0" indent="-342900">
              <a:lnSpc>
                <a:spcPct val="90000"/>
              </a:lnSpc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lnSpc>
                <a:spcPct val="90000"/>
              </a:lnSpc>
              <a:buClr>
                <a:srgbClr val="2F2385"/>
              </a:buClr>
              <a:buSzPct val="85000"/>
              <a:buFont typeface="Wingdings" panose="05000000000000000000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프로그래밍 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: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프로그램을 만드는 과정이다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.</a:t>
            </a:r>
          </a:p>
          <a:p>
            <a:pPr marL="342900" lvl="0" indent="-342900">
              <a:lnSpc>
                <a:spcPct val="90000"/>
              </a:lnSpc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endParaRPr lang="en-US" altLang="ko-KR" sz="1600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4" name="그림 3">
            <a:extLst>
              <a:ext uri="{FF2B5EF4-FFF2-40B4-BE49-F238E27FC236}">
                <a16:creationId xmlns:a16="http://schemas.microsoft.com/office/drawing/2014/main" id="{C32CD30E-3DDF-2C55-B0DF-56372BD1D2A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77934" y="2996952"/>
            <a:ext cx="4788131" cy="288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715073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3B9EEE-3073-4F9B-BEE4-0846CA862790}" type="slidenum">
              <a:rPr lang="en-US" altLang="ko-KR"/>
              <a:pPr/>
              <a:t>20</a:t>
            </a:fld>
            <a:endParaRPr lang="en-US" altLang="ko-KR"/>
          </a:p>
        </p:txBody>
      </p:sp>
      <p:sp>
        <p:nvSpPr>
          <p:cNvPr id="563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C++ 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언어의 특징</a:t>
            </a:r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620D6D6F-E657-B45B-104B-CD8B86C4A12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9066" y="1556792"/>
            <a:ext cx="7405868" cy="4713569"/>
          </a:xfrm>
          <a:prstGeom prst="rect">
            <a:avLst/>
          </a:prstGeom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1C6C5-A7D3-43D8-9E6A-8A312287E82C}" type="slidenum">
              <a:rPr lang="en-US" altLang="ko-KR"/>
              <a:pPr/>
              <a:t>21</a:t>
            </a:fld>
            <a:endParaRPr lang="en-US" altLang="ko-KR"/>
          </a:p>
        </p:txBody>
      </p:sp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Microsoft Visual Studio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를 이용한 일반적인</a:t>
            </a:r>
            <a:br>
              <a:rPr lang="en-US" altLang="ko-KR" sz="2800" dirty="0">
                <a:latin typeface="맑은 고딕" pitchFamily="50" charset="-127"/>
                <a:ea typeface="맑은 고딕" pitchFamily="50" charset="-127"/>
              </a:rPr>
            </a:b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C++ 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프로그래밍 개발 과정</a:t>
            </a:r>
          </a:p>
        </p:txBody>
      </p:sp>
      <p:sp>
        <p:nvSpPr>
          <p:cNvPr id="57351" name="Rectangle 7"/>
          <p:cNvSpPr>
            <a:spLocks noChangeArrowheads="1"/>
          </p:cNvSpPr>
          <p:nvPr/>
        </p:nvSpPr>
        <p:spPr bwMode="auto">
          <a:xfrm>
            <a:off x="0" y="185718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F0B35394-1C16-F2EF-B385-E3A8D6D6BA9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931" t="-1" r="1283" b="-1"/>
          <a:stretch/>
        </p:blipFill>
        <p:spPr>
          <a:xfrm>
            <a:off x="763965" y="1484784"/>
            <a:ext cx="7560840" cy="4857420"/>
          </a:xfrm>
          <a:prstGeom prst="rect">
            <a:avLst/>
          </a:prstGeom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컴파일</a:t>
            </a:r>
          </a:p>
        </p:txBody>
      </p:sp>
      <p:pic>
        <p:nvPicPr>
          <p:cNvPr id="22425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18762" y="3356992"/>
            <a:ext cx="5309212" cy="20743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내용 개체 틀 2"/>
          <p:cNvSpPr txBox="1">
            <a:spLocks/>
          </p:cNvSpPr>
          <p:nvPr/>
        </p:nvSpPr>
        <p:spPr bwMode="auto">
          <a:xfrm>
            <a:off x="705136" y="1426648"/>
            <a:ext cx="8136464" cy="1361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marL="342900" indent="-342900">
              <a:buClr>
                <a:srgbClr val="2F2385"/>
              </a:buClr>
              <a:buSzPct val="85000"/>
              <a:buFont typeface="Wingdings" panose="05000000000000000000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사용자가 고급 언어로 작성한 소스 코드를 동작할 컴퓨터 등에서 동작시킬 수 </a:t>
            </a:r>
            <a:b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있도록 저급언어인 기계어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(0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과 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1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로 구성됨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)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로 번역하여 오브젝트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코드를 생성한다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.</a:t>
            </a:r>
          </a:p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endParaRPr lang="ko-KR" altLang="en-US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anose="05000000000000000000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컴파일러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(compiler)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에 의하여 문법적 에러를 체크하여 사용자가 수정할 수 있도록 한다</a:t>
            </a:r>
            <a:r>
              <a:rPr lang="en-US" altLang="ko-KR" sz="1600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16830362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링크</a:t>
            </a:r>
          </a:p>
        </p:txBody>
      </p:sp>
      <p:pic>
        <p:nvPicPr>
          <p:cNvPr id="22528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43708" y="2780928"/>
            <a:ext cx="5256584" cy="31683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내용 개체 틀 2"/>
          <p:cNvSpPr txBox="1">
            <a:spLocks/>
          </p:cNvSpPr>
          <p:nvPr/>
        </p:nvSpPr>
        <p:spPr bwMode="auto">
          <a:xfrm>
            <a:off x="766800" y="1484784"/>
            <a:ext cx="7405600" cy="1152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marL="342900" indent="-342900">
              <a:buClr>
                <a:srgbClr val="2F2385"/>
              </a:buClr>
              <a:buSzPct val="85000"/>
              <a:buFont typeface="Wingdings" panose="05000000000000000000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링커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(linker)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에 의해 컴파일 과정에서 생성되어 분할된 오브젝트 코드들을 </a:t>
            </a:r>
            <a:b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결합하고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오브젝트 코드로 존재하는 라이브러리들을 결합하여 동작할 </a:t>
            </a:r>
            <a:b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컴퓨터에서 동작시킬 수 있는 실행 코드를 생성한다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.</a:t>
            </a:r>
          </a:p>
          <a:p>
            <a:pPr marL="342900" indent="-342900">
              <a:buClr>
                <a:srgbClr val="2F2385"/>
              </a:buClr>
              <a:buSzPct val="85000"/>
              <a:buFont typeface="Wingdings" panose="05000000000000000000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또한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,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프로그램 실행에 필요한 각종 리소스를 포함시킨다</a:t>
            </a:r>
            <a:r>
              <a:rPr lang="en-US" altLang="ko-KR" sz="1600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.</a:t>
            </a:r>
            <a:endParaRPr lang="ko-KR" altLang="en-US" sz="1600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endParaRPr lang="ko-KR" altLang="en-US" sz="1600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82621082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실행</a:t>
            </a:r>
          </a:p>
        </p:txBody>
      </p:sp>
      <p:pic>
        <p:nvPicPr>
          <p:cNvPr id="22630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4030" y="2852936"/>
            <a:ext cx="6914354" cy="2147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내용 개체 틀 2"/>
          <p:cNvSpPr txBox="1">
            <a:spLocks/>
          </p:cNvSpPr>
          <p:nvPr/>
        </p:nvSpPr>
        <p:spPr bwMode="auto">
          <a:xfrm>
            <a:off x="683568" y="1484784"/>
            <a:ext cx="7920000" cy="785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marL="342900" indent="-342900">
              <a:buClr>
                <a:srgbClr val="2F2385"/>
              </a:buClr>
              <a:buSzPct val="85000"/>
              <a:buFont typeface="Wingdings" panose="05000000000000000000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운영체제에 존재하는 프로그램인 </a:t>
            </a:r>
            <a:r>
              <a:rPr lang="ko-KR" altLang="en-US" sz="16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로더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(loader)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가 하드 디스크와 같은 저장 공간에 있는 실행 코드를 주기억장치로 복사한 후 컴퓨터가 실행하는 기능을 수행하는 과정이다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.</a:t>
            </a:r>
            <a:endParaRPr lang="ko-KR" altLang="en-US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14306923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디버깅</a:t>
            </a:r>
          </a:p>
        </p:txBody>
      </p:sp>
      <p:pic>
        <p:nvPicPr>
          <p:cNvPr id="22733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2426628"/>
            <a:ext cx="5328592" cy="38164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내용 개체 틀 2"/>
          <p:cNvSpPr txBox="1">
            <a:spLocks/>
          </p:cNvSpPr>
          <p:nvPr/>
        </p:nvSpPr>
        <p:spPr bwMode="auto">
          <a:xfrm>
            <a:off x="683568" y="1268760"/>
            <a:ext cx="8229600" cy="1152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marL="342900" indent="-342900">
              <a:buClr>
                <a:srgbClr val="2F2385"/>
              </a:buClr>
              <a:buSzPct val="85000"/>
              <a:buFont typeface="Wingdings" panose="05000000000000000000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소스 코드를 수정하여 버그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(bug)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를 없애는 과정이다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.</a:t>
            </a:r>
          </a:p>
          <a:p>
            <a:pPr marL="342900" indent="-342900">
              <a:buClr>
                <a:srgbClr val="2F2385"/>
              </a:buClr>
              <a:buSzPct val="85000"/>
              <a:buFont typeface="Wingdings" panose="05000000000000000000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문법 에러 디버깅 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: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컴파일 과정과 링크 과정에서 발생하는 문법적 에러를 디버깅 함</a:t>
            </a: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anose="05000000000000000000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실행 시간 에러 디버깅 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: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프로그램 실행 시에 발생하는 메모리 관련 오류를 디버깅 함</a:t>
            </a: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anose="05000000000000000000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논리 에러 디버깅 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: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알고리즘 오류를 디버깅 함</a:t>
            </a:r>
          </a:p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endParaRPr lang="ko-KR" altLang="en-US" sz="1600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33354762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버그 </a:t>
            </a:r>
            <a:r>
              <a:rPr lang="en-US" altLang="ko-KR" sz="2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?</a:t>
            </a:r>
            <a:endParaRPr lang="ko-KR" altLang="en-US" sz="28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pic>
        <p:nvPicPr>
          <p:cNvPr id="22835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0129" y="2180333"/>
            <a:ext cx="7103742" cy="22377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4710398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-252536" y="620688"/>
            <a:ext cx="9324528" cy="485756"/>
          </a:xfrm>
        </p:spPr>
        <p:txBody>
          <a:bodyPr/>
          <a:lstStyle/>
          <a:p>
            <a:r>
              <a:rPr lang="en-US" altLang="ko-KR" sz="2000" dirty="0"/>
              <a:t>    </a:t>
            </a:r>
            <a:r>
              <a:rPr lang="en-US" altLang="ko-KR" sz="2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Microsoft Visual Studio Community 2022 </a:t>
            </a:r>
            <a:r>
              <a:rPr lang="ko-KR" altLang="en-US" sz="2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버전 다운로드</a:t>
            </a:r>
          </a:p>
        </p:txBody>
      </p:sp>
      <p:sp>
        <p:nvSpPr>
          <p:cNvPr id="5" name="내용 개체 틀 2"/>
          <p:cNvSpPr txBox="1">
            <a:spLocks/>
          </p:cNvSpPr>
          <p:nvPr/>
        </p:nvSpPr>
        <p:spPr bwMode="auto">
          <a:xfrm>
            <a:off x="612000" y="1484784"/>
            <a:ext cx="8280480" cy="18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marL="342900" indent="-342900">
              <a:buClr>
                <a:srgbClr val="2F2385"/>
              </a:buClr>
              <a:buSzPct val="85000"/>
              <a:buFont typeface="Wingdings" panose="05000000000000000000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윈도우 환경에서 제공되는 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C++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프로그램 통합 개발 환경 소프트웨어에는 여러 가지 종류가 있으나 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Microsoft </a:t>
            </a:r>
            <a:r>
              <a:rPr lang="ko-KR" altLang="en-US" sz="1600" b="1" kern="0" dirty="0">
                <a:solidFill>
                  <a:srgbClr val="291FAD"/>
                </a:solidFill>
                <a:latin typeface="맑은 고딕" pitchFamily="50" charset="-127"/>
                <a:ea typeface="맑은 고딕" pitchFamily="50" charset="-127"/>
              </a:rPr>
              <a:t>사에서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나온 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Visual Studio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패키지내의 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Visual C++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가 대표적이다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.</a:t>
            </a:r>
          </a:p>
          <a:p>
            <a:pPr marL="342900" indent="-342900">
              <a:buClr>
                <a:srgbClr val="2F2385"/>
              </a:buClr>
              <a:buSzPct val="85000"/>
              <a:buFont typeface="Wingdings" panose="05000000000000000000" pitchFamily="2" charset="2"/>
              <a:buChar char="l"/>
              <a:tabLst>
                <a:tab pos="1371600" algn="l"/>
              </a:tabLst>
              <a:defRPr/>
            </a:pP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Microsoft Visual Studio Community 2022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버전이 무료로 다운로드 가능하다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.</a:t>
            </a:r>
            <a:endParaRPr lang="ko-KR" altLang="en-US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r>
              <a:rPr 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=&gt; https://beta.visualstudio.com/download</a:t>
            </a:r>
            <a:r>
              <a:rPr lang="en-US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s</a:t>
            </a:r>
          </a:p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endParaRPr lang="en-US" sz="1600" dirty="0">
              <a:solidFill>
                <a:srgbClr val="392BA3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endParaRPr lang="en-US" sz="1600" dirty="0">
              <a:solidFill>
                <a:srgbClr val="2F2385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None/>
              <a:tabLst>
                <a:tab pos="1371600" algn="l"/>
              </a:tabLst>
              <a:defRPr/>
            </a:pPr>
            <a:endParaRPr lang="en-US" sz="1600" dirty="0">
              <a:solidFill>
                <a:srgbClr val="291FAD"/>
              </a:solidFill>
            </a:endParaRPr>
          </a:p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endParaRPr lang="en-US" sz="1600" dirty="0">
              <a:solidFill>
                <a:srgbClr val="291FAD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endParaRPr lang="en-US" altLang="ko-KR" sz="1600" kern="0" dirty="0">
              <a:solidFill>
                <a:srgbClr val="2F2385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6" name="그림 5">
            <a:extLst>
              <a:ext uri="{FF2B5EF4-FFF2-40B4-BE49-F238E27FC236}">
                <a16:creationId xmlns:a16="http://schemas.microsoft.com/office/drawing/2014/main" id="{6C0D031D-F013-0210-D5F5-E415C0BB2B9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8423" y="3487030"/>
            <a:ext cx="6707153" cy="2836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532349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프로젝트와 솔루션</a:t>
            </a:r>
          </a:p>
        </p:txBody>
      </p:sp>
      <p:sp>
        <p:nvSpPr>
          <p:cNvPr id="5" name="내용 개체 틀 2"/>
          <p:cNvSpPr txBox="1">
            <a:spLocks/>
          </p:cNvSpPr>
          <p:nvPr/>
        </p:nvSpPr>
        <p:spPr bwMode="auto">
          <a:xfrm>
            <a:off x="612000" y="1480518"/>
            <a:ext cx="8280480" cy="13724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marL="342900" indent="-342900">
              <a:buClr>
                <a:srgbClr val="2F2385"/>
              </a:buClr>
              <a:buSzPct val="85000"/>
              <a:buFont typeface="Wingdings" panose="05000000000000000000" pitchFamily="2" charset="2"/>
              <a:buChar char="l"/>
              <a:tabLst>
                <a:tab pos="1371600" algn="l"/>
              </a:tabLst>
              <a:defRPr/>
            </a:pP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Microsoft Visual Studio Community 2022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솔루션은 여러 개의 프로젝트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들이 존재하는 작업 공간이다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.</a:t>
            </a:r>
            <a:endParaRPr lang="ko-KR" altLang="en-US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anose="05000000000000000000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소스 코드 이외에 소스 코드가 컴파일 된 실행 코드가 동작되기 위한 각종 파일들 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라이브러리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데이터베이스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오브젝트 코드 등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)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을 하나로 통합 관리함으로써 프로그래머에게 작업 편리성을 부여한다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.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2956719"/>
            <a:ext cx="5544616" cy="32805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283952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148568" y="593248"/>
            <a:ext cx="6768752" cy="485756"/>
          </a:xfrm>
        </p:spPr>
        <p:txBody>
          <a:bodyPr/>
          <a:lstStyle/>
          <a:p>
            <a:pPr algn="just"/>
            <a:r>
              <a:rPr lang="en-US" altLang="ko-KR" sz="1800" dirty="0"/>
              <a:t> </a:t>
            </a:r>
            <a:r>
              <a:rPr lang="en-US" altLang="ko-KR" sz="1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Microsoft Visual Studio Community 2022 </a:t>
            </a:r>
            <a:r>
              <a:rPr lang="ko-KR" altLang="en-US" sz="1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버전의 시작하기 </a:t>
            </a:r>
            <a:r>
              <a:rPr lang="en-US" altLang="ko-KR" sz="1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1</a:t>
            </a:r>
            <a:endParaRPr lang="ko-KR" altLang="en-US" sz="18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3993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611559" y="147036"/>
            <a:ext cx="11295931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7" name="그림 6">
            <a:extLst>
              <a:ext uri="{FF2B5EF4-FFF2-40B4-BE49-F238E27FC236}">
                <a16:creationId xmlns:a16="http://schemas.microsoft.com/office/drawing/2014/main" id="{B788A164-A085-3C26-DA75-BA1E9C6A2C7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670" t="3182" r="1567" b="2110"/>
          <a:stretch/>
        </p:blipFill>
        <p:spPr>
          <a:xfrm>
            <a:off x="647563" y="1700808"/>
            <a:ext cx="7848873" cy="44644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8766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594320"/>
          </a:xfrm>
        </p:spPr>
        <p:txBody>
          <a:bodyPr/>
          <a:lstStyle/>
          <a:p>
            <a:r>
              <a:rPr lang="ko-KR" altLang="en-US" sz="2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프로그램의 변환</a:t>
            </a:r>
          </a:p>
        </p:txBody>
      </p:sp>
      <p:sp>
        <p:nvSpPr>
          <p:cNvPr id="8" name="내용 개체 틀 2"/>
          <p:cNvSpPr txBox="1">
            <a:spLocks/>
          </p:cNvSpPr>
          <p:nvPr/>
        </p:nvSpPr>
        <p:spPr bwMode="auto">
          <a:xfrm>
            <a:off x="612000" y="1635070"/>
            <a:ext cx="7920000" cy="3537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marL="342900" lvl="0" indent="-342900">
              <a:lnSpc>
                <a:spcPct val="90000"/>
              </a:lnSpc>
              <a:buClr>
                <a:srgbClr val="2F2385"/>
              </a:buClr>
              <a:buSzPct val="85000"/>
              <a:buFont typeface="Wingdings" panose="05000000000000000000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프로그램이 컴퓨터에서 동작되도록 하려면 변환이 올바르게 이루어져야 한다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.</a:t>
            </a:r>
          </a:p>
        </p:txBody>
      </p:sp>
      <p:pic>
        <p:nvPicPr>
          <p:cNvPr id="4" name="그림 3">
            <a:extLst>
              <a:ext uri="{FF2B5EF4-FFF2-40B4-BE49-F238E27FC236}">
                <a16:creationId xmlns:a16="http://schemas.microsoft.com/office/drawing/2014/main" id="{107EBFB1-96FF-301A-F22D-F7ADC7DEF65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31272" y="2416328"/>
            <a:ext cx="5681456" cy="38929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783364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115616" y="626040"/>
            <a:ext cx="8929718" cy="485756"/>
          </a:xfrm>
        </p:spPr>
        <p:txBody>
          <a:bodyPr/>
          <a:lstStyle/>
          <a:p>
            <a:pPr algn="just"/>
            <a:r>
              <a:rPr lang="en-US" altLang="ko-KR" sz="1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Microsoft Visual Studio Community 2022 </a:t>
            </a:r>
            <a:r>
              <a:rPr lang="ko-KR" altLang="en-US" sz="1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버전의 시작하기 </a:t>
            </a:r>
            <a:r>
              <a:rPr lang="en-US" altLang="ko-KR" sz="1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2  </a:t>
            </a:r>
            <a:endParaRPr lang="ko-KR" altLang="en-US" sz="18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3993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611559" y="147036"/>
            <a:ext cx="11295931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7" name="그림 6">
            <a:extLst>
              <a:ext uri="{FF2B5EF4-FFF2-40B4-BE49-F238E27FC236}">
                <a16:creationId xmlns:a16="http://schemas.microsoft.com/office/drawing/2014/main" id="{6A7C2E6B-2C26-AAA1-AFD3-5AC15126AD7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9315" y="1628800"/>
            <a:ext cx="8025369" cy="44545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790458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1C6C5-A7D3-43D8-9E6A-8A312287E82C}" type="slidenum">
              <a:rPr lang="en-US" altLang="ko-KR"/>
              <a:pPr/>
              <a:t>31</a:t>
            </a:fld>
            <a:endParaRPr lang="en-US" altLang="ko-KR"/>
          </a:p>
        </p:txBody>
      </p:sp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>
          <a:xfrm>
            <a:off x="395536" y="274638"/>
            <a:ext cx="8229600" cy="868362"/>
          </a:xfrm>
        </p:spPr>
        <p:txBody>
          <a:bodyPr/>
          <a:lstStyle/>
          <a:p>
            <a:r>
              <a:rPr lang="en-US" altLang="ko-KR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Microsoft Visual Studio Community 2022 </a:t>
            </a:r>
            <a:r>
              <a:rPr lang="ko-KR" altLang="en-US" sz="1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버전의 시작하기 </a:t>
            </a:r>
            <a:r>
              <a:rPr lang="en-US" altLang="ko-KR" sz="1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3</a:t>
            </a:r>
            <a:endParaRPr lang="ko-KR" altLang="en-US" sz="1800" dirty="0">
              <a:solidFill>
                <a:srgbClr val="FF0000"/>
              </a:solidFill>
            </a:endParaRPr>
          </a:p>
        </p:txBody>
      </p:sp>
      <p:sp>
        <p:nvSpPr>
          <p:cNvPr id="57351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21" name="그림 20">
            <a:extLst>
              <a:ext uri="{FF2B5EF4-FFF2-40B4-BE49-F238E27FC236}">
                <a16:creationId xmlns:a16="http://schemas.microsoft.com/office/drawing/2014/main" id="{509667FB-3314-8A6F-9F8B-2D7F56116F1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102" t="1422" r="2824"/>
          <a:stretch/>
        </p:blipFill>
        <p:spPr>
          <a:xfrm>
            <a:off x="179511" y="1340768"/>
            <a:ext cx="8784977" cy="49910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5538867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5496" y="548680"/>
            <a:ext cx="8929718" cy="485756"/>
          </a:xfrm>
        </p:spPr>
        <p:txBody>
          <a:bodyPr/>
          <a:lstStyle/>
          <a:p>
            <a:r>
              <a:rPr lang="en-US" altLang="ko-KR" sz="2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Microsoft Visual Studio Community 2022 </a:t>
            </a:r>
            <a:r>
              <a:rPr lang="ko-KR" altLang="en-US" sz="2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버전의</a:t>
            </a:r>
            <a:br>
              <a:rPr lang="en-US" altLang="ko-KR" sz="2000" dirty="0">
                <a:latin typeface="맑은 고딕" panose="020B0503020000020004" pitchFamily="50" charset="-127"/>
                <a:ea typeface="맑은 고딕" panose="020B0503020000020004" pitchFamily="50" charset="-127"/>
              </a:rPr>
            </a:br>
            <a:r>
              <a:rPr lang="ko-KR" altLang="en-US" sz="2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로그인 수행하기 </a:t>
            </a:r>
            <a:r>
              <a:rPr lang="en-US" altLang="ko-KR" sz="2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1</a:t>
            </a:r>
            <a:endParaRPr lang="ko-KR" altLang="en-US" sz="20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3993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8" name="그림 7">
            <a:extLst>
              <a:ext uri="{FF2B5EF4-FFF2-40B4-BE49-F238E27FC236}">
                <a16:creationId xmlns:a16="http://schemas.microsoft.com/office/drawing/2014/main" id="{8E9536EB-C7E7-F60A-5C0E-08220E46E35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7788" y="1268760"/>
            <a:ext cx="8388424" cy="51845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1939515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5496" y="548680"/>
            <a:ext cx="8929718" cy="485756"/>
          </a:xfrm>
        </p:spPr>
        <p:txBody>
          <a:bodyPr/>
          <a:lstStyle/>
          <a:p>
            <a:r>
              <a:rPr lang="en-US" altLang="ko-KR" sz="2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Microsoft Visual Studio Community 2022 </a:t>
            </a:r>
            <a:r>
              <a:rPr lang="ko-KR" altLang="en-US" sz="2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버전의</a:t>
            </a:r>
            <a:br>
              <a:rPr lang="en-US" altLang="ko-KR" sz="2000" dirty="0">
                <a:latin typeface="맑은 고딕" panose="020B0503020000020004" pitchFamily="50" charset="-127"/>
                <a:ea typeface="맑은 고딕" panose="020B0503020000020004" pitchFamily="50" charset="-127"/>
              </a:rPr>
            </a:br>
            <a:r>
              <a:rPr lang="ko-KR" altLang="en-US" sz="2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로그인 수행하기 </a:t>
            </a:r>
            <a:r>
              <a:rPr lang="en-US" altLang="ko-KR" sz="2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2</a:t>
            </a:r>
            <a:endParaRPr lang="ko-KR" altLang="en-US" sz="20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3993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7" name="_x499996112" descr="EMB000056e057f3">
            <a:extLst>
              <a:ext uri="{FF2B5EF4-FFF2-40B4-BE49-F238E27FC236}">
                <a16:creationId xmlns:a16="http://schemas.microsoft.com/office/drawing/2014/main" id="{6E94647B-AF78-8F82-8E0A-75482B88059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1337748"/>
            <a:ext cx="4896544" cy="49396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80272514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5496" y="548680"/>
            <a:ext cx="8929718" cy="485756"/>
          </a:xfrm>
        </p:spPr>
        <p:txBody>
          <a:bodyPr/>
          <a:lstStyle/>
          <a:p>
            <a:r>
              <a:rPr lang="en-US" altLang="ko-KR" sz="2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Microsoft Visual Studio Community 2022 </a:t>
            </a:r>
            <a:r>
              <a:rPr lang="ko-KR" altLang="en-US" sz="2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버전의</a:t>
            </a:r>
            <a:br>
              <a:rPr lang="en-US" altLang="ko-KR" sz="2000" dirty="0">
                <a:latin typeface="맑은 고딕" panose="020B0503020000020004" pitchFamily="50" charset="-127"/>
                <a:ea typeface="맑은 고딕" panose="020B0503020000020004" pitchFamily="50" charset="-127"/>
              </a:rPr>
            </a:br>
            <a:r>
              <a:rPr lang="ko-KR" altLang="en-US" sz="2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로그인 수행하기 </a:t>
            </a:r>
            <a:r>
              <a:rPr lang="en-US" altLang="ko-KR" sz="2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3</a:t>
            </a:r>
            <a:endParaRPr lang="ko-KR" altLang="en-US" sz="20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3993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7" name="_x500370552" descr="EMB000056e057f4">
            <a:extLst>
              <a:ext uri="{FF2B5EF4-FFF2-40B4-BE49-F238E27FC236}">
                <a16:creationId xmlns:a16="http://schemas.microsoft.com/office/drawing/2014/main" id="{739A9D15-55A8-A906-66F3-9AD37BBBD3C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72590" y="1441332"/>
            <a:ext cx="4830142" cy="4817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87537964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5496" y="548680"/>
            <a:ext cx="8929718" cy="485756"/>
          </a:xfrm>
        </p:spPr>
        <p:txBody>
          <a:bodyPr/>
          <a:lstStyle/>
          <a:p>
            <a:r>
              <a:rPr lang="en-US" altLang="ko-KR" sz="2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Microsoft Visual Studio Community 2022 </a:t>
            </a:r>
            <a:r>
              <a:rPr lang="ko-KR" altLang="en-US" sz="2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버전의</a:t>
            </a:r>
            <a:br>
              <a:rPr lang="en-US" altLang="ko-KR" sz="2000" dirty="0">
                <a:latin typeface="맑은 고딕" panose="020B0503020000020004" pitchFamily="50" charset="-127"/>
                <a:ea typeface="맑은 고딕" panose="020B0503020000020004" pitchFamily="50" charset="-127"/>
              </a:rPr>
            </a:br>
            <a:r>
              <a:rPr lang="ko-KR" altLang="en-US" sz="2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로그인 수행하기 </a:t>
            </a:r>
            <a:r>
              <a:rPr lang="en-US" altLang="ko-KR" sz="2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4</a:t>
            </a:r>
            <a:endParaRPr lang="ko-KR" altLang="en-US" sz="2000" dirty="0">
              <a:solidFill>
                <a:srgbClr val="FF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3993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1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19" name="그림 18">
            <a:extLst>
              <a:ext uri="{FF2B5EF4-FFF2-40B4-BE49-F238E27FC236}">
                <a16:creationId xmlns:a16="http://schemas.microsoft.com/office/drawing/2014/main" id="{57C12D90-9C24-C3FE-860F-B782FC377B7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1382" y="1196752"/>
            <a:ext cx="8661235" cy="53151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5221974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1C6C5-A7D3-43D8-9E6A-8A312287E82C}" type="slidenum">
              <a:rPr lang="en-US" altLang="ko-KR"/>
              <a:pPr/>
              <a:t>36</a:t>
            </a:fld>
            <a:endParaRPr lang="en-US" altLang="ko-KR"/>
          </a:p>
        </p:txBody>
      </p:sp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새 프로젝트 생성하기 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1</a:t>
            </a:r>
            <a:endParaRPr lang="ko-KR" altLang="en-US" sz="28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7351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8" name="그림 7">
            <a:extLst>
              <a:ext uri="{FF2B5EF4-FFF2-40B4-BE49-F238E27FC236}">
                <a16:creationId xmlns:a16="http://schemas.microsoft.com/office/drawing/2014/main" id="{89B5FD4A-C915-512D-3EF8-26534072CB2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8102" y="1268760"/>
            <a:ext cx="8667795" cy="5184576"/>
          </a:xfrm>
          <a:prstGeom prst="rect">
            <a:avLst/>
          </a:prstGeom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새 프로젝트 생성하기 </a:t>
            </a:r>
            <a:r>
              <a:rPr lang="en-US" altLang="ko-KR" sz="2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2</a:t>
            </a:r>
            <a:r>
              <a:rPr lang="en-US" altLang="ko-KR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2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endParaRPr lang="ko-KR" altLang="en-US" sz="28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pic>
        <p:nvPicPr>
          <p:cNvPr id="4" name="그림 3">
            <a:extLst>
              <a:ext uri="{FF2B5EF4-FFF2-40B4-BE49-F238E27FC236}">
                <a16:creationId xmlns:a16="http://schemas.microsoft.com/office/drawing/2014/main" id="{B0FAF2A8-3C2B-00C9-20EA-2B90081BA22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9315" y="1628800"/>
            <a:ext cx="8025369" cy="44545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9989803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1C6C5-A7D3-43D8-9E6A-8A312287E82C}" type="slidenum">
              <a:rPr lang="en-US" altLang="ko-KR"/>
              <a:pPr/>
              <a:t>38</a:t>
            </a:fld>
            <a:endParaRPr lang="en-US" altLang="ko-KR"/>
          </a:p>
        </p:txBody>
      </p:sp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새 프로젝트 생성하기 </a:t>
            </a:r>
            <a:r>
              <a:rPr lang="en-US" altLang="ko-KR" sz="2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3</a:t>
            </a:r>
            <a:endParaRPr lang="ko-KR" altLang="en-US" sz="2800" dirty="0">
              <a:solidFill>
                <a:srgbClr val="FF0000"/>
              </a:solidFill>
            </a:endParaRPr>
          </a:p>
        </p:txBody>
      </p:sp>
      <p:sp>
        <p:nvSpPr>
          <p:cNvPr id="57351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13" name="그림 12">
            <a:extLst>
              <a:ext uri="{FF2B5EF4-FFF2-40B4-BE49-F238E27FC236}">
                <a16:creationId xmlns:a16="http://schemas.microsoft.com/office/drawing/2014/main" id="{9021AEAB-5A18-AD93-6FDF-72757BCB23E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102" t="1422" r="2824"/>
          <a:stretch/>
        </p:blipFill>
        <p:spPr>
          <a:xfrm>
            <a:off x="179511" y="1340768"/>
            <a:ext cx="8784977" cy="49910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993234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1C6C5-A7D3-43D8-9E6A-8A312287E82C}" type="slidenum">
              <a:rPr lang="en-US" altLang="ko-KR"/>
              <a:pPr/>
              <a:t>39</a:t>
            </a:fld>
            <a:endParaRPr lang="en-US" altLang="ko-KR"/>
          </a:p>
        </p:txBody>
      </p:sp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소스 코드 작성하기 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1</a:t>
            </a:r>
            <a:endParaRPr lang="ko-KR" altLang="en-US" sz="28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7351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9" name="그림 8">
            <a:extLst>
              <a:ext uri="{FF2B5EF4-FFF2-40B4-BE49-F238E27FC236}">
                <a16:creationId xmlns:a16="http://schemas.microsoft.com/office/drawing/2014/main" id="{2FD7D532-A690-BB04-D61F-1D6B1F1EF2F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1764" y="1268760"/>
            <a:ext cx="8820472" cy="5256584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제목 1"/>
          <p:cNvSpPr>
            <a:spLocks noGrp="1"/>
          </p:cNvSpPr>
          <p:nvPr>
            <p:ph type="title"/>
          </p:nvPr>
        </p:nvSpPr>
        <p:spPr>
          <a:xfrm>
            <a:off x="1581294" y="548680"/>
            <a:ext cx="6087050" cy="485756"/>
          </a:xfrm>
        </p:spPr>
        <p:txBody>
          <a:bodyPr/>
          <a:lstStyle/>
          <a:p>
            <a:r>
              <a:rPr lang="ko-KR" altLang="en-US" sz="2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프로그래밍 언어의 종류</a:t>
            </a:r>
            <a:r>
              <a:rPr lang="en-US" altLang="ko-KR" sz="2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- </a:t>
            </a:r>
            <a:r>
              <a:rPr lang="ko-KR" altLang="en-US" sz="2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기계어</a:t>
            </a:r>
          </a:p>
        </p:txBody>
      </p:sp>
      <p:sp>
        <p:nvSpPr>
          <p:cNvPr id="9" name="내용 개체 틀 2"/>
          <p:cNvSpPr txBox="1">
            <a:spLocks/>
          </p:cNvSpPr>
          <p:nvPr/>
        </p:nvSpPr>
        <p:spPr bwMode="auto">
          <a:xfrm>
            <a:off x="755576" y="1492465"/>
            <a:ext cx="7920000" cy="785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marL="342900" lvl="0" indent="-342900">
              <a:lnSpc>
                <a:spcPct val="90000"/>
              </a:lnSpc>
              <a:buClr>
                <a:srgbClr val="2F2385"/>
              </a:buClr>
              <a:buSzPct val="85000"/>
              <a:buFont typeface="Wingdings" panose="05000000000000000000" pitchFamily="2" charset="2"/>
              <a:buChar char="l"/>
              <a:tabLst>
                <a:tab pos="1371600" algn="l"/>
              </a:tabLst>
              <a:defRPr/>
            </a:pP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0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과 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1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로 이루어진 명령어의 조합이다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.</a:t>
            </a:r>
          </a:p>
          <a:p>
            <a:pPr marL="342900" lvl="0" indent="-342900">
              <a:lnSpc>
                <a:spcPct val="90000"/>
              </a:lnSpc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lvl="0" indent="-342900">
              <a:lnSpc>
                <a:spcPct val="90000"/>
              </a:lnSpc>
              <a:buClr>
                <a:srgbClr val="2F2385"/>
              </a:buClr>
              <a:buSzPct val="85000"/>
              <a:buFont typeface="Wingdings" panose="05000000000000000000" pitchFamily="2" charset="2"/>
              <a:buChar char="l"/>
              <a:tabLst>
                <a:tab pos="1371600" algn="l"/>
              </a:tabLst>
              <a:defRPr/>
            </a:pP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CPU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가 알아 들을 수 있는 언어이다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.</a:t>
            </a:r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72996B96-5249-2128-E971-8F6D8A5A89D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0476" y="2996952"/>
            <a:ext cx="6263048" cy="27509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8700639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1C6C5-A7D3-43D8-9E6A-8A312287E82C}" type="slidenum">
              <a:rPr lang="en-US" altLang="ko-KR"/>
              <a:pPr/>
              <a:t>40</a:t>
            </a:fld>
            <a:endParaRPr lang="en-US" altLang="ko-KR"/>
          </a:p>
        </p:txBody>
      </p:sp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소스 코드 작성하기 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2</a:t>
            </a:r>
            <a:endParaRPr lang="ko-KR" altLang="en-US" sz="2800" dirty="0"/>
          </a:p>
        </p:txBody>
      </p:sp>
      <p:sp>
        <p:nvSpPr>
          <p:cNvPr id="57351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4" name="그림 3">
            <a:extLst>
              <a:ext uri="{FF2B5EF4-FFF2-40B4-BE49-F238E27FC236}">
                <a16:creationId xmlns:a16="http://schemas.microsoft.com/office/drawing/2014/main" id="{96C21065-2885-445D-85C6-E901C492BA4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283" y="1268760"/>
            <a:ext cx="7675433" cy="5184576"/>
          </a:xfrm>
          <a:prstGeom prst="rect">
            <a:avLst/>
          </a:prstGeom>
        </p:spPr>
      </p:pic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1C6C5-A7D3-43D8-9E6A-8A312287E82C}" type="slidenum">
              <a:rPr lang="en-US" altLang="ko-KR"/>
              <a:pPr/>
              <a:t>41</a:t>
            </a:fld>
            <a:endParaRPr lang="en-US" altLang="ko-KR"/>
          </a:p>
        </p:txBody>
      </p:sp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소스 코드 작성하기 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3</a:t>
            </a:r>
            <a:endParaRPr lang="ko-KR" altLang="en-US" sz="2800" dirty="0"/>
          </a:p>
        </p:txBody>
      </p:sp>
      <p:sp>
        <p:nvSpPr>
          <p:cNvPr id="57351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6" name="그림 5">
            <a:extLst>
              <a:ext uri="{FF2B5EF4-FFF2-40B4-BE49-F238E27FC236}">
                <a16:creationId xmlns:a16="http://schemas.microsoft.com/office/drawing/2014/main" id="{B5C79478-3C77-4817-9B88-5170966389B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1137" y="1417638"/>
            <a:ext cx="8721725" cy="4788398"/>
          </a:xfrm>
          <a:prstGeom prst="rect">
            <a:avLst/>
          </a:prstGeom>
        </p:spPr>
      </p:pic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defRPr/>
            </a:pPr>
            <a:fld id="{C2C1C6C5-A7D3-43D8-9E6A-8A312287E82C}" type="slidenum">
              <a:rPr lang="en-US" altLang="ko-KR"/>
              <a:pPr lvl="0">
                <a:defRPr/>
              </a:pPr>
              <a:t>42</a:t>
            </a:fld>
            <a:endParaRPr lang="en-US" altLang="ko-KR"/>
          </a:p>
        </p:txBody>
      </p:sp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lvl="0">
              <a:defRPr/>
            </a:pPr>
            <a:r>
              <a:rPr lang="ko-KR" altLang="en-US" sz="2800" dirty="0">
                <a:solidFill>
                  <a:srgbClr val="CC6600"/>
                </a:solidFill>
                <a:latin typeface="맑은 고딕"/>
                <a:ea typeface="맑은 고딕"/>
              </a:rPr>
              <a:t>소스 코드 작성하기 </a:t>
            </a:r>
            <a:r>
              <a:rPr lang="en-US" altLang="ko-KR" sz="2800" dirty="0">
                <a:solidFill>
                  <a:srgbClr val="CC6600"/>
                </a:solidFill>
                <a:latin typeface="맑은 고딕"/>
                <a:ea typeface="맑은 고딕"/>
              </a:rPr>
              <a:t>4</a:t>
            </a:r>
            <a:endParaRPr lang="ko-KR" altLang="en-US" sz="2800" dirty="0">
              <a:solidFill>
                <a:srgbClr val="CC6600"/>
              </a:solidFill>
            </a:endParaRPr>
          </a:p>
        </p:txBody>
      </p:sp>
      <p:sp>
        <p:nvSpPr>
          <p:cNvPr id="57351" name="Rectangle 7"/>
          <p:cNvSpPr>
            <a:spLocks noChangeArrowheads="1"/>
          </p:cNvSpPr>
          <p:nvPr/>
        </p:nvSpPr>
        <p:spPr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  <a:spAutoFit/>
          </a:bodyPr>
          <a:lstStyle/>
          <a:p>
            <a:pPr lvl="0">
              <a:defRPr/>
            </a:pPr>
            <a:endParaRPr lang="ko-KR" altLang="en-US"/>
          </a:p>
        </p:txBody>
      </p:sp>
      <p:pic>
        <p:nvPicPr>
          <p:cNvPr id="4" name="그림 3">
            <a:extLst>
              <a:ext uri="{FF2B5EF4-FFF2-40B4-BE49-F238E27FC236}">
                <a16:creationId xmlns:a16="http://schemas.microsoft.com/office/drawing/2014/main" id="{8A4F6E3B-59C5-6516-2B77-56C7E6C7627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61616" y="1402942"/>
            <a:ext cx="4420768" cy="4926902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/>
    </mc:Choice>
    <mc:Fallback xmlns:dsp="http://schemas.microsoft.com/office/drawing/2008/diagram" xmlns:dgm="http://schemas.openxmlformats.org/drawingml/2006/diagram" xmlns:c="http://schemas.openxmlformats.org/drawingml/2006/chart" xmlns="">
      <p:transition/>
    </mc:Fallback>
  </mc:AlternateContent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1C6C5-A7D3-43D8-9E6A-8A312287E82C}" type="slidenum">
              <a:rPr lang="en-US" altLang="ko-KR"/>
              <a:pPr/>
              <a:t>43</a:t>
            </a:fld>
            <a:endParaRPr lang="en-US" altLang="ko-KR"/>
          </a:p>
        </p:txBody>
      </p:sp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소스 코드 작성하기 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5</a:t>
            </a:r>
            <a:endParaRPr lang="ko-KR" altLang="en-US" sz="2800" dirty="0">
              <a:solidFill>
                <a:srgbClr val="FF0000"/>
              </a:solidFill>
            </a:endParaRPr>
          </a:p>
        </p:txBody>
      </p:sp>
      <p:sp>
        <p:nvSpPr>
          <p:cNvPr id="57351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9" name="그림 8">
            <a:extLst>
              <a:ext uri="{FF2B5EF4-FFF2-40B4-BE49-F238E27FC236}">
                <a16:creationId xmlns:a16="http://schemas.microsoft.com/office/drawing/2014/main" id="{BF3818A0-F388-5BF9-D8D1-BAE50A15493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760" y="1218086"/>
            <a:ext cx="8892480" cy="5314602"/>
          </a:xfrm>
          <a:prstGeom prst="rect">
            <a:avLst/>
          </a:prstGeom>
        </p:spPr>
      </p:pic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1C6C5-A7D3-43D8-9E6A-8A312287E82C}" type="slidenum">
              <a:rPr lang="en-US" altLang="ko-KR"/>
              <a:pPr/>
              <a:t>44</a:t>
            </a:fld>
            <a:endParaRPr lang="en-US" altLang="ko-KR"/>
          </a:p>
        </p:txBody>
      </p:sp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컴파일 과정 수행하기 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1</a:t>
            </a:r>
            <a:endParaRPr lang="ko-KR" altLang="en-US" sz="2800" dirty="0"/>
          </a:p>
        </p:txBody>
      </p:sp>
      <p:sp>
        <p:nvSpPr>
          <p:cNvPr id="57351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7" name="그림 6">
            <a:extLst>
              <a:ext uri="{FF2B5EF4-FFF2-40B4-BE49-F238E27FC236}">
                <a16:creationId xmlns:a16="http://schemas.microsoft.com/office/drawing/2014/main" id="{83632E90-0991-1D7C-B21F-DB21CC1B30A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760" y="1190389"/>
            <a:ext cx="8892480" cy="5334955"/>
          </a:xfrm>
          <a:prstGeom prst="rect">
            <a:avLst/>
          </a:prstGeom>
        </p:spPr>
      </p:pic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1C6C5-A7D3-43D8-9E6A-8A312287E82C}" type="slidenum">
              <a:rPr lang="en-US" altLang="ko-KR"/>
              <a:pPr/>
              <a:t>45</a:t>
            </a:fld>
            <a:endParaRPr lang="en-US" altLang="ko-KR"/>
          </a:p>
        </p:txBody>
      </p:sp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>
                <a:solidFill>
                  <a:srgbClr val="CC6600"/>
                </a:solidFill>
                <a:latin typeface="맑은 고딕" pitchFamily="50" charset="-127"/>
                <a:ea typeface="맑은 고딕" pitchFamily="50" charset="-127"/>
              </a:rPr>
              <a:t>컴파일 과정 수행하기 </a:t>
            </a:r>
            <a:r>
              <a:rPr lang="en-US" altLang="ko-KR" sz="2800" dirty="0">
                <a:solidFill>
                  <a:srgbClr val="CC6600"/>
                </a:solidFill>
                <a:latin typeface="맑은 고딕" pitchFamily="50" charset="-127"/>
                <a:ea typeface="맑은 고딕" pitchFamily="50" charset="-127"/>
              </a:rPr>
              <a:t>2</a:t>
            </a:r>
            <a:endParaRPr lang="ko-KR" altLang="en-US" sz="2800" dirty="0">
              <a:solidFill>
                <a:srgbClr val="CC6600"/>
              </a:solidFill>
            </a:endParaRPr>
          </a:p>
        </p:txBody>
      </p:sp>
      <p:sp>
        <p:nvSpPr>
          <p:cNvPr id="57351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9" name="그림 8">
            <a:extLst>
              <a:ext uri="{FF2B5EF4-FFF2-40B4-BE49-F238E27FC236}">
                <a16:creationId xmlns:a16="http://schemas.microsoft.com/office/drawing/2014/main" id="{02D8C56E-8ABB-2640-A4BF-5F18ED332AE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5536" y="2924944"/>
            <a:ext cx="8229601" cy="3658418"/>
          </a:xfrm>
          <a:prstGeom prst="rect">
            <a:avLst/>
          </a:prstGeom>
        </p:spPr>
      </p:pic>
      <p:pic>
        <p:nvPicPr>
          <p:cNvPr id="3" name="그림 2">
            <a:extLst>
              <a:ext uri="{FF2B5EF4-FFF2-40B4-BE49-F238E27FC236}">
                <a16:creationId xmlns:a16="http://schemas.microsoft.com/office/drawing/2014/main" id="{A68AA03C-DBF8-51D5-6702-8D02C80591E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7408" y="1157289"/>
            <a:ext cx="7943023" cy="1944196"/>
          </a:xfrm>
          <a:prstGeom prst="rect">
            <a:avLst/>
          </a:prstGeom>
        </p:spPr>
      </p:pic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1C6C5-A7D3-43D8-9E6A-8A312287E82C}" type="slidenum">
              <a:rPr lang="en-US" altLang="ko-KR"/>
              <a:pPr/>
              <a:t>46</a:t>
            </a:fld>
            <a:endParaRPr lang="en-US" altLang="ko-KR"/>
          </a:p>
        </p:txBody>
      </p:sp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빌드 과정 수행하기 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1</a:t>
            </a:r>
            <a:endParaRPr lang="ko-KR" altLang="en-US" sz="2800" dirty="0"/>
          </a:p>
        </p:txBody>
      </p:sp>
      <p:sp>
        <p:nvSpPr>
          <p:cNvPr id="57351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7" name="그림 6">
            <a:extLst>
              <a:ext uri="{FF2B5EF4-FFF2-40B4-BE49-F238E27FC236}">
                <a16:creationId xmlns:a16="http://schemas.microsoft.com/office/drawing/2014/main" id="{A16BBBAB-2158-4B6E-57D3-4B3FA3CC137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5576" y="1202085"/>
            <a:ext cx="7632848" cy="3163020"/>
          </a:xfrm>
          <a:prstGeom prst="rect">
            <a:avLst/>
          </a:prstGeom>
        </p:spPr>
      </p:pic>
      <p:pic>
        <p:nvPicPr>
          <p:cNvPr id="6" name="그림 5">
            <a:extLst>
              <a:ext uri="{FF2B5EF4-FFF2-40B4-BE49-F238E27FC236}">
                <a16:creationId xmlns:a16="http://schemas.microsoft.com/office/drawing/2014/main" id="{3953FC2B-29CE-D35E-DD28-EFC164B36D2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5576" y="4509120"/>
            <a:ext cx="7632848" cy="1944216"/>
          </a:xfrm>
          <a:prstGeom prst="rect">
            <a:avLst/>
          </a:prstGeom>
        </p:spPr>
      </p:pic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1C6C5-A7D3-43D8-9E6A-8A312287E82C}" type="slidenum">
              <a:rPr lang="en-US" altLang="ko-KR"/>
              <a:pPr/>
              <a:t>47</a:t>
            </a:fld>
            <a:endParaRPr lang="en-US" altLang="ko-KR"/>
          </a:p>
        </p:txBody>
      </p:sp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>
                <a:solidFill>
                  <a:srgbClr val="CC6600"/>
                </a:solidFill>
                <a:latin typeface="맑은 고딕" pitchFamily="50" charset="-127"/>
                <a:ea typeface="맑은 고딕" pitchFamily="50" charset="-127"/>
              </a:rPr>
              <a:t>빌드 과정 수행하기 </a:t>
            </a:r>
            <a:r>
              <a:rPr lang="en-US" altLang="ko-KR" sz="2800" dirty="0">
                <a:solidFill>
                  <a:srgbClr val="CC6600"/>
                </a:solidFill>
                <a:latin typeface="맑은 고딕" pitchFamily="50" charset="-127"/>
                <a:ea typeface="맑은 고딕" pitchFamily="50" charset="-127"/>
              </a:rPr>
              <a:t>2</a:t>
            </a:r>
            <a:endParaRPr lang="ko-KR" altLang="en-US" sz="2800" dirty="0">
              <a:solidFill>
                <a:srgbClr val="CC6600"/>
              </a:solidFill>
            </a:endParaRPr>
          </a:p>
        </p:txBody>
      </p:sp>
      <p:sp>
        <p:nvSpPr>
          <p:cNvPr id="57351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4" name="그림 3">
            <a:extLst>
              <a:ext uri="{FF2B5EF4-FFF2-40B4-BE49-F238E27FC236}">
                <a16:creationId xmlns:a16="http://schemas.microsoft.com/office/drawing/2014/main" id="{B26CD44C-446F-43DA-8873-01187A96D89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2600" y="1268760"/>
            <a:ext cx="8239125" cy="5112568"/>
          </a:xfrm>
          <a:prstGeom prst="rect">
            <a:avLst/>
          </a:prstGeom>
        </p:spPr>
      </p:pic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1C6C5-A7D3-43D8-9E6A-8A312287E82C}" type="slidenum">
              <a:rPr lang="en-US" altLang="ko-KR"/>
              <a:pPr/>
              <a:t>48</a:t>
            </a:fld>
            <a:endParaRPr lang="en-US" altLang="ko-KR"/>
          </a:p>
        </p:txBody>
      </p:sp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실행 코드 수행하기 </a:t>
            </a:r>
            <a:endParaRPr lang="ko-KR" altLang="en-US" sz="2800" dirty="0"/>
          </a:p>
        </p:txBody>
      </p:sp>
      <p:sp>
        <p:nvSpPr>
          <p:cNvPr id="57351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7" name="그림 6">
            <a:extLst>
              <a:ext uri="{FF2B5EF4-FFF2-40B4-BE49-F238E27FC236}">
                <a16:creationId xmlns:a16="http://schemas.microsoft.com/office/drawing/2014/main" id="{34916937-B027-8E1A-E80C-64627CF83AF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3832" y="1235531"/>
            <a:ext cx="7596336" cy="5145797"/>
          </a:xfrm>
          <a:prstGeom prst="rect">
            <a:avLst/>
          </a:prstGeom>
        </p:spPr>
      </p:pic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1C6C5-A7D3-43D8-9E6A-8A312287E82C}" type="slidenum">
              <a:rPr lang="en-US" altLang="ko-KR"/>
              <a:pPr/>
              <a:t>49</a:t>
            </a:fld>
            <a:endParaRPr lang="en-US" altLang="ko-KR"/>
          </a:p>
        </p:txBody>
      </p:sp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문법 에러 디버깅 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1</a:t>
            </a:r>
            <a:endParaRPr lang="ko-KR" altLang="en-US" sz="2800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7351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57723666-38A4-C25C-DC29-50AF21EC2CE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7788" y="1340768"/>
            <a:ext cx="8388424" cy="5112568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619672" y="548680"/>
            <a:ext cx="6191894" cy="485756"/>
          </a:xfrm>
        </p:spPr>
        <p:txBody>
          <a:bodyPr/>
          <a:lstStyle/>
          <a:p>
            <a:r>
              <a:rPr lang="ko-KR" altLang="en-US" sz="2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프로그래밍 언어의 종류</a:t>
            </a:r>
            <a:r>
              <a:rPr lang="en-US" altLang="ko-KR" sz="2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- </a:t>
            </a:r>
            <a:r>
              <a:rPr lang="ko-KR" altLang="en-US" sz="2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어셈블리어</a:t>
            </a:r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755796" y="1401668"/>
            <a:ext cx="7632408" cy="785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marL="342900" lvl="0" indent="-342900">
              <a:lnSpc>
                <a:spcPct val="150000"/>
              </a:lnSpc>
              <a:buClr>
                <a:srgbClr val="2F2385"/>
              </a:buClr>
              <a:buSzPct val="85000"/>
              <a:buFont typeface="Wingdings" panose="05000000000000000000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기계어를 사람이 알아보기 쉬운 일련의 기호를 사용하여 좀 더 쉽게 컴퓨터의</a:t>
            </a:r>
            <a:b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동작을 제어할 수 있도록 만든 것이다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.</a:t>
            </a:r>
          </a:p>
        </p:txBody>
      </p:sp>
      <p:pic>
        <p:nvPicPr>
          <p:cNvPr id="4" name="그림 3">
            <a:extLst>
              <a:ext uri="{FF2B5EF4-FFF2-40B4-BE49-F238E27FC236}">
                <a16:creationId xmlns:a16="http://schemas.microsoft.com/office/drawing/2014/main" id="{A5C2A5C1-451A-36A3-6D93-DD475AC6EB6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91317" y="2780928"/>
            <a:ext cx="6761365" cy="31878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1810122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1C6C5-A7D3-43D8-9E6A-8A312287E82C}" type="slidenum">
              <a:rPr lang="en-US" altLang="ko-KR"/>
              <a:pPr/>
              <a:t>50</a:t>
            </a:fld>
            <a:endParaRPr lang="en-US" altLang="ko-KR"/>
          </a:p>
        </p:txBody>
      </p:sp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문법 에러 디버깅 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2</a:t>
            </a:r>
            <a:endParaRPr lang="ko-KR" altLang="en-US" sz="28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7351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6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9" name="그림 8">
            <a:extLst>
              <a:ext uri="{FF2B5EF4-FFF2-40B4-BE49-F238E27FC236}">
                <a16:creationId xmlns:a16="http://schemas.microsoft.com/office/drawing/2014/main" id="{250AC37D-3913-7ACD-41F6-C283EEF9B0B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8489" y="1143000"/>
            <a:ext cx="8427021" cy="5314602"/>
          </a:xfrm>
          <a:prstGeom prst="rect">
            <a:avLst/>
          </a:prstGeom>
        </p:spPr>
      </p:pic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-324544" y="548680"/>
            <a:ext cx="9577064" cy="485756"/>
          </a:xfrm>
        </p:spPr>
        <p:txBody>
          <a:bodyPr/>
          <a:lstStyle/>
          <a:p>
            <a:r>
              <a:rPr lang="en-US" altLang="ko-KR" sz="2000" dirty="0"/>
              <a:t> </a:t>
            </a:r>
            <a:r>
              <a:rPr lang="en-US" altLang="ko-KR" sz="2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Microsoft Visual Studio Community 2022 </a:t>
            </a:r>
            <a:r>
              <a:rPr lang="ko-KR" altLang="en-US" sz="2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버전에서</a:t>
            </a:r>
            <a:br>
              <a:rPr lang="en-US" altLang="ko-KR" sz="2000" dirty="0">
                <a:latin typeface="맑은 고딕" panose="020B0503020000020004" pitchFamily="50" charset="-127"/>
                <a:ea typeface="맑은 고딕" panose="020B0503020000020004" pitchFamily="50" charset="-127"/>
              </a:rPr>
            </a:br>
            <a:r>
              <a:rPr lang="ko-KR" altLang="en-US" sz="2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지원하는 논리 에러 디버깅 기법 </a:t>
            </a:r>
            <a:r>
              <a:rPr lang="en-US" altLang="ko-KR" sz="2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1</a:t>
            </a:r>
            <a:endParaRPr lang="ko-KR" altLang="en-US" sz="20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pic>
        <p:nvPicPr>
          <p:cNvPr id="5" name="그림 4">
            <a:extLst>
              <a:ext uri="{FF2B5EF4-FFF2-40B4-BE49-F238E27FC236}">
                <a16:creationId xmlns:a16="http://schemas.microsoft.com/office/drawing/2014/main" id="{049E4597-A491-1C5B-44F9-0C3B6D7AF3C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6064" y="1628800"/>
            <a:ext cx="7991872" cy="4600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8069929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내용 개체 틀 2"/>
          <p:cNvSpPr txBox="1">
            <a:spLocks/>
          </p:cNvSpPr>
          <p:nvPr/>
        </p:nvSpPr>
        <p:spPr bwMode="auto">
          <a:xfrm>
            <a:off x="612000" y="1340768"/>
            <a:ext cx="7704416" cy="313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marL="342900" indent="-342900">
              <a:buClr>
                <a:srgbClr val="2F2385"/>
              </a:buClr>
              <a:buSzPct val="85000"/>
              <a:buFont typeface="Wingdings" panose="05000000000000000000" pitchFamily="2" charset="2"/>
              <a:buChar char="l"/>
              <a:tabLst>
                <a:tab pos="1371600" algn="l"/>
              </a:tabLst>
              <a:defRPr/>
            </a:pP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[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디버그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(D)]-&gt;[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프로시저 단위 실행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(O)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F10]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서브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메뉴를 다시 클릭하면 현재 디버깅이 진행중인 상태를 나타내는 화살표가 다음 문장으로 이동하면서 실행 결과가 콘솔 창에 출력된다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.</a:t>
            </a:r>
            <a:endParaRPr lang="ko-KR" altLang="en-US" sz="1600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" name="제목 1"/>
          <p:cNvSpPr>
            <a:spLocks noGrp="1"/>
          </p:cNvSpPr>
          <p:nvPr>
            <p:ph type="title"/>
          </p:nvPr>
        </p:nvSpPr>
        <p:spPr>
          <a:xfrm>
            <a:off x="-108520" y="548680"/>
            <a:ext cx="9289032" cy="485756"/>
          </a:xfrm>
        </p:spPr>
        <p:txBody>
          <a:bodyPr/>
          <a:lstStyle/>
          <a:p>
            <a:r>
              <a:rPr lang="en-US" altLang="ko-KR" sz="2000" dirty="0">
                <a:solidFill>
                  <a:srgbClr val="CC66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Microsoft Visual Studio Community 2022 </a:t>
            </a:r>
            <a:r>
              <a:rPr lang="ko-KR" altLang="en-US" sz="2000" dirty="0">
                <a:solidFill>
                  <a:srgbClr val="CC66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버전에서</a:t>
            </a:r>
            <a:br>
              <a:rPr lang="en-US" altLang="ko-KR" sz="2000" dirty="0">
                <a:solidFill>
                  <a:srgbClr val="CC66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</a:br>
            <a:r>
              <a:rPr lang="ko-KR" altLang="en-US" sz="2000" dirty="0">
                <a:solidFill>
                  <a:srgbClr val="CC66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지원하는 논리 에러 디버깅 기법 </a:t>
            </a:r>
            <a:r>
              <a:rPr lang="en-US" altLang="ko-KR" sz="2000" dirty="0">
                <a:solidFill>
                  <a:srgbClr val="CC66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2</a:t>
            </a:r>
            <a:endParaRPr lang="ko-KR" altLang="en-US" sz="2000" dirty="0">
              <a:solidFill>
                <a:srgbClr val="CC66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pic>
        <p:nvPicPr>
          <p:cNvPr id="4" name="그림 3">
            <a:extLst>
              <a:ext uri="{FF2B5EF4-FFF2-40B4-BE49-F238E27FC236}">
                <a16:creationId xmlns:a16="http://schemas.microsoft.com/office/drawing/2014/main" id="{10C6D0CB-350A-DDFB-8C43-84944001EB8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5114" y="2132856"/>
            <a:ext cx="7956376" cy="43637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8760404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제목 1"/>
          <p:cNvSpPr>
            <a:spLocks noGrp="1"/>
          </p:cNvSpPr>
          <p:nvPr>
            <p:ph type="title"/>
          </p:nvPr>
        </p:nvSpPr>
        <p:spPr>
          <a:xfrm>
            <a:off x="-108520" y="548680"/>
            <a:ext cx="9289032" cy="485756"/>
          </a:xfrm>
        </p:spPr>
        <p:txBody>
          <a:bodyPr/>
          <a:lstStyle/>
          <a:p>
            <a:r>
              <a:rPr lang="en-US" altLang="ko-KR" sz="2000" dirty="0">
                <a:solidFill>
                  <a:srgbClr val="CC66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Microsoft Visual Studio Community 2022 </a:t>
            </a:r>
            <a:r>
              <a:rPr lang="ko-KR" altLang="en-US" sz="2000" dirty="0">
                <a:solidFill>
                  <a:srgbClr val="CC66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버전에서</a:t>
            </a:r>
            <a:br>
              <a:rPr lang="en-US" altLang="ko-KR" sz="2000" dirty="0">
                <a:solidFill>
                  <a:srgbClr val="CC66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</a:br>
            <a:r>
              <a:rPr lang="ko-KR" altLang="en-US" sz="2000" dirty="0">
                <a:solidFill>
                  <a:srgbClr val="CC66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지원하는 논리 에러 디버깅 기법 </a:t>
            </a:r>
            <a:r>
              <a:rPr lang="en-US" altLang="ko-KR" sz="2000" dirty="0">
                <a:solidFill>
                  <a:srgbClr val="CC66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3</a:t>
            </a:r>
            <a:endParaRPr lang="ko-KR" altLang="en-US" sz="2000" dirty="0">
              <a:solidFill>
                <a:srgbClr val="CC66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612000" y="1268760"/>
            <a:ext cx="7848432" cy="313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marL="342900" indent="-342900">
              <a:buClr>
                <a:srgbClr val="2F2385"/>
              </a:buClr>
              <a:buSzPct val="85000"/>
              <a:buFont typeface="Wingdings" panose="05000000000000000000" pitchFamily="2" charset="2"/>
              <a:buChar char="l"/>
              <a:tabLst>
                <a:tab pos="1371600" algn="l"/>
              </a:tabLst>
              <a:defRPr/>
            </a:pP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[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디버그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(D)]-&gt;[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프로시저 단위 실행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(O)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F10]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서브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메뉴를 다시 클릭하면 현재 디버깅이 진행중인 상태를 나타내는 화살표가 다음 문장으로 이동하면서 실행 결과가 콘솔 창에 출력된다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.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이때 하단의 정보창에는 현재 진행중인 소스 코드의 정보가 표시된다</a:t>
            </a:r>
            <a:r>
              <a:rPr lang="en-US" altLang="ko-KR" sz="1600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. </a:t>
            </a:r>
            <a:endParaRPr lang="ko-KR" altLang="en-US" sz="1600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8" name="그림 7">
            <a:extLst>
              <a:ext uri="{FF2B5EF4-FFF2-40B4-BE49-F238E27FC236}">
                <a16:creationId xmlns:a16="http://schemas.microsoft.com/office/drawing/2014/main" id="{9F31E797-E6A1-730F-5037-C273B514F34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3646" y="2348880"/>
            <a:ext cx="7560840" cy="41426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9366948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내용 개체 틀 2"/>
          <p:cNvSpPr txBox="1">
            <a:spLocks/>
          </p:cNvSpPr>
          <p:nvPr/>
        </p:nvSpPr>
        <p:spPr bwMode="auto">
          <a:xfrm>
            <a:off x="612000" y="1340768"/>
            <a:ext cx="7704416" cy="313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marL="342900" indent="-342900">
              <a:buClr>
                <a:srgbClr val="2F2385"/>
              </a:buClr>
              <a:buSzPct val="85000"/>
              <a:buFont typeface="Wingdings" panose="05000000000000000000" pitchFamily="2" charset="2"/>
              <a:buChar char="l"/>
              <a:tabLst>
                <a:tab pos="1371600" algn="l"/>
              </a:tabLst>
              <a:defRPr/>
            </a:pP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[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디버그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(D)]-&gt;[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프로시저 단위 실행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(O)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F10]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서브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메뉴를 다시 클릭하면 현재 디버깅이 진행중인 상태를 나타내는 화살표가 다음 문장으로 이동하면서 실행 결과가 콘솔 창에 출력된다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.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이때 하단의 </a:t>
            </a:r>
            <a:r>
              <a:rPr lang="ko-KR" altLang="en-US" sz="16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정보창에는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현재 진행중인 소스 코드의 정보가 표시된다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. </a:t>
            </a:r>
            <a:endParaRPr lang="ko-KR" altLang="en-US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endParaRPr lang="ko-KR" altLang="en-US" sz="1600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" name="제목 1"/>
          <p:cNvSpPr>
            <a:spLocks noGrp="1"/>
          </p:cNvSpPr>
          <p:nvPr>
            <p:ph type="title"/>
          </p:nvPr>
        </p:nvSpPr>
        <p:spPr>
          <a:xfrm>
            <a:off x="-108520" y="548680"/>
            <a:ext cx="9289032" cy="485756"/>
          </a:xfrm>
        </p:spPr>
        <p:txBody>
          <a:bodyPr/>
          <a:lstStyle/>
          <a:p>
            <a:r>
              <a:rPr lang="en-US" altLang="ko-KR" sz="2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Microsoft Visual Studio Community 2022 </a:t>
            </a:r>
            <a:r>
              <a:rPr lang="ko-KR" altLang="en-US" sz="2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버전에서</a:t>
            </a:r>
            <a:br>
              <a:rPr lang="en-US" altLang="ko-KR" sz="2000" dirty="0">
                <a:latin typeface="맑은 고딕" panose="020B0503020000020004" pitchFamily="50" charset="-127"/>
                <a:ea typeface="맑은 고딕" panose="020B0503020000020004" pitchFamily="50" charset="-127"/>
              </a:rPr>
            </a:br>
            <a:r>
              <a:rPr lang="ko-KR" altLang="en-US" sz="2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지원하는 논리 에러 디버깅 기법 </a:t>
            </a:r>
            <a:r>
              <a:rPr lang="en-US" altLang="ko-KR" sz="2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4</a:t>
            </a:r>
            <a:endParaRPr lang="ko-KR" altLang="en-US" sz="20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pic>
        <p:nvPicPr>
          <p:cNvPr id="4" name="그림 3">
            <a:extLst>
              <a:ext uri="{FF2B5EF4-FFF2-40B4-BE49-F238E27FC236}">
                <a16:creationId xmlns:a16="http://schemas.microsoft.com/office/drawing/2014/main" id="{53F55F6C-1E53-8833-EBFE-2E4E6927626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7584" y="2420888"/>
            <a:ext cx="7488832" cy="41045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1502659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제목 1"/>
          <p:cNvSpPr>
            <a:spLocks noGrp="1"/>
          </p:cNvSpPr>
          <p:nvPr>
            <p:ph type="title"/>
          </p:nvPr>
        </p:nvSpPr>
        <p:spPr>
          <a:xfrm>
            <a:off x="-74288" y="548680"/>
            <a:ext cx="9182792" cy="485756"/>
          </a:xfrm>
        </p:spPr>
        <p:txBody>
          <a:bodyPr/>
          <a:lstStyle/>
          <a:p>
            <a:r>
              <a:rPr lang="en-US" altLang="ko-KR" sz="2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Microsoft Visual Studio Community 2022 </a:t>
            </a:r>
            <a:r>
              <a:rPr lang="ko-KR" altLang="en-US" sz="2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버전에서</a:t>
            </a:r>
            <a:br>
              <a:rPr lang="en-US" altLang="ko-KR" sz="2000" dirty="0">
                <a:latin typeface="맑은 고딕" panose="020B0503020000020004" pitchFamily="50" charset="-127"/>
                <a:ea typeface="맑은 고딕" panose="020B0503020000020004" pitchFamily="50" charset="-127"/>
              </a:rPr>
            </a:br>
            <a:r>
              <a:rPr lang="ko-KR" altLang="en-US" sz="2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지원하는 논리 에러 디버깅 기법 </a:t>
            </a:r>
            <a:r>
              <a:rPr lang="en-US" altLang="ko-KR" sz="2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5</a:t>
            </a:r>
            <a:endParaRPr lang="ko-KR" altLang="en-US" sz="20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D67E79B5-5A13-1D0B-E147-BDBD29DEA16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1560" y="1340768"/>
            <a:ext cx="7920880" cy="51642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5203085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1C6C5-A7D3-43D8-9E6A-8A312287E82C}" type="slidenum">
              <a:rPr lang="en-US" altLang="ko-KR"/>
              <a:pPr/>
              <a:t>56</a:t>
            </a:fld>
            <a:endParaRPr lang="en-US" altLang="ko-KR"/>
          </a:p>
        </p:txBody>
      </p:sp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C++ 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프로그램의 기본구조</a:t>
            </a:r>
          </a:p>
        </p:txBody>
      </p:sp>
      <p:sp>
        <p:nvSpPr>
          <p:cNvPr id="57351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92A32FB6-362C-35A3-0369-6A17DDD14F9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97284" y="1556792"/>
            <a:ext cx="6549431" cy="4665780"/>
          </a:xfrm>
          <a:prstGeom prst="rect">
            <a:avLst/>
          </a:prstGeom>
        </p:spPr>
      </p:pic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1C6C5-A7D3-43D8-9E6A-8A312287E82C}" type="slidenum">
              <a:rPr lang="en-US" altLang="ko-KR"/>
              <a:pPr/>
              <a:t>57</a:t>
            </a:fld>
            <a:endParaRPr lang="en-US" altLang="ko-KR"/>
          </a:p>
        </p:txBody>
      </p:sp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주석 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1</a:t>
            </a:r>
            <a:endParaRPr lang="ko-KR" altLang="en-US" sz="28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7351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7" name="내용 개체 틀 2"/>
          <p:cNvSpPr txBox="1">
            <a:spLocks/>
          </p:cNvSpPr>
          <p:nvPr/>
        </p:nvSpPr>
        <p:spPr bwMode="auto">
          <a:xfrm>
            <a:off x="612000" y="1563062"/>
            <a:ext cx="7920000" cy="25140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주석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(comment)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이란 프로그램에는 소스 코드 내에 프로그래머가 프로그램에</a:t>
            </a:r>
            <a:b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대한 설명을 기록할 때 사용하는 것이다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.</a:t>
            </a:r>
            <a:endParaRPr lang="ko-KR" altLang="en-US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endParaRPr lang="ko-KR" altLang="en-US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프로그램의 수행 결과에 전혀 영향을 주지 않는다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.</a:t>
            </a:r>
            <a:endParaRPr lang="ko-KR" altLang="en-US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endParaRPr lang="ko-KR" altLang="en-US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가급적 많은 주석을 상세하고 자세히 기록해야 다음에 프로그램을 수정할 때</a:t>
            </a: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용이하다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.</a:t>
            </a:r>
            <a:endParaRPr lang="ko-KR" altLang="en-US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endParaRPr lang="ko-KR" altLang="en-US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Microsoft Visual Studio Community 2022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버전에서는 주석인 경우에 녹색으로 표시된다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.</a:t>
            </a:r>
            <a:endParaRPr lang="ko-KR" altLang="en-US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1C6C5-A7D3-43D8-9E6A-8A312287E82C}" type="slidenum">
              <a:rPr lang="en-US" altLang="ko-KR"/>
              <a:pPr/>
              <a:t>58</a:t>
            </a:fld>
            <a:endParaRPr lang="en-US" altLang="ko-KR"/>
          </a:p>
        </p:txBody>
      </p:sp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주석 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2</a:t>
            </a:r>
            <a:endParaRPr lang="ko-KR" altLang="en-US" sz="28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7351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7" name="내용 개체 틀 2"/>
          <p:cNvSpPr txBox="1">
            <a:spLocks/>
          </p:cNvSpPr>
          <p:nvPr/>
        </p:nvSpPr>
        <p:spPr bwMode="auto">
          <a:xfrm>
            <a:off x="612000" y="1563062"/>
            <a:ext cx="3455944" cy="3537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올바른 주석 사용</a:t>
            </a:r>
          </a:p>
        </p:txBody>
      </p:sp>
      <p:sp>
        <p:nvSpPr>
          <p:cNvPr id="8" name="내용 개체 틀 2"/>
          <p:cNvSpPr txBox="1">
            <a:spLocks/>
          </p:cNvSpPr>
          <p:nvPr/>
        </p:nvSpPr>
        <p:spPr bwMode="auto">
          <a:xfrm>
            <a:off x="4860032" y="1562795"/>
            <a:ext cx="3455944" cy="3537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잘못된 주석 사용</a:t>
            </a:r>
          </a:p>
        </p:txBody>
      </p:sp>
      <p:sp>
        <p:nvSpPr>
          <p:cNvPr id="9" name="내용 개체 틀 2"/>
          <p:cNvSpPr txBox="1">
            <a:spLocks/>
          </p:cNvSpPr>
          <p:nvPr/>
        </p:nvSpPr>
        <p:spPr bwMode="auto">
          <a:xfrm>
            <a:off x="612000" y="4653136"/>
            <a:ext cx="3455944" cy="3537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//</a:t>
            </a:r>
            <a:endParaRPr lang="ko-KR" altLang="en-US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7904" y="1986164"/>
            <a:ext cx="5188040" cy="18507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886" y="1972558"/>
            <a:ext cx="2912313" cy="19613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99" y="5006906"/>
            <a:ext cx="2905125" cy="628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1C6C5-A7D3-43D8-9E6A-8A312287E82C}" type="slidenum">
              <a:rPr lang="en-US" altLang="ko-KR"/>
              <a:pPr/>
              <a:t>59</a:t>
            </a:fld>
            <a:endParaRPr lang="en-US" altLang="ko-KR"/>
          </a:p>
        </p:txBody>
      </p:sp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선행 처리기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(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전 처리기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)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1</a:t>
            </a:r>
            <a:endParaRPr lang="ko-KR" altLang="en-US" sz="28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7351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3" name="내용 개체 틀 2"/>
          <p:cNvSpPr txBox="1">
            <a:spLocks/>
          </p:cNvSpPr>
          <p:nvPr/>
        </p:nvSpPr>
        <p:spPr bwMode="auto">
          <a:xfrm>
            <a:off x="652528" y="1196752"/>
            <a:ext cx="8095936" cy="54726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선행 처리기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전 처리기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)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는 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#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기호로 시작하며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컴파일을 수행하기 전에 작동하여</a:t>
            </a:r>
            <a:b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파일 포함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매크로 치환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조건부 컴파일 등의 기능을 수행한다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.</a:t>
            </a: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소스 코드의 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#include </a:t>
            </a:r>
            <a:r>
              <a:rPr lang="en-US" altLang="ko-KR" sz="16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&lt;iostream&gt;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문장은 선행 처리기가 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iostream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헤더 파일을 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Microsoft Visual Studio Community 2022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버전의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컴파일러가 설치된 시스템 </a:t>
            </a:r>
            <a:b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폴더에서 찾아 소스 코드에 포함시키도록 한다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.</a:t>
            </a:r>
          </a:p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endParaRPr lang="ko-KR" altLang="en-US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Iostream </a:t>
            </a:r>
            <a:r>
              <a:rPr lang="ko-KR" altLang="en-US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헤더 파일은 다음의 시스템 폴더에 존재한다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.</a:t>
            </a:r>
            <a:b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</a:br>
            <a:b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None/>
              <a:tabLst>
                <a:tab pos="1371600" algn="l"/>
              </a:tabLst>
              <a:defRPr/>
            </a:pPr>
            <a:endParaRPr lang="ko-KR" altLang="en-US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None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b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" name="직사각형 1">
            <a:extLst>
              <a:ext uri="{FF2B5EF4-FFF2-40B4-BE49-F238E27FC236}">
                <a16:creationId xmlns:a16="http://schemas.microsoft.com/office/drawing/2014/main" id="{559F02CB-DC3C-481F-B7DE-E76AF02126AB}"/>
              </a:ext>
            </a:extLst>
          </p:cNvPr>
          <p:cNvSpPr/>
          <p:nvPr/>
        </p:nvSpPr>
        <p:spPr>
          <a:xfrm>
            <a:off x="652528" y="4132764"/>
            <a:ext cx="7838944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2003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년 이후의 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ANSI C++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표준에서 헤더 파일에 확장자 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.h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를 붙이지 않는다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.</a:t>
            </a: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lang="en-US" altLang="ko-KR" sz="16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iostream</a:t>
            </a:r>
            <a:r>
              <a:rPr lang="en-US" altLang="ko-KR" sz="1600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헤더 파일에는 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C++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언어에서 표준 입출력을 수행하는 객체와 클래스가 선언되어 있으므로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표준 입출력을 수행하려면 반드시</a:t>
            </a:r>
            <a:r>
              <a:rPr lang="ko-KR" altLang="en-US" sz="1600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16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iostream</a:t>
            </a:r>
            <a:r>
              <a:rPr lang="en-US" altLang="ko-KR" sz="1600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헤더 파일을 선행 처리기를 사용하여 소스 코드에 포함시켜야 한다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.</a:t>
            </a: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표준 출력은 모니터로 출력을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표준 입력은 키보드에서의 입력을 의미한다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.</a:t>
            </a: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6" name="그림 5">
            <a:extLst>
              <a:ext uri="{FF2B5EF4-FFF2-40B4-BE49-F238E27FC236}">
                <a16:creationId xmlns:a16="http://schemas.microsoft.com/office/drawing/2014/main" id="{B01E2F67-2DEB-EA19-9509-86E294BF05F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5523" y="3344146"/>
            <a:ext cx="7740352" cy="628249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738336"/>
          </a:xfrm>
        </p:spPr>
        <p:txBody>
          <a:bodyPr/>
          <a:lstStyle/>
          <a:p>
            <a:r>
              <a:rPr lang="ko-KR" altLang="en-US" sz="2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프로그래밍 언어의 종류</a:t>
            </a:r>
            <a:r>
              <a:rPr lang="en-US" altLang="ko-KR" sz="2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- </a:t>
            </a:r>
            <a:r>
              <a:rPr lang="ko-KR" altLang="en-US" sz="2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고급언어</a:t>
            </a:r>
          </a:p>
        </p:txBody>
      </p:sp>
      <p:sp>
        <p:nvSpPr>
          <p:cNvPr id="5" name="내용 개체 틀 2"/>
          <p:cNvSpPr txBox="1">
            <a:spLocks/>
          </p:cNvSpPr>
          <p:nvPr/>
        </p:nvSpPr>
        <p:spPr bwMode="auto">
          <a:xfrm>
            <a:off x="766800" y="1340767"/>
            <a:ext cx="7920000" cy="17789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marL="342900" lvl="0" indent="-342900">
              <a:lnSpc>
                <a:spcPct val="150000"/>
              </a:lnSpc>
              <a:buClr>
                <a:srgbClr val="2F2385"/>
              </a:buClr>
              <a:buSzPct val="85000"/>
              <a:buFont typeface="Wingdings" panose="05000000000000000000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인간의 언어와 가까운 형태로 이뤄진 고급 언어인간의 언어와 가까운 형태로 </a:t>
            </a:r>
            <a:b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이뤄진 고급 언어이다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.</a:t>
            </a:r>
          </a:p>
          <a:p>
            <a:pPr marL="342900" lvl="0" indent="-342900">
              <a:lnSpc>
                <a:spcPct val="150000"/>
              </a:lnSpc>
              <a:buClr>
                <a:srgbClr val="2F2385"/>
              </a:buClr>
              <a:buSzPct val="85000"/>
              <a:buFont typeface="Wingdings" panose="05000000000000000000" pitchFamily="2" charset="2"/>
              <a:buChar char="l"/>
              <a:tabLst>
                <a:tab pos="1371600" algn="l"/>
              </a:tabLst>
              <a:defRPr/>
            </a:pP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BASIC, FORTRAN, COBOL, PASCAL,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자바스크립트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,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6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파이썬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, C, C++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등이 있다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.</a:t>
            </a:r>
          </a:p>
          <a:p>
            <a:pPr marL="342900" lvl="0" indent="-342900">
              <a:lnSpc>
                <a:spcPct val="150000"/>
              </a:lnSpc>
              <a:buClr>
                <a:srgbClr val="2F2385"/>
              </a:buClr>
              <a:buSzPct val="85000"/>
              <a:buFont typeface="Wingdings" panose="05000000000000000000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고급 언어는 컴파일러에 의하여 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CPU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가 이해하고 알아들을 수 있는 기계어로 변환된다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.</a:t>
            </a:r>
          </a:p>
          <a:p>
            <a:pPr marL="342900" indent="-342900">
              <a:lnSpc>
                <a:spcPct val="90000"/>
              </a:lnSpc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endParaRPr lang="en-US" altLang="ko-KR" sz="1600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4" name="그림 3">
            <a:extLst>
              <a:ext uri="{FF2B5EF4-FFF2-40B4-BE49-F238E27FC236}">
                <a16:creationId xmlns:a16="http://schemas.microsoft.com/office/drawing/2014/main" id="{63A7802F-2788-7AFC-B86F-D13CAAF13B6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80423" y="3645024"/>
            <a:ext cx="6583153" cy="25820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313518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1C6C5-A7D3-43D8-9E6A-8A312287E82C}" type="slidenum">
              <a:rPr lang="en-US" altLang="ko-KR"/>
              <a:pPr/>
              <a:t>60</a:t>
            </a:fld>
            <a:endParaRPr lang="en-US" altLang="ko-KR"/>
          </a:p>
        </p:txBody>
      </p:sp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선행 처리기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(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전 처리기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)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2</a:t>
            </a:r>
            <a:endParaRPr lang="ko-KR" altLang="en-US" sz="28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7351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433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2748CDF8-9CA2-42D5-B27C-512D1CBD17E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7584" y="1340768"/>
            <a:ext cx="7632848" cy="5057923"/>
          </a:xfrm>
          <a:prstGeom prst="rect">
            <a:avLst/>
          </a:prstGeom>
        </p:spPr>
      </p:pic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1C6C5-A7D3-43D8-9E6A-8A312287E82C}" type="slidenum">
              <a:rPr lang="en-US" altLang="ko-KR"/>
              <a:pPr/>
              <a:t>61</a:t>
            </a:fld>
            <a:endParaRPr lang="en-US" altLang="ko-KR"/>
          </a:p>
        </p:txBody>
      </p:sp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>
          <a:xfrm>
            <a:off x="422275" y="395287"/>
            <a:ext cx="8229600" cy="868362"/>
          </a:xfrm>
        </p:spPr>
        <p:txBody>
          <a:bodyPr/>
          <a:lstStyle/>
          <a:p>
            <a:r>
              <a:rPr lang="en-US" altLang="ko-KR" sz="1800" dirty="0">
                <a:latin typeface="맑은 고딕" pitchFamily="50" charset="-127"/>
                <a:ea typeface="맑은 고딕" pitchFamily="50" charset="-127"/>
              </a:rPr>
              <a:t>#</a:t>
            </a:r>
            <a:r>
              <a:rPr lang="en-US" altLang="ko-KR" sz="1600" dirty="0">
                <a:latin typeface="맑은 고딕" pitchFamily="50" charset="-127"/>
                <a:ea typeface="맑은 고딕" pitchFamily="50" charset="-127"/>
              </a:rPr>
              <a:t>include</a:t>
            </a:r>
            <a:r>
              <a:rPr lang="en-US" altLang="ko-KR" sz="1800" dirty="0">
                <a:latin typeface="맑은 고딕" pitchFamily="50" charset="-127"/>
                <a:ea typeface="맑은 고딕" pitchFamily="50" charset="-127"/>
              </a:rPr>
              <a:t> &lt;</a:t>
            </a:r>
            <a:r>
              <a:rPr lang="en-US" altLang="ko-KR" sz="1800" dirty="0" err="1">
                <a:latin typeface="맑은 고딕" pitchFamily="50" charset="-127"/>
                <a:ea typeface="맑은 고딕" pitchFamily="50" charset="-127"/>
              </a:rPr>
              <a:t>iostream</a:t>
            </a:r>
            <a:r>
              <a:rPr lang="en-US" altLang="ko-KR" sz="1800" dirty="0">
                <a:latin typeface="맑은 고딕" pitchFamily="50" charset="-127"/>
                <a:ea typeface="맑은 고딕" pitchFamily="50" charset="-127"/>
              </a:rPr>
              <a:t>&gt; </a:t>
            </a:r>
            <a:r>
              <a:rPr lang="ko-KR" altLang="en-US" sz="1800" dirty="0">
                <a:latin typeface="맑은 고딕" pitchFamily="50" charset="-127"/>
                <a:ea typeface="맑은 고딕" pitchFamily="50" charset="-127"/>
              </a:rPr>
              <a:t>문장을 소스 코드에 포함시키지 않으면</a:t>
            </a:r>
            <a:r>
              <a:rPr lang="en-US" altLang="ko-KR" sz="1800" dirty="0">
                <a:latin typeface="맑은 고딕" pitchFamily="50" charset="-127"/>
                <a:ea typeface="맑은 고딕" pitchFamily="50" charset="-127"/>
              </a:rPr>
              <a:t>?</a:t>
            </a:r>
            <a:endParaRPr lang="ko-KR" altLang="en-US" sz="18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7351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4" name="그림 3">
            <a:extLst>
              <a:ext uri="{FF2B5EF4-FFF2-40B4-BE49-F238E27FC236}">
                <a16:creationId xmlns:a16="http://schemas.microsoft.com/office/drawing/2014/main" id="{BFA4A4EB-A68F-BCDB-6F02-1AE5438312E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7562" y="1484784"/>
            <a:ext cx="8648876" cy="4752528"/>
          </a:xfrm>
          <a:prstGeom prst="rect">
            <a:avLst/>
          </a:prstGeom>
        </p:spPr>
      </p:pic>
    </p:spTree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defRPr/>
            </a:pPr>
            <a:fld id="{C2C1C6C5-A7D3-43D8-9E6A-8A312287E82C}" type="slidenum">
              <a:rPr lang="en-US" altLang="ko-KR"/>
              <a:pPr lvl="0">
                <a:defRPr/>
              </a:pPr>
              <a:t>62</a:t>
            </a:fld>
            <a:endParaRPr lang="en-US" altLang="ko-KR"/>
          </a:p>
        </p:txBody>
      </p:sp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lvl="0">
              <a:defRPr/>
            </a:pPr>
            <a:r>
              <a:rPr lang="en-US" altLang="ko-KR" sz="2800" dirty="0" err="1">
                <a:latin typeface="맑은 고딕"/>
                <a:ea typeface="맑은 고딕"/>
              </a:rPr>
              <a:t>cout</a:t>
            </a:r>
            <a:r>
              <a:rPr lang="en-US" altLang="ko-KR" dirty="0">
                <a:latin typeface="맑은 고딕"/>
                <a:ea typeface="맑은 고딕"/>
              </a:rPr>
              <a:t> </a:t>
            </a:r>
            <a:endParaRPr lang="ko-KR" altLang="en-US" dirty="0">
              <a:latin typeface="맑은 고딕"/>
              <a:ea typeface="맑은 고딕"/>
            </a:endParaRPr>
          </a:p>
        </p:txBody>
      </p:sp>
      <p:sp>
        <p:nvSpPr>
          <p:cNvPr id="57351" name="Rectangle 7"/>
          <p:cNvSpPr>
            <a:spLocks noChangeArrowheads="1"/>
          </p:cNvSpPr>
          <p:nvPr/>
        </p:nvSpPr>
        <p:spPr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  <a:spAutoFit/>
          </a:bodyPr>
          <a:lstStyle/>
          <a:p>
            <a:pPr lvl="0">
              <a:defRPr/>
            </a:pPr>
            <a:endParaRPr lang="ko-KR" altLang="en-US"/>
          </a:p>
        </p:txBody>
      </p:sp>
      <p:sp>
        <p:nvSpPr>
          <p:cNvPr id="6" name="내용 개체 틀 2"/>
          <p:cNvSpPr txBox="1"/>
          <p:nvPr/>
        </p:nvSpPr>
        <p:spPr>
          <a:xfrm>
            <a:off x="612000" y="1563061"/>
            <a:ext cx="7920000" cy="1374423"/>
          </a:xfrm>
          <a:prstGeom prst="rect">
            <a:avLst/>
          </a:prstGeom>
          <a:noFill/>
          <a:ln w="9525">
            <a:noFill/>
            <a:miter/>
          </a:ln>
          <a:effectLst/>
        </p:spPr>
        <p:txBody>
          <a:bodyPr vert="horz" wrap="square" lIns="92075" tIns="46038" rIns="92075" bIns="46038" anchor="t" anchorCtr="0">
            <a:prstTxWarp prst="textNoShape">
              <a:avLst/>
            </a:prstTxWarp>
          </a:bodyPr>
          <a:lstStyle/>
          <a:p>
            <a:pPr marL="342900" indent="-342900">
              <a:buClr>
                <a:srgbClr val="2F2385"/>
              </a:buClr>
              <a:buSzPct val="85000"/>
              <a:buFont typeface="Wingdings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/>
                <a:ea typeface="맑은 고딕"/>
              </a:rPr>
              <a:t>표준 출력 </a:t>
            </a:r>
            <a:r>
              <a:rPr lang="ko-KR" altLang="en-US" sz="1600" b="1" kern="0">
                <a:solidFill>
                  <a:srgbClr val="271E98"/>
                </a:solidFill>
                <a:latin typeface="맑은 고딕"/>
                <a:ea typeface="맑은 고딕"/>
              </a:rPr>
              <a:t>장치인 모니터로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/>
                <a:ea typeface="맑은 고딕"/>
              </a:rPr>
              <a:t>자료를 출력하는 </a:t>
            </a:r>
            <a:r>
              <a:rPr lang="ko-KR" altLang="en-US" sz="1600" b="1" kern="0" dirty="0">
                <a:solidFill>
                  <a:srgbClr val="FF0000"/>
                </a:solidFill>
                <a:latin typeface="맑은 고딕"/>
                <a:ea typeface="맑은 고딕"/>
              </a:rPr>
              <a:t>표준 출력 스트림 객체이다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/>
                <a:ea typeface="맑은 고딕"/>
              </a:rPr>
              <a:t>.</a:t>
            </a:r>
          </a:p>
          <a:p>
            <a:pPr marL="342900" indent="-342900">
              <a:buClr>
                <a:srgbClr val="2F2385"/>
              </a:buClr>
              <a:buSzPct val="85000"/>
              <a:buFont typeface="Wingdings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FF0000"/>
                </a:solidFill>
                <a:latin typeface="맑은 고딕"/>
                <a:ea typeface="맑은 고딕"/>
              </a:rPr>
              <a:t>스트림 삽입 연산자인 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/>
                <a:ea typeface="맑은 고딕"/>
              </a:rPr>
              <a:t>&lt;&lt; </a:t>
            </a:r>
            <a:r>
              <a:rPr lang="ko-KR" altLang="en-US" sz="1600" b="1" kern="0" dirty="0">
                <a:solidFill>
                  <a:srgbClr val="FF0000"/>
                </a:solidFill>
                <a:latin typeface="맑은 고딕"/>
                <a:ea typeface="맑은 고딕"/>
              </a:rPr>
              <a:t>와 같이 사용된다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/>
                <a:ea typeface="맑은 고딕"/>
              </a:rPr>
              <a:t>. </a:t>
            </a:r>
          </a:p>
          <a:p>
            <a:pPr marL="342900" indent="-342900">
              <a:buClr>
                <a:srgbClr val="2F2385"/>
              </a:buClr>
              <a:buSzPct val="85000"/>
              <a:buFont typeface="Wingdings"/>
              <a:buChar char="l"/>
              <a:tabLst>
                <a:tab pos="1371600" algn="l"/>
              </a:tabLst>
              <a:defRPr/>
            </a:pPr>
            <a:r>
              <a:rPr lang="en-US" altLang="ko-KR" sz="1600" b="1" kern="0" dirty="0">
                <a:solidFill>
                  <a:srgbClr val="271E98"/>
                </a:solidFill>
                <a:latin typeface="맑은 고딕"/>
                <a:ea typeface="맑은 고딕"/>
              </a:rPr>
              <a:t>&lt;&lt;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/>
                <a:ea typeface="맑은 고딕"/>
              </a:rPr>
              <a:t>연산자는 원래 왼쪽으로 이동시키는 연산자이지만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/>
                <a:ea typeface="맑은 고딕"/>
              </a:rPr>
              <a:t>,</a:t>
            </a:r>
          </a:p>
          <a:p>
            <a:pPr marL="342900" lvl="1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r>
              <a:rPr lang="en-US" altLang="ko-KR" sz="1600" b="1" kern="0" dirty="0">
                <a:solidFill>
                  <a:srgbClr val="271E98"/>
                </a:solidFill>
                <a:latin typeface="맑은 고딕"/>
                <a:ea typeface="맑은 고딕"/>
              </a:rPr>
              <a:t>     iostream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/>
                <a:ea typeface="맑은 고딕"/>
              </a:rPr>
              <a:t>헤더 파일에서 오른쪽 자료를 왼쪽 </a:t>
            </a:r>
            <a:r>
              <a:rPr lang="en-US" altLang="ko-KR" sz="1600" b="1" kern="0" dirty="0" err="1">
                <a:solidFill>
                  <a:srgbClr val="271E98"/>
                </a:solidFill>
                <a:latin typeface="맑은 고딕"/>
                <a:ea typeface="맑은 고딕"/>
              </a:rPr>
              <a:t>cout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/>
                <a:ea typeface="맑은 고딕"/>
              </a:rPr>
              <a:t>(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/>
                <a:ea typeface="맑은 고딕"/>
              </a:rPr>
              <a:t>표준 출력 스트림 객체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/>
                <a:ea typeface="맑은 고딕"/>
              </a:rPr>
              <a:t>)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/>
                <a:ea typeface="맑은 고딕"/>
              </a:rPr>
              <a:t>에        </a:t>
            </a:r>
          </a:p>
          <a:p>
            <a:pPr marL="342900" lvl="1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r>
              <a:rPr lang="en-US" altLang="ko-KR" sz="1600" b="1" kern="0" dirty="0">
                <a:solidFill>
                  <a:srgbClr val="271E98"/>
                </a:solidFill>
                <a:latin typeface="맑은 고딕"/>
                <a:ea typeface="맑은 고딕"/>
              </a:rPr>
              <a:t>    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/>
                <a:ea typeface="맑은 고딕"/>
              </a:rPr>
              <a:t>전달하는 스트림 삽입  연산자로 연산자 중복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/>
                <a:ea typeface="맑은 고딕"/>
              </a:rPr>
              <a:t>(operator overloading)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/>
                <a:ea typeface="맑은 고딕"/>
              </a:rPr>
              <a:t>되어있다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/>
                <a:ea typeface="맑은 고딕"/>
              </a:rPr>
              <a:t>.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/>
                <a:ea typeface="맑은 고딕"/>
              </a:rPr>
              <a:t> </a:t>
            </a:r>
          </a:p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endParaRPr lang="ko-KR" altLang="en-US" sz="1600" b="1" kern="0" dirty="0">
              <a:solidFill>
                <a:srgbClr val="271E98"/>
              </a:solidFill>
              <a:latin typeface="맑은 고딕"/>
              <a:ea typeface="맑은 고딕"/>
            </a:endParaRPr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F2F8AC10-7B5D-8F14-B977-FA4C4177862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4778" y="3357545"/>
            <a:ext cx="7794479" cy="248978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/>
    </mc:Choice>
    <mc:Fallback xmlns:dsp="http://schemas.microsoft.com/office/drawing/2008/diagram" xmlns:dgm="http://schemas.openxmlformats.org/drawingml/2006/diagram" xmlns:c="http://schemas.openxmlformats.org/drawingml/2006/chart" xmlns="">
      <p:transition/>
    </mc:Fallback>
  </mc:AlternateContent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1C6C5-A7D3-43D8-9E6A-8A312287E82C}" type="slidenum">
              <a:rPr lang="en-US" altLang="ko-KR"/>
              <a:pPr/>
              <a:t>63</a:t>
            </a:fld>
            <a:endParaRPr lang="en-US" altLang="ko-KR"/>
          </a:p>
        </p:txBody>
      </p:sp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namespace 1 </a:t>
            </a:r>
            <a:endParaRPr lang="ko-KR" altLang="en-US" sz="28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7351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612000" y="1563062"/>
            <a:ext cx="7920000" cy="785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대규모</a:t>
            </a:r>
            <a:r>
              <a:rPr lang="en-US" altLang="ko-KR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프로그램을</a:t>
            </a:r>
            <a:r>
              <a:rPr lang="en-US" altLang="ko-KR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다수의 프로그래머가 나누어 개발한 후에</a:t>
            </a:r>
            <a:r>
              <a:rPr lang="en-US" altLang="ko-KR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하나의</a:t>
            </a:r>
            <a:br>
              <a:rPr lang="en-US" altLang="ko-KR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ko-KR" altLang="en-US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프로그램으로 합칠 때</a:t>
            </a:r>
            <a:r>
              <a:rPr lang="en-US" altLang="ko-KR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,</a:t>
            </a:r>
            <a:r>
              <a:rPr lang="ko-KR" altLang="en-US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동일한 이름인 경우에 충돌이 발생함</a:t>
            </a:r>
            <a:endParaRPr lang="en-US" altLang="ko-KR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endParaRPr lang="ko-KR" altLang="en-US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7" name="Picture 3">
            <a:extLst>
              <a:ext uri="{FF2B5EF4-FFF2-40B4-BE49-F238E27FC236}">
                <a16:creationId xmlns:a16="http://schemas.microsoft.com/office/drawing/2014/main" id="{E82D9599-6727-4310-B20E-D1A65588FBB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2313723"/>
            <a:ext cx="6572296" cy="36226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1C6C5-A7D3-43D8-9E6A-8A312287E82C}" type="slidenum">
              <a:rPr lang="en-US" altLang="ko-KR"/>
              <a:pPr/>
              <a:t>64</a:t>
            </a:fld>
            <a:endParaRPr lang="en-US" altLang="ko-KR"/>
          </a:p>
        </p:txBody>
      </p:sp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namespace 2</a:t>
            </a:r>
            <a:endParaRPr lang="ko-KR" altLang="en-US" sz="28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7351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612000" y="1563062"/>
            <a:ext cx="7920000" cy="785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lang="en-US" altLang="ko-KR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namespace</a:t>
            </a:r>
            <a:r>
              <a:rPr lang="ko-KR" altLang="en-US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를 사용하여 대규모</a:t>
            </a:r>
            <a:r>
              <a:rPr lang="en-US" altLang="ko-KR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프로그램을</a:t>
            </a:r>
            <a:r>
              <a:rPr lang="en-US" altLang="ko-KR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다수의 프로그래머가 나누어 개발한 후에</a:t>
            </a:r>
            <a:r>
              <a:rPr lang="en-US" altLang="ko-KR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하나의 프로그램으로 합칠 경우에 같은 이름이 충동하는 것을 방지함 </a:t>
            </a:r>
            <a:endParaRPr lang="en-US" altLang="ko-KR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endParaRPr lang="ko-KR" altLang="en-US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7" name="Picture 2">
            <a:extLst>
              <a:ext uri="{FF2B5EF4-FFF2-40B4-BE49-F238E27FC236}">
                <a16:creationId xmlns:a16="http://schemas.microsoft.com/office/drawing/2014/main" id="{D2BACC1F-E36E-404A-8592-8A765550F6F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71600" y="2564904"/>
            <a:ext cx="6929438" cy="40052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1C6C5-A7D3-43D8-9E6A-8A312287E82C}" type="slidenum">
              <a:rPr lang="en-US" altLang="ko-KR"/>
              <a:pPr/>
              <a:t>65</a:t>
            </a:fld>
            <a:endParaRPr lang="en-US" altLang="ko-KR"/>
          </a:p>
        </p:txBody>
      </p:sp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namespace 3</a:t>
            </a:r>
            <a:r>
              <a:rPr lang="en-US" altLang="ko-KR" sz="2800" dirty="0"/>
              <a:t> </a:t>
            </a:r>
            <a:endParaRPr lang="ko-KR" altLang="en-US" sz="2800" dirty="0"/>
          </a:p>
        </p:txBody>
      </p:sp>
      <p:sp>
        <p:nvSpPr>
          <p:cNvPr id="57351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612000" y="1563062"/>
            <a:ext cx="7920000" cy="785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namespace </a:t>
            </a:r>
            <a:r>
              <a:rPr lang="ko-KR" altLang="en-US" sz="1600" b="1" kern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선언 방법</a:t>
            </a: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endParaRPr lang="ko-KR" altLang="en-US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7" name="그림 6">
            <a:extLst>
              <a:ext uri="{FF2B5EF4-FFF2-40B4-BE49-F238E27FC236}">
                <a16:creationId xmlns:a16="http://schemas.microsoft.com/office/drawing/2014/main" id="{E6CB4E12-AAAD-48C5-AE8C-803B2A51EDC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33500" y="2060848"/>
            <a:ext cx="5974804" cy="3816424"/>
          </a:xfrm>
          <a:prstGeom prst="rect">
            <a:avLst/>
          </a:prstGeom>
        </p:spPr>
      </p:pic>
    </p:spTree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1C6C5-A7D3-43D8-9E6A-8A312287E82C}" type="slidenum">
              <a:rPr lang="en-US" altLang="ko-KR"/>
              <a:pPr/>
              <a:t>66</a:t>
            </a:fld>
            <a:endParaRPr lang="en-US" altLang="ko-KR"/>
          </a:p>
        </p:txBody>
      </p:sp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namespace 4</a:t>
            </a:r>
            <a:r>
              <a:rPr lang="en-US" altLang="ko-KR" sz="2800" dirty="0"/>
              <a:t> </a:t>
            </a:r>
            <a:endParaRPr lang="ko-KR" altLang="en-US" sz="2800" dirty="0"/>
          </a:p>
        </p:txBody>
      </p:sp>
      <p:sp>
        <p:nvSpPr>
          <p:cNvPr id="57351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612000" y="1563062"/>
            <a:ext cx="7920000" cy="785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namespace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사용 방법</a:t>
            </a:r>
          </a:p>
        </p:txBody>
      </p:sp>
      <p:pic>
        <p:nvPicPr>
          <p:cNvPr id="8" name="그림 7">
            <a:extLst>
              <a:ext uri="{FF2B5EF4-FFF2-40B4-BE49-F238E27FC236}">
                <a16:creationId xmlns:a16="http://schemas.microsoft.com/office/drawing/2014/main" id="{0E0159D9-056D-4630-A5EE-7040FE41735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4960" y="3140968"/>
            <a:ext cx="6653940" cy="3061197"/>
          </a:xfrm>
          <a:prstGeom prst="rect">
            <a:avLst/>
          </a:prstGeom>
        </p:spPr>
      </p:pic>
      <p:pic>
        <p:nvPicPr>
          <p:cNvPr id="9" name="그림 8">
            <a:extLst>
              <a:ext uri="{FF2B5EF4-FFF2-40B4-BE49-F238E27FC236}">
                <a16:creationId xmlns:a16="http://schemas.microsoft.com/office/drawing/2014/main" id="{173F8558-A099-4EF8-87F7-DA51D35AE1C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0454" y="2060848"/>
            <a:ext cx="6718446" cy="1008112"/>
          </a:xfrm>
          <a:prstGeom prst="rect">
            <a:avLst/>
          </a:prstGeom>
        </p:spPr>
      </p:pic>
    </p:spTree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1C6C5-A7D3-43D8-9E6A-8A312287E82C}" type="slidenum">
              <a:rPr lang="en-US" altLang="ko-KR"/>
              <a:pPr/>
              <a:t>67</a:t>
            </a:fld>
            <a:endParaRPr lang="en-US" altLang="ko-KR"/>
          </a:p>
        </p:txBody>
      </p:sp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namespace 5</a:t>
            </a:r>
            <a:r>
              <a:rPr lang="en-US" altLang="ko-KR" sz="2800" dirty="0"/>
              <a:t> </a:t>
            </a:r>
            <a:endParaRPr lang="ko-KR" altLang="en-US" sz="2800" dirty="0"/>
          </a:p>
        </p:txBody>
      </p:sp>
      <p:sp>
        <p:nvSpPr>
          <p:cNvPr id="57351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612000" y="1563062"/>
            <a:ext cx="7920000" cy="785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namespace </a:t>
            </a:r>
            <a:r>
              <a:rPr lang="ko-KR" altLang="en-US" sz="16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를 일일이 지정하기가 번거로운 경우에는 </a:t>
            </a:r>
            <a:r>
              <a:rPr lang="en-US" altLang="ko-KR" sz="16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using </a:t>
            </a:r>
            <a:r>
              <a:rPr lang="ko-KR" altLang="en-US" sz="16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키워드를 사용하여 네임스페이스 전체를 지정함</a:t>
            </a:r>
          </a:p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endParaRPr lang="ko-KR" altLang="en-US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8" name="Picture 2">
            <a:extLst>
              <a:ext uri="{FF2B5EF4-FFF2-40B4-BE49-F238E27FC236}">
                <a16:creationId xmlns:a16="http://schemas.microsoft.com/office/drawing/2014/main" id="{74D4AE8F-507F-43B4-99CC-017D8B0F5C5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4438" y="3571875"/>
            <a:ext cx="6957962" cy="300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그림 8">
            <a:extLst>
              <a:ext uri="{FF2B5EF4-FFF2-40B4-BE49-F238E27FC236}">
                <a16:creationId xmlns:a16="http://schemas.microsoft.com/office/drawing/2014/main" id="{0FED4F28-224A-4C5B-BE74-3CCF3218D60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87624" y="2204864"/>
            <a:ext cx="6480720" cy="1152698"/>
          </a:xfrm>
          <a:prstGeom prst="rect">
            <a:avLst/>
          </a:prstGeom>
        </p:spPr>
      </p:pic>
    </p:spTree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1C6C5-A7D3-43D8-9E6A-8A312287E82C}" type="slidenum">
              <a:rPr lang="en-US" altLang="ko-KR"/>
              <a:pPr/>
              <a:t>68</a:t>
            </a:fld>
            <a:endParaRPr lang="en-US" altLang="ko-KR"/>
          </a:p>
        </p:txBody>
      </p:sp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namespace 6</a:t>
            </a:r>
            <a:r>
              <a:rPr lang="en-US" altLang="ko-KR" sz="2800" dirty="0"/>
              <a:t> </a:t>
            </a:r>
            <a:endParaRPr lang="ko-KR" altLang="en-US" sz="2800" dirty="0"/>
          </a:p>
        </p:txBody>
      </p:sp>
      <p:sp>
        <p:nvSpPr>
          <p:cNvPr id="57351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612000" y="1563062"/>
            <a:ext cx="7920000" cy="785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namespace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중에서 일부만 사용하는 경우</a:t>
            </a:r>
            <a:endParaRPr lang="ko-KR" altLang="en-US" sz="1600" b="1" dirty="0">
              <a:solidFill>
                <a:srgbClr val="0000AC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endParaRPr lang="ko-KR" altLang="en-US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47002" y="5868293"/>
            <a:ext cx="180975" cy="55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3">
            <a:extLst>
              <a:ext uri="{FF2B5EF4-FFF2-40B4-BE49-F238E27FC236}">
                <a16:creationId xmlns:a16="http://schemas.microsoft.com/office/drawing/2014/main" id="{B6283537-CC15-44D9-A376-E5A7B393A8F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43608" y="1981951"/>
            <a:ext cx="6648473" cy="4399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슬라이드 번호 개체 틀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pPr lvl="0">
              <a:defRPr/>
            </a:pPr>
            <a:fld id="{DDE4894B-8B5A-44C8-90D5-B38DB8E14FB4}" type="slidenum">
              <a:rPr lang="en-US" altLang="ko-KR"/>
              <a:pPr lvl="0">
                <a:defRPr/>
              </a:pPr>
              <a:t>69</a:t>
            </a:fld>
            <a:endParaRPr lang="en-US" altLang="ko-KR"/>
          </a:p>
        </p:txBody>
      </p:sp>
      <p:sp>
        <p:nvSpPr>
          <p:cNvPr id="2048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lvl="0">
              <a:defRPr/>
            </a:pP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std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namespace </a:t>
            </a:r>
            <a:endParaRPr lang="ko-KR" altLang="en-US" sz="2800" dirty="0"/>
          </a:p>
        </p:txBody>
      </p:sp>
      <p:sp>
        <p:nvSpPr>
          <p:cNvPr id="20484" name="Rectangle 7"/>
          <p:cNvSpPr>
            <a:spLocks noChangeArrowheads="1"/>
          </p:cNvSpPr>
          <p:nvPr/>
        </p:nvSpPr>
        <p:spPr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 anchor="ctr">
            <a:spAutoFit/>
          </a:bodyPr>
          <a:lstStyle/>
          <a:p>
            <a:pPr lvl="0">
              <a:defRPr/>
            </a:pPr>
            <a:endParaRPr lang="ko-KR" altLang="en-US"/>
          </a:p>
        </p:txBody>
      </p:sp>
      <p:sp>
        <p:nvSpPr>
          <p:cNvPr id="6" name="내용 개체 틀 2"/>
          <p:cNvSpPr txBox="1"/>
          <p:nvPr/>
        </p:nvSpPr>
        <p:spPr>
          <a:xfrm>
            <a:off x="938213" y="1563688"/>
            <a:ext cx="7920037" cy="1505272"/>
          </a:xfrm>
          <a:prstGeom prst="rect">
            <a:avLst/>
          </a:prstGeom>
          <a:noFill/>
          <a:ln w="9525">
            <a:noFill/>
            <a:miter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/>
              <a:buChar char="l"/>
              <a:tabLst>
                <a:tab pos="1371600" algn="l"/>
              </a:tabLst>
              <a:defRPr/>
            </a:pPr>
            <a:r>
              <a:rPr lang="en-US" altLang="ko-KR" sz="1600" b="1" kern="0" dirty="0">
                <a:solidFill>
                  <a:srgbClr val="FF0000"/>
                </a:solidFill>
                <a:latin typeface="맑은 고딕"/>
                <a:ea typeface="맑은 고딕"/>
              </a:rPr>
              <a:t>std</a:t>
            </a:r>
            <a:r>
              <a:rPr lang="ko-KR" altLang="en-US" sz="1600" b="1" kern="0" dirty="0">
                <a:solidFill>
                  <a:srgbClr val="FF0000"/>
                </a:solidFill>
                <a:latin typeface="맑은 고딕"/>
                <a:ea typeface="맑은 고딕"/>
              </a:rPr>
              <a:t>는 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/>
                <a:ea typeface="맑은 고딕"/>
              </a:rPr>
              <a:t>2003</a:t>
            </a:r>
            <a:r>
              <a:rPr lang="ko-KR" altLang="en-US" sz="1600" b="1" kern="0" dirty="0">
                <a:solidFill>
                  <a:srgbClr val="FF0000"/>
                </a:solidFill>
                <a:latin typeface="맑은 고딕"/>
                <a:ea typeface="맑은 고딕"/>
              </a:rPr>
              <a:t>년 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/>
                <a:ea typeface="맑은 고딕"/>
              </a:rPr>
              <a:t>ANSI C++ </a:t>
            </a:r>
            <a:r>
              <a:rPr lang="ko-KR" altLang="en-US" sz="1600" b="1" kern="0" dirty="0">
                <a:solidFill>
                  <a:srgbClr val="FF0000"/>
                </a:solidFill>
                <a:latin typeface="맑은 고딕"/>
                <a:ea typeface="맑은 고딕"/>
              </a:rPr>
              <a:t>표준에서 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/>
                <a:ea typeface="맑은 고딕"/>
              </a:rPr>
              <a:t>standard namespace</a:t>
            </a:r>
            <a:r>
              <a:rPr lang="ko-KR" altLang="en-US" sz="1600" b="1" kern="0" dirty="0">
                <a:solidFill>
                  <a:srgbClr val="FF0000"/>
                </a:solidFill>
                <a:latin typeface="맑은 고딕"/>
                <a:ea typeface="맑은 고딕"/>
              </a:rPr>
              <a:t>로 제정</a:t>
            </a:r>
          </a:p>
          <a:p>
            <a:pPr marL="342900" indent="-342900">
              <a:buClr>
                <a:srgbClr val="2F2385"/>
              </a:buClr>
              <a:buSzPct val="85000"/>
              <a:buFont typeface="Wingdings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/>
                <a:ea typeface="맑은 고딕"/>
              </a:rPr>
              <a:t>표준 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/>
                <a:ea typeface="맑은 고딕"/>
              </a:rPr>
              <a:t>C++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/>
                <a:ea typeface="맑은 고딕"/>
              </a:rPr>
              <a:t>라이브러리가 포함되어져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/>
                <a:ea typeface="맑은 고딕"/>
              </a:rPr>
              <a:t>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/>
                <a:ea typeface="맑은 고딕"/>
              </a:rPr>
              <a:t>있음</a:t>
            </a:r>
          </a:p>
          <a:p>
            <a:pPr marL="342900" indent="-342900">
              <a:buClr>
                <a:srgbClr val="2F2385"/>
              </a:buClr>
              <a:buSzPct val="85000"/>
              <a:buFont typeface="Wingdings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/>
                <a:ea typeface="맑은 고딕"/>
              </a:rPr>
              <a:t>표준 출력 스트림 객체 </a:t>
            </a:r>
            <a:r>
              <a:rPr lang="en-US" altLang="ko-KR" sz="1600" b="1" kern="0" dirty="0" err="1">
                <a:solidFill>
                  <a:srgbClr val="271E98"/>
                </a:solidFill>
                <a:latin typeface="맑은 고딕"/>
                <a:ea typeface="맑은 고딕"/>
              </a:rPr>
              <a:t>cout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/>
                <a:ea typeface="맑은 고딕"/>
              </a:rPr>
              <a:t>을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/>
                <a:ea typeface="맑은 고딕"/>
              </a:rPr>
              <a:t>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/>
                <a:ea typeface="맑은 고딕"/>
              </a:rPr>
              <a:t>사용 할 때는 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/>
                <a:ea typeface="맑은 고딕"/>
              </a:rPr>
              <a:t>std::</a:t>
            </a:r>
            <a:r>
              <a:rPr lang="en-US" altLang="ko-KR" sz="1600" b="1" kern="0" dirty="0" err="1">
                <a:solidFill>
                  <a:srgbClr val="271E98"/>
                </a:solidFill>
                <a:latin typeface="맑은 고딕"/>
                <a:ea typeface="맑은 고딕"/>
              </a:rPr>
              <a:t>cout</a:t>
            </a:r>
            <a:endParaRPr lang="en-US" altLang="ko-KR" sz="1600" b="1" kern="0" dirty="0">
              <a:solidFill>
                <a:srgbClr val="271E98"/>
              </a:solidFill>
              <a:latin typeface="맑은 고딕"/>
              <a:ea typeface="맑은 고딕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/>
                <a:ea typeface="맑은 고딕"/>
              </a:rPr>
              <a:t>표준 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/>
                <a:ea typeface="맑은 고딕"/>
              </a:rPr>
              <a:t>C++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/>
                <a:ea typeface="맑은 고딕"/>
              </a:rPr>
              <a:t>라이브러리를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/>
                <a:ea typeface="맑은 고딕"/>
              </a:rPr>
              <a:t>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/>
                <a:ea typeface="맑은 고딕"/>
              </a:rPr>
              <a:t>사용 할 때마다 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/>
                <a:ea typeface="맑은 고딕"/>
              </a:rPr>
              <a:t>std:: 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/>
                <a:ea typeface="맑은 고딕"/>
              </a:rPr>
              <a:t>붙이는 것이 번거롭기 때문에 </a:t>
            </a:r>
            <a:br>
              <a:rPr lang="en-US" altLang="ko-KR" sz="1600" b="1" kern="0" dirty="0">
                <a:solidFill>
                  <a:srgbClr val="271E98"/>
                </a:solidFill>
                <a:latin typeface="맑은 고딕"/>
                <a:ea typeface="맑은 고딕"/>
              </a:rPr>
            </a:br>
            <a:r>
              <a:rPr lang="en-US" altLang="ko-KR" sz="1600" b="1" kern="0" dirty="0">
                <a:solidFill>
                  <a:srgbClr val="271E98"/>
                </a:solidFill>
                <a:latin typeface="맑은 고딕"/>
                <a:ea typeface="맑은 고딕"/>
              </a:rPr>
              <a:t>using namespace std;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/>
                <a:ea typeface="맑은 고딕"/>
              </a:rPr>
              <a:t>를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/>
                <a:ea typeface="맑은 고딕"/>
              </a:rPr>
              <a:t>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/>
                <a:ea typeface="맑은 고딕"/>
              </a:rPr>
              <a:t>선언하면 그 이후의 소스 코드에서는 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/>
                <a:ea typeface="맑은 고딕"/>
              </a:rPr>
              <a:t>std::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/>
                <a:ea typeface="맑은 고딕"/>
              </a:rPr>
              <a:t>를 붙이지 않아도 됨</a:t>
            </a:r>
          </a:p>
          <a:p>
            <a:pPr marL="342900" indent="-342900">
              <a:buClr>
                <a:srgbClr val="2F2385"/>
              </a:buClr>
              <a:buSzPct val="85000"/>
              <a:buFont typeface="Wingdings"/>
              <a:buChar char="l"/>
              <a:tabLst>
                <a:tab pos="1371600" algn="l"/>
              </a:tabLst>
              <a:defRPr/>
            </a:pPr>
            <a:endParaRPr lang="ko-KR" altLang="en-US" sz="1600" b="1" kern="0" dirty="0">
              <a:solidFill>
                <a:srgbClr val="271E98"/>
              </a:solidFill>
              <a:latin typeface="맑은 고딕"/>
              <a:ea typeface="맑은 고딕"/>
            </a:endParaRPr>
          </a:p>
        </p:txBody>
      </p:sp>
      <p:sp>
        <p:nvSpPr>
          <p:cNvPr id="20487" name="직사각형 9"/>
          <p:cNvSpPr>
            <a:spLocks noChangeArrowheads="1"/>
          </p:cNvSpPr>
          <p:nvPr/>
        </p:nvSpPr>
        <p:spPr>
          <a:xfrm>
            <a:off x="642938" y="1285875"/>
            <a:ext cx="2105977" cy="360045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>
            <a:spAutoFit/>
          </a:bodyPr>
          <a:lstStyle/>
          <a:p>
            <a:pPr lvl="0">
              <a:defRPr/>
            </a:pPr>
            <a:r>
              <a:rPr lang="en-US" altLang="ko-KR" b="1">
                <a:solidFill>
                  <a:srgbClr val="271E98"/>
                </a:solidFill>
                <a:latin typeface="맑은 고딕"/>
                <a:ea typeface="맑은 고딕"/>
              </a:rPr>
              <a:t>4) std namespace</a:t>
            </a:r>
            <a:endParaRPr lang="ko-KR" altLang="en-US"/>
          </a:p>
        </p:txBody>
      </p:sp>
      <p:pic>
        <p:nvPicPr>
          <p:cNvPr id="8" name="Picture 2">
            <a:extLst>
              <a:ext uri="{FF2B5EF4-FFF2-40B4-BE49-F238E27FC236}">
                <a16:creationId xmlns:a16="http://schemas.microsoft.com/office/drawing/2014/main" id="{5F576E26-2757-4E8F-8E32-F16BE47CB6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4083" y="3140968"/>
            <a:ext cx="7128792" cy="33123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/>
    </mc:Choice>
    <mc:Fallback xmlns="" xmlns:c="http://schemas.openxmlformats.org/drawingml/2006/chart" xmlns:dgm="http://schemas.openxmlformats.org/drawingml/2006/diagram" xmlns:dsp="http://schemas.microsoft.com/office/drawing/2008/diagram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738336"/>
          </a:xfrm>
        </p:spPr>
        <p:txBody>
          <a:bodyPr/>
          <a:lstStyle/>
          <a:p>
            <a:r>
              <a:rPr lang="ko-KR" altLang="en-US" sz="2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인터프리터와 컴파일러 방식의 차이</a:t>
            </a:r>
          </a:p>
        </p:txBody>
      </p:sp>
      <p:sp>
        <p:nvSpPr>
          <p:cNvPr id="8" name="내용 개체 틀 2"/>
          <p:cNvSpPr txBox="1">
            <a:spLocks/>
          </p:cNvSpPr>
          <p:nvPr/>
        </p:nvSpPr>
        <p:spPr bwMode="auto">
          <a:xfrm>
            <a:off x="500034" y="928670"/>
            <a:ext cx="8382000" cy="785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>
              <a:lnSpc>
                <a:spcPct val="90000"/>
              </a:lnSpc>
              <a:buClr>
                <a:srgbClr val="2F2385"/>
              </a:buClr>
              <a:buSzPct val="85000"/>
              <a:buNone/>
              <a:tabLst>
                <a:tab pos="1371600" algn="l"/>
              </a:tabLst>
              <a:defRPr/>
            </a:pPr>
            <a:endParaRPr lang="en-US" altLang="ko-KR" sz="1400" kern="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lvl="0" indent="-342900">
              <a:lnSpc>
                <a:spcPct val="90000"/>
              </a:lnSpc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endParaRPr lang="en-US" altLang="ko-KR" sz="1400" kern="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lnSpc>
                <a:spcPct val="90000"/>
              </a:lnSpc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endParaRPr lang="en-US" altLang="ko-KR" sz="1400" kern="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612000" y="1635070"/>
            <a:ext cx="7920000" cy="40261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marL="342900" indent="-342900">
              <a:buClr>
                <a:srgbClr val="2F2385"/>
              </a:buClr>
              <a:buSzPct val="85000"/>
              <a:buFont typeface="Wingdings" panose="05000000000000000000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인터프리터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(interpreter)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방식 </a:t>
            </a: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800100" lvl="1" indent="-342900">
              <a:buClr>
                <a:srgbClr val="2F2385"/>
              </a:buClr>
              <a:buSzPct val="85000"/>
              <a:buFont typeface="Wingdings" pitchFamily="2" charset="2"/>
              <a:buChar char="ü"/>
              <a:tabLst>
                <a:tab pos="1371600" algn="l"/>
              </a:tabLst>
              <a:defRPr/>
            </a:pPr>
            <a:r>
              <a:rPr lang="ko-KR" altLang="en-US" sz="1600" b="0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소스 코드를 주기억장치에 복사한 후 기계어</a:t>
            </a:r>
            <a:r>
              <a:rPr lang="en-US" altLang="ko-KR" sz="1600" b="0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(2</a:t>
            </a:r>
            <a:r>
              <a:rPr lang="ko-KR" altLang="en-US" sz="1600" b="0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진수 체계인 </a:t>
            </a:r>
            <a:r>
              <a:rPr lang="en-US" altLang="ko-KR" sz="1600" b="0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0 </a:t>
            </a:r>
            <a:r>
              <a:rPr lang="ko-KR" altLang="en-US" sz="1600" b="0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또는 </a:t>
            </a:r>
            <a:r>
              <a:rPr lang="en-US" altLang="ko-KR" sz="1600" b="0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1)</a:t>
            </a:r>
            <a:r>
              <a:rPr lang="ko-KR" altLang="en-US" sz="1600" b="0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로 </a:t>
            </a:r>
            <a:br>
              <a:rPr lang="en-US" altLang="ko-KR" sz="1600" b="0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ko-KR" altLang="en-US" sz="1600" b="0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번역하여 처리 결과를 나타낸다</a:t>
            </a:r>
            <a:r>
              <a:rPr lang="en-US" altLang="ko-KR" sz="1600" b="0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.</a:t>
            </a:r>
          </a:p>
          <a:p>
            <a:pPr marL="800100" lvl="1" indent="-342900">
              <a:buClr>
                <a:srgbClr val="2F2385"/>
              </a:buClr>
              <a:buSzPct val="85000"/>
              <a:buFont typeface="Wingdings" pitchFamily="2" charset="2"/>
              <a:buChar char="ü"/>
              <a:tabLst>
                <a:tab pos="1371600" algn="l"/>
              </a:tabLst>
              <a:defRPr/>
            </a:pPr>
            <a:r>
              <a:rPr lang="ko-KR" altLang="en-US" sz="1600" b="0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초보자가 사용하기에 편리하다</a:t>
            </a:r>
            <a:r>
              <a:rPr lang="en-US" altLang="ko-KR" sz="1600" b="0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.</a:t>
            </a:r>
          </a:p>
          <a:p>
            <a:pPr marL="800100" lvl="1" indent="-342900">
              <a:buClr>
                <a:srgbClr val="2F2385"/>
              </a:buClr>
              <a:buSzPct val="85000"/>
              <a:buFont typeface="Wingdings" pitchFamily="2" charset="2"/>
              <a:buChar char="ü"/>
              <a:tabLst>
                <a:tab pos="1371600" algn="l"/>
              </a:tabLst>
              <a:defRPr/>
            </a:pPr>
            <a:r>
              <a:rPr lang="ko-KR" altLang="en-US" sz="1600" b="0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실행 결과를 나타내려면 항상 소스 코드가 존재해야 하므로 상용화가 </a:t>
            </a:r>
            <a:br>
              <a:rPr lang="en-US" altLang="ko-KR" sz="1600" b="0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ko-KR" altLang="en-US" sz="1600" b="0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불가능하다</a:t>
            </a:r>
            <a:r>
              <a:rPr lang="en-US" altLang="ko-KR" sz="1600" b="0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.</a:t>
            </a:r>
          </a:p>
          <a:p>
            <a:pPr marL="800100" lvl="1" indent="-342900">
              <a:buClr>
                <a:srgbClr val="2F2385"/>
              </a:buClr>
              <a:buSzPct val="85000"/>
              <a:buFont typeface="Wingdings" pitchFamily="2" charset="2"/>
              <a:buChar char="ü"/>
              <a:tabLst>
                <a:tab pos="1371600" algn="l"/>
              </a:tabLst>
              <a:defRPr/>
            </a:pPr>
            <a:r>
              <a:rPr lang="ko-KR" altLang="en-US" sz="1600" b="0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실행 할 때마다 매번 소스 코드를 기계어로 번역하므로 실행 속도가 느리다</a:t>
            </a:r>
            <a:r>
              <a:rPr lang="en-US" altLang="ko-KR" sz="1600" b="0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.</a:t>
            </a:r>
          </a:p>
          <a:p>
            <a:pPr marL="800100" lvl="1" indent="-342900">
              <a:buClr>
                <a:srgbClr val="2F2385"/>
              </a:buClr>
              <a:buSzPct val="85000"/>
              <a:buFont typeface="Wingdings" pitchFamily="2" charset="2"/>
              <a:buChar char="ü"/>
              <a:tabLst>
                <a:tab pos="1371600" algn="l"/>
              </a:tabLst>
              <a:defRPr/>
            </a:pPr>
            <a:r>
              <a:rPr lang="en-US" altLang="ko-KR" sz="1600" b="0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BASIC,</a:t>
            </a:r>
            <a:r>
              <a:rPr lang="ko-KR" altLang="en-US" sz="1600" b="0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1600" b="0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LISP, </a:t>
            </a:r>
            <a:r>
              <a:rPr lang="ko-KR" altLang="en-US" sz="1600" b="0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자바스크립트</a:t>
            </a:r>
            <a:r>
              <a:rPr lang="en-US" altLang="ko-KR" sz="1600" b="0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1600" b="0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펄</a:t>
            </a:r>
            <a:r>
              <a:rPr lang="en-US" altLang="ko-KR" sz="1600" b="0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1600" b="0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파이썬</a:t>
            </a:r>
            <a:r>
              <a:rPr lang="en-US" altLang="ko-KR" sz="1600" b="0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600" b="0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등이 있다</a:t>
            </a:r>
            <a:r>
              <a:rPr lang="en-US" altLang="ko-KR" sz="1600" b="0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.</a:t>
            </a:r>
          </a:p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endParaRPr lang="en-US" altLang="ko-KR" sz="1000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anose="05000000000000000000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컴파일러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(compiler)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방식 </a:t>
            </a: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800100" lvl="1" indent="-342900">
              <a:buClr>
                <a:srgbClr val="2F2385"/>
              </a:buClr>
              <a:buSzPct val="85000"/>
              <a:buFont typeface="Wingdings" pitchFamily="2" charset="2"/>
              <a:buChar char="ü"/>
              <a:tabLst>
                <a:tab pos="1371600" algn="l"/>
              </a:tabLst>
              <a:defRPr/>
            </a:pPr>
            <a:r>
              <a:rPr lang="ko-KR" altLang="en-US" sz="1600" b="0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소스 코드</a:t>
            </a:r>
            <a:r>
              <a:rPr lang="en-US" altLang="ko-KR" sz="1600" b="0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1600" b="0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오브젝트 코드</a:t>
            </a:r>
            <a:r>
              <a:rPr lang="en-US" altLang="ko-KR" sz="1600" b="0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1600" b="0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실행 코드 등 각 단계별로 소프트웨어 자원이</a:t>
            </a:r>
            <a:br>
              <a:rPr lang="en-US" altLang="ko-KR" sz="1600" b="0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ko-KR" altLang="en-US" sz="1600" b="0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존재하기 때문에 상용화가 가능하다</a:t>
            </a:r>
            <a:r>
              <a:rPr lang="en-US" altLang="ko-KR" sz="1600" b="0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.</a:t>
            </a:r>
          </a:p>
          <a:p>
            <a:pPr marL="800100" lvl="1" indent="-342900">
              <a:buClr>
                <a:srgbClr val="2F2385"/>
              </a:buClr>
              <a:buSzPct val="85000"/>
              <a:buFont typeface="Wingdings" pitchFamily="2" charset="2"/>
              <a:buChar char="ü"/>
              <a:tabLst>
                <a:tab pos="1371600" algn="l"/>
              </a:tabLst>
              <a:defRPr/>
            </a:pPr>
            <a:r>
              <a:rPr lang="ko-KR" altLang="en-US" sz="1600" b="0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초보자가 사용하기가 어렵다</a:t>
            </a:r>
            <a:r>
              <a:rPr lang="en-US" altLang="ko-KR" sz="1600" b="0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.</a:t>
            </a:r>
          </a:p>
          <a:p>
            <a:pPr marL="800100" lvl="1" indent="-342900">
              <a:buClr>
                <a:srgbClr val="2F2385"/>
              </a:buClr>
              <a:buSzPct val="85000"/>
              <a:buFont typeface="Wingdings" pitchFamily="2" charset="2"/>
              <a:buChar char="ü"/>
              <a:tabLst>
                <a:tab pos="1371600" algn="l"/>
              </a:tabLst>
              <a:defRPr/>
            </a:pPr>
            <a:r>
              <a:rPr lang="ko-KR" altLang="en-US" sz="1600" b="0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일단 기계어로 번역된 실행 코드는 최적화된 상태의 코드이므로 </a:t>
            </a:r>
            <a:br>
              <a:rPr lang="en-US" altLang="ko-KR" sz="1600" b="0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ko-KR" altLang="en-US" sz="1600" b="0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실행 결과가 빠르다</a:t>
            </a:r>
            <a:r>
              <a:rPr lang="en-US" altLang="ko-KR" sz="1600" b="0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.</a:t>
            </a:r>
          </a:p>
          <a:p>
            <a:pPr marL="800100" lvl="1" indent="-342900">
              <a:buClr>
                <a:srgbClr val="2F2385"/>
              </a:buClr>
              <a:buSzPct val="85000"/>
              <a:buFont typeface="Wingdings" pitchFamily="2" charset="2"/>
              <a:buChar char="ü"/>
              <a:tabLst>
                <a:tab pos="1371600" algn="l"/>
              </a:tabLst>
              <a:defRPr/>
            </a:pPr>
            <a:r>
              <a:rPr lang="en-US" altLang="ko-KR" sz="1600" b="0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FORTRAN, COBOL, PASCAL, C, C++ </a:t>
            </a:r>
            <a:r>
              <a:rPr lang="ko-KR" altLang="en-US" sz="1600" b="0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등이 있다</a:t>
            </a:r>
            <a:r>
              <a:rPr lang="en-US" altLang="ko-KR" sz="1600" b="0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948356206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1C6C5-A7D3-43D8-9E6A-8A312287E82C}" type="slidenum">
              <a:rPr lang="en-US" altLang="ko-KR"/>
              <a:pPr/>
              <a:t>70</a:t>
            </a:fld>
            <a:endParaRPr lang="en-US" altLang="ko-KR"/>
          </a:p>
        </p:txBody>
      </p:sp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세미콜론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(;) 1</a:t>
            </a:r>
            <a:endParaRPr lang="ko-KR" altLang="en-US" sz="28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7351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612000" y="1563062"/>
            <a:ext cx="7920000" cy="785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C++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소스 코드에서 문장의 끝에는 반드시 세미콜론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(;)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기호가 있어야 한다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.</a:t>
            </a:r>
          </a:p>
        </p:txBody>
      </p:sp>
      <p:pic>
        <p:nvPicPr>
          <p:cNvPr id="4097" name="Picture 1"/>
          <p:cNvPicPr>
            <a:picLocks noChangeAspect="1" noChangeArrowheads="1"/>
          </p:cNvPicPr>
          <p:nvPr/>
        </p:nvPicPr>
        <p:blipFill rotWithShape="1">
          <a:blip r:embed="rId2" cstate="print"/>
          <a:srcRect l="3444" t="9980" r="557" b="9723"/>
          <a:stretch/>
        </p:blipFill>
        <p:spPr bwMode="auto">
          <a:xfrm>
            <a:off x="1115616" y="2420888"/>
            <a:ext cx="7200800" cy="33843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1C6C5-A7D3-43D8-9E6A-8A312287E82C}" type="slidenum">
              <a:rPr lang="en-US" altLang="ko-KR"/>
              <a:pPr/>
              <a:t>71</a:t>
            </a:fld>
            <a:endParaRPr lang="en-US" altLang="ko-KR"/>
          </a:p>
        </p:txBody>
      </p:sp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세미콜론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(;)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2</a:t>
            </a:r>
            <a:endParaRPr lang="ko-KR" altLang="en-US" sz="28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7351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612000" y="1563062"/>
            <a:ext cx="7920000" cy="785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2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줄 이상의 한 문장에도 반드시 세미콜론인 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;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이 끝에 있어야 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1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개의 문장으로</a:t>
            </a:r>
            <a:b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인식한다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.</a:t>
            </a:r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41" t="10909" r="3960" b="7273"/>
          <a:stretch/>
        </p:blipFill>
        <p:spPr bwMode="auto">
          <a:xfrm>
            <a:off x="1187624" y="2636912"/>
            <a:ext cx="6552728" cy="32403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1C6C5-A7D3-43D8-9E6A-8A312287E82C}" type="slidenum">
              <a:rPr lang="en-US" altLang="ko-KR"/>
              <a:pPr/>
              <a:t>72</a:t>
            </a:fld>
            <a:endParaRPr lang="en-US" altLang="ko-KR"/>
          </a:p>
        </p:txBody>
      </p:sp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세미콜론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(;)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3</a:t>
            </a:r>
            <a:endParaRPr lang="ko-KR" altLang="en-US" sz="28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7351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612000" y="1563062"/>
            <a:ext cx="7920000" cy="785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2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개 이상의 문장이 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1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개의 줄에 존재할 수 있다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.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727" r="3553" b="9091"/>
          <a:stretch/>
        </p:blipFill>
        <p:spPr bwMode="auto">
          <a:xfrm>
            <a:off x="767795" y="2564904"/>
            <a:ext cx="6828541" cy="30963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1C6C5-A7D3-43D8-9E6A-8A312287E82C}" type="slidenum">
              <a:rPr lang="en-US" altLang="ko-KR"/>
              <a:pPr/>
              <a:t>73</a:t>
            </a:fld>
            <a:endParaRPr lang="en-US" altLang="ko-KR"/>
          </a:p>
        </p:txBody>
      </p:sp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들여쓰기</a:t>
            </a:r>
          </a:p>
        </p:txBody>
      </p:sp>
      <p:sp>
        <p:nvSpPr>
          <p:cNvPr id="57351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612000" y="1563062"/>
            <a:ext cx="7920000" cy="785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프로그래머가 코딩 할 때 소스 코드의 들여쓰기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(indentation)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를 잘 해 놓으면 나중에 다른 프로그래머가 수정하기 위해 해석할 때 읽기가 아주 편리하다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.</a:t>
            </a: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93" t="8486" r="3093" b="7958"/>
          <a:stretch/>
        </p:blipFill>
        <p:spPr bwMode="auto">
          <a:xfrm>
            <a:off x="1403647" y="2924944"/>
            <a:ext cx="6552729" cy="30243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420683" y="515556"/>
            <a:ext cx="6302634" cy="485756"/>
          </a:xfrm>
        </p:spPr>
        <p:txBody>
          <a:bodyPr/>
          <a:lstStyle/>
          <a:p>
            <a:r>
              <a:rPr lang="ko-KR" altLang="en-US" sz="2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프로그래밍 기법</a:t>
            </a:r>
            <a:r>
              <a:rPr lang="en-US" altLang="ko-KR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- </a:t>
            </a:r>
            <a:r>
              <a:rPr lang="ko-KR" altLang="en-US" sz="2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순차적 프로그래밍</a:t>
            </a:r>
          </a:p>
        </p:txBody>
      </p:sp>
      <p:sp>
        <p:nvSpPr>
          <p:cNvPr id="8" name="내용 개체 틀 2"/>
          <p:cNvSpPr txBox="1">
            <a:spLocks/>
          </p:cNvSpPr>
          <p:nvPr/>
        </p:nvSpPr>
        <p:spPr bwMode="auto">
          <a:xfrm>
            <a:off x="755576" y="1196752"/>
            <a:ext cx="7920000" cy="785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marL="342900" lvl="0" indent="-342900">
              <a:lnSpc>
                <a:spcPct val="150000"/>
              </a:lnSpc>
              <a:buClr>
                <a:srgbClr val="2F2385"/>
              </a:buClr>
              <a:buSzPct val="85000"/>
              <a:buFont typeface="Wingdings" panose="05000000000000000000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순차적 프로그래밍이란 프로그램의 시작에서부터 종료할 때까지 간결한 내용의 결과를 얻어내기 위해 코드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(code)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의 흐름대로 프로그램이 진행되는 것을 말한다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.</a:t>
            </a:r>
          </a:p>
          <a:p>
            <a:pPr marL="342900" indent="-342900">
              <a:lnSpc>
                <a:spcPct val="150000"/>
              </a:lnSpc>
              <a:buClr>
                <a:srgbClr val="2F2385"/>
              </a:buClr>
              <a:buSzPct val="85000"/>
              <a:buFont typeface="Wingdings" panose="05000000000000000000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순차적 프로그래밍 기법을 사용하는 대표적인 언어가 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BASIC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이다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.</a:t>
            </a:r>
          </a:p>
          <a:p>
            <a:pPr marL="342900" lvl="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endParaRPr lang="en-US" altLang="ko-KR" sz="1600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2088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2420888"/>
            <a:ext cx="5013201" cy="40324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8869469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420682" y="548680"/>
            <a:ext cx="6302634" cy="485756"/>
          </a:xfrm>
        </p:spPr>
        <p:txBody>
          <a:bodyPr/>
          <a:lstStyle/>
          <a:p>
            <a:r>
              <a:rPr lang="ko-KR" altLang="en-US" sz="2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프로그래밍 기법</a:t>
            </a:r>
            <a:r>
              <a:rPr lang="en-US" altLang="ko-KR" sz="2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- </a:t>
            </a:r>
            <a:r>
              <a:rPr lang="ko-KR" altLang="en-US" sz="2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구조적 프로그래밍</a:t>
            </a:r>
          </a:p>
        </p:txBody>
      </p:sp>
      <p:sp>
        <p:nvSpPr>
          <p:cNvPr id="8" name="내용 개체 틀 2"/>
          <p:cNvSpPr txBox="1">
            <a:spLocks/>
          </p:cNvSpPr>
          <p:nvPr/>
        </p:nvSpPr>
        <p:spPr bwMode="auto">
          <a:xfrm>
            <a:off x="755576" y="1340768"/>
            <a:ext cx="7920000" cy="1080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marL="342900" lvl="0" indent="-342900">
              <a:buClr>
                <a:srgbClr val="2F2385"/>
              </a:buClr>
              <a:buSzPct val="85000"/>
              <a:buFont typeface="Wingdings" panose="05000000000000000000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일련의 독립적인 작업단위로 분해된 모듈들로 구성되며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복잡한 문제를 아주 </a:t>
            </a:r>
            <a:b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작은 수행단위로 분해하여 처리할 수 있기 때문에 효율적인 프로그래밍을 수행할 수 있다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.</a:t>
            </a:r>
          </a:p>
          <a:p>
            <a:pPr marL="342900" lvl="0" indent="-342900">
              <a:buClr>
                <a:srgbClr val="2F2385"/>
              </a:buClr>
              <a:buSzPct val="85000"/>
              <a:buFont typeface="Wingdings" panose="05000000000000000000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구조적 프로그래밍 기법을 사용하는 대표적인 언어가 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C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이다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.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2636912"/>
            <a:ext cx="6048671" cy="37504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0970796"/>
      </p:ext>
    </p:extLst>
  </p:cSld>
  <p:clrMapOvr>
    <a:masterClrMapping/>
  </p:clrMapOvr>
</p:sld>
</file>

<file path=ppt/theme/theme1.xml><?xml version="1.0" encoding="utf-8"?>
<a:theme xmlns:a="http://schemas.openxmlformats.org/drawingml/2006/main" name="색종이 상자">
  <a:themeElements>
    <a:clrScheme name="색종이 상자 1">
      <a:dk1>
        <a:srgbClr val="000000"/>
      </a:dk1>
      <a:lt1>
        <a:srgbClr val="FFFFFF"/>
      </a:lt1>
      <a:dk2>
        <a:srgbClr val="CC6600"/>
      </a:dk2>
      <a:lt2>
        <a:srgbClr val="F5B363"/>
      </a:lt2>
      <a:accent1>
        <a:srgbClr val="EB933B"/>
      </a:accent1>
      <a:accent2>
        <a:srgbClr val="F3C917"/>
      </a:accent2>
      <a:accent3>
        <a:srgbClr val="FFFFFF"/>
      </a:accent3>
      <a:accent4>
        <a:srgbClr val="000000"/>
      </a:accent4>
      <a:accent5>
        <a:srgbClr val="F3C8AF"/>
      </a:accent5>
      <a:accent6>
        <a:srgbClr val="DCB614"/>
      </a:accent6>
      <a:hlink>
        <a:srgbClr val="BB9321"/>
      </a:hlink>
      <a:folHlink>
        <a:srgbClr val="F1E785"/>
      </a:folHlink>
    </a:clrScheme>
    <a:fontScheme name="색종이 상자">
      <a:majorFont>
        <a:latin typeface="굴림"/>
        <a:ea typeface="굴림"/>
        <a:cs typeface="Arial"/>
      </a:majorFont>
      <a:minorFont>
        <a:latin typeface="굴림"/>
        <a:ea typeface="굴림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맑은 고딕"/>
        <a:ea typeface=""/>
        <a:cs typeface=""/>
        <a:font script="Jpan" typeface="MS PGothic"/>
        <a:font script="Hang" typeface="맑은 고딕"/>
        <a:font script="Hans" typeface="SimSun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MS PGothic"/>
        <a:font script="Hang" typeface="맑은 고딕"/>
        <a:font script="Hans" typeface="SimSu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11028</TotalTime>
  <Words>2087</Words>
  <Application>Microsoft Office PowerPoint</Application>
  <PresentationFormat>화면 슬라이드 쇼(4:3)</PresentationFormat>
  <Paragraphs>292</Paragraphs>
  <Slides>73</Slides>
  <Notes>3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73</vt:i4>
      </vt:variant>
    </vt:vector>
  </HeadingPairs>
  <TitlesOfParts>
    <vt:vector size="79" baseType="lpstr">
      <vt:lpstr>CG Omega</vt:lpstr>
      <vt:lpstr>굴림</vt:lpstr>
      <vt:lpstr>맑은 고딕</vt:lpstr>
      <vt:lpstr>Arial</vt:lpstr>
      <vt:lpstr>Wingdings</vt:lpstr>
      <vt:lpstr>색종이 상자</vt:lpstr>
      <vt:lpstr>[1주차 C++ 언어프로그래밍] C++ 언어개요 및 프로그램시작하기(2022)</vt:lpstr>
      <vt:lpstr>프로그램과 프로그래밍</vt:lpstr>
      <vt:lpstr>프로그램의 변환</vt:lpstr>
      <vt:lpstr>프로그래밍 언어의 종류 - 기계어</vt:lpstr>
      <vt:lpstr>프로그래밍 언어의 종류 - 어셈블리어</vt:lpstr>
      <vt:lpstr>프로그래밍 언어의 종류 - 고급언어</vt:lpstr>
      <vt:lpstr>인터프리터와 컴파일러 방식의 차이</vt:lpstr>
      <vt:lpstr>프로그래밍 기법 - 순차적 프로그래밍</vt:lpstr>
      <vt:lpstr>프로그래밍 기법 - 구조적 프로그래밍</vt:lpstr>
      <vt:lpstr>프로그래밍 기법 - 구조적 프로그래밍</vt:lpstr>
      <vt:lpstr>프로그래밍 기법 - 객체지향 프로그래밍</vt:lpstr>
      <vt:lpstr>C++ 언어의 역사 </vt:lpstr>
      <vt:lpstr>C++ 언어의 특징</vt:lpstr>
      <vt:lpstr>C++ 언어의 특징</vt:lpstr>
      <vt:lpstr>C++ 언어의 특징</vt:lpstr>
      <vt:lpstr>C++ 언어의 특징</vt:lpstr>
      <vt:lpstr>C++ 언어의 특징</vt:lpstr>
      <vt:lpstr>C++ 언어의 특징</vt:lpstr>
      <vt:lpstr>C++ 언어의 특징</vt:lpstr>
      <vt:lpstr>C++ 언어의 특징</vt:lpstr>
      <vt:lpstr>Microsoft Visual Studio를 이용한 일반적인  C++ 프로그래밍 개발 과정</vt:lpstr>
      <vt:lpstr>컴파일</vt:lpstr>
      <vt:lpstr>링크</vt:lpstr>
      <vt:lpstr>실행</vt:lpstr>
      <vt:lpstr>디버깅</vt:lpstr>
      <vt:lpstr>버그 ?</vt:lpstr>
      <vt:lpstr>    Microsoft Visual Studio Community 2022 버전 다운로드</vt:lpstr>
      <vt:lpstr>프로젝트와 솔루션</vt:lpstr>
      <vt:lpstr> Microsoft Visual Studio Community 2022 버전의 시작하기 1</vt:lpstr>
      <vt:lpstr> Microsoft Visual Studio Community 2022 버전의 시작하기 2  </vt:lpstr>
      <vt:lpstr> Microsoft Visual Studio Community 2022 버전의 시작하기 3</vt:lpstr>
      <vt:lpstr> Microsoft Visual Studio Community 2022 버전의 로그인 수행하기 1</vt:lpstr>
      <vt:lpstr> Microsoft Visual Studio Community 2022 버전의 로그인 수행하기 2</vt:lpstr>
      <vt:lpstr> Microsoft Visual Studio Community 2022 버전의 로그인 수행하기 3</vt:lpstr>
      <vt:lpstr> Microsoft Visual Studio Community 2022 버전의 로그인 수행하기 4</vt:lpstr>
      <vt:lpstr>새 프로젝트 생성하기 1</vt:lpstr>
      <vt:lpstr>새 프로젝트 생성하기 2  </vt:lpstr>
      <vt:lpstr>새 프로젝트 생성하기 3</vt:lpstr>
      <vt:lpstr>소스 코드 작성하기 1</vt:lpstr>
      <vt:lpstr>소스 코드 작성하기 2</vt:lpstr>
      <vt:lpstr>소스 코드 작성하기 3</vt:lpstr>
      <vt:lpstr>소스 코드 작성하기 4</vt:lpstr>
      <vt:lpstr>소스 코드 작성하기 5</vt:lpstr>
      <vt:lpstr>컴파일 과정 수행하기 1</vt:lpstr>
      <vt:lpstr>컴파일 과정 수행하기 2</vt:lpstr>
      <vt:lpstr>빌드 과정 수행하기 1</vt:lpstr>
      <vt:lpstr>빌드 과정 수행하기 2</vt:lpstr>
      <vt:lpstr>실행 코드 수행하기 </vt:lpstr>
      <vt:lpstr>문법 에러 디버깅 1</vt:lpstr>
      <vt:lpstr>문법 에러 디버깅 2</vt:lpstr>
      <vt:lpstr> Microsoft Visual Studio Community 2022 버전에서  지원하는 논리 에러 디버깅 기법 1</vt:lpstr>
      <vt:lpstr>Microsoft Visual Studio Community 2022 버전에서 지원하는 논리 에러 디버깅 기법 2</vt:lpstr>
      <vt:lpstr>Microsoft Visual Studio Community 2022 버전에서 지원하는 논리 에러 디버깅 기법 3</vt:lpstr>
      <vt:lpstr>Microsoft Visual Studio Community 2022 버전에서 지원하는 논리 에러 디버깅 기법 4</vt:lpstr>
      <vt:lpstr>Microsoft Visual Studio Community 2022 버전에서 지원하는 논리 에러 디버깅 기법 5</vt:lpstr>
      <vt:lpstr>C++ 프로그램의 기본구조</vt:lpstr>
      <vt:lpstr>주석 1</vt:lpstr>
      <vt:lpstr>주석 2</vt:lpstr>
      <vt:lpstr>선행 처리기(전 처리기) 1</vt:lpstr>
      <vt:lpstr>선행 처리기(전 처리기) 2</vt:lpstr>
      <vt:lpstr>#include &lt;iostream&gt; 문장을 소스 코드에 포함시키지 않으면?</vt:lpstr>
      <vt:lpstr>cout </vt:lpstr>
      <vt:lpstr>namespace 1 </vt:lpstr>
      <vt:lpstr>namespace 2</vt:lpstr>
      <vt:lpstr>namespace 3 </vt:lpstr>
      <vt:lpstr>namespace 4 </vt:lpstr>
      <vt:lpstr>namespace 5 </vt:lpstr>
      <vt:lpstr>namespace 6 </vt:lpstr>
      <vt:lpstr>std namespace </vt:lpstr>
      <vt:lpstr>세미콜론(;) 1</vt:lpstr>
      <vt:lpstr>세미콜론(;) 2</vt:lpstr>
      <vt:lpstr>세미콜론(;) 3</vt:lpstr>
      <vt:lpstr>들여쓰기</vt:lpstr>
    </vt:vector>
  </TitlesOfParts>
  <Manager/>
  <Company>전자과컴실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C++</dc:title>
  <dc:creator>전자과컴실</dc:creator>
  <cp:lastModifiedBy>Seungho Lee</cp:lastModifiedBy>
  <cp:revision>700</cp:revision>
  <dcterms:created xsi:type="dcterms:W3CDTF">2009-03-24T09:03:40Z</dcterms:created>
  <dcterms:modified xsi:type="dcterms:W3CDTF">2025-10-30T06:43:09Z</dcterms:modified>
  <cp:version>1000.0000.01</cp:version>
</cp:coreProperties>
</file>