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0" r:id="rId1"/>
  </p:sldMasterIdLst>
  <p:notesMasterIdLst>
    <p:notesMasterId r:id="rId61"/>
  </p:notesMasterIdLst>
  <p:sldIdLst>
    <p:sldId id="256" r:id="rId2"/>
    <p:sldId id="305" r:id="rId3"/>
    <p:sldId id="306" r:id="rId4"/>
    <p:sldId id="1018" r:id="rId5"/>
    <p:sldId id="307" r:id="rId6"/>
    <p:sldId id="1208" r:id="rId7"/>
    <p:sldId id="1209" r:id="rId8"/>
    <p:sldId id="309" r:id="rId9"/>
    <p:sldId id="310" r:id="rId10"/>
    <p:sldId id="311" r:id="rId11"/>
    <p:sldId id="312" r:id="rId12"/>
    <p:sldId id="444" r:id="rId13"/>
    <p:sldId id="314" r:id="rId14"/>
    <p:sldId id="352" r:id="rId15"/>
    <p:sldId id="316" r:id="rId16"/>
    <p:sldId id="317" r:id="rId17"/>
    <p:sldId id="318" r:id="rId18"/>
    <p:sldId id="1211" r:id="rId19"/>
    <p:sldId id="320" r:id="rId20"/>
    <p:sldId id="1215" r:id="rId21"/>
    <p:sldId id="321" r:id="rId22"/>
    <p:sldId id="322" r:id="rId23"/>
    <p:sldId id="323" r:id="rId24"/>
    <p:sldId id="324" r:id="rId25"/>
    <p:sldId id="1216" r:id="rId26"/>
    <p:sldId id="325" r:id="rId27"/>
    <p:sldId id="326" r:id="rId28"/>
    <p:sldId id="327" r:id="rId29"/>
    <p:sldId id="1217" r:id="rId30"/>
    <p:sldId id="328" r:id="rId31"/>
    <p:sldId id="329" r:id="rId32"/>
    <p:sldId id="330" r:id="rId33"/>
    <p:sldId id="331" r:id="rId34"/>
    <p:sldId id="332" r:id="rId35"/>
    <p:sldId id="333" r:id="rId36"/>
    <p:sldId id="334" r:id="rId37"/>
    <p:sldId id="335" r:id="rId38"/>
    <p:sldId id="336" r:id="rId39"/>
    <p:sldId id="337" r:id="rId40"/>
    <p:sldId id="1207" r:id="rId41"/>
    <p:sldId id="338" r:id="rId42"/>
    <p:sldId id="1210" r:id="rId43"/>
    <p:sldId id="339" r:id="rId44"/>
    <p:sldId id="340" r:id="rId45"/>
    <p:sldId id="988" r:id="rId46"/>
    <p:sldId id="637" r:id="rId47"/>
    <p:sldId id="638" r:id="rId48"/>
    <p:sldId id="1218" r:id="rId49"/>
    <p:sldId id="341" r:id="rId50"/>
    <p:sldId id="474" r:id="rId51"/>
    <p:sldId id="343" r:id="rId52"/>
    <p:sldId id="344" r:id="rId53"/>
    <p:sldId id="345" r:id="rId54"/>
    <p:sldId id="346" r:id="rId55"/>
    <p:sldId id="347" r:id="rId56"/>
    <p:sldId id="348" r:id="rId57"/>
    <p:sldId id="349" r:id="rId58"/>
    <p:sldId id="350" r:id="rId59"/>
    <p:sldId id="351" r:id="rId60"/>
  </p:sldIdLst>
  <p:sldSz cx="9144000" cy="6858000" type="screen4x3"/>
  <p:notesSz cx="7104063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77CCEA"/>
    <a:srgbClr val="B6E4F4"/>
    <a:srgbClr val="75CC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ACF4677E-8BD2-47ae-8A1F-98590045965D">
      <hp:hncThemeShow xmlns:hp="http://schemas.haansoft.com/office/presentation/8.0" xmlns:dsp="http://schemas.microsoft.com/office/drawing/2008/diagram" xmlns:dgm="http://schemas.openxmlformats.org/drawingml/2006/diagram" xmlns:c="http://schemas.openxmlformats.org/drawingml/2006/chart" xmlns="" themeShowType="1" themeSkinType="1" themeTransitionType="1" useThemeTransition="1" byMouseClick="1" attrType="1" dur="200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82" autoAdjust="0"/>
    <p:restoredTop sz="96529" autoAdjust="0"/>
  </p:normalViewPr>
  <p:slideViewPr>
    <p:cSldViewPr>
      <p:cViewPr varScale="1">
        <p:scale>
          <a:sx n="116" d="100"/>
          <a:sy n="116" d="100"/>
        </p:scale>
        <p:origin x="1188" y="102"/>
      </p:cViewPr>
      <p:guideLst>
        <p:guide orient="horz" pos="2159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>
            <a:lvl1pPr algn="l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>
            <a:lvl1pPr algn="r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b" anchorCtr="0">
            <a:prstTxWarp prst="textNoShape">
              <a:avLst/>
            </a:prstTxWarp>
          </a:bodyPr>
          <a:lstStyle>
            <a:lvl1pPr algn="l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b" anchorCtr="0">
            <a:prstTxWarp prst="textNoShape">
              <a:avLst/>
            </a:prstTxWarp>
          </a:bodyPr>
          <a:lstStyle>
            <a:lvl1pPr algn="r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body" sz="quarter" idx="3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9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 smtClean="0"/>
              <a:pPr>
                <a:defRPr/>
              </a:pPr>
              <a:t>23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34286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505575"/>
            <a:ext cx="9144000" cy="304800"/>
            <a:chOff x="0" y="4032"/>
            <a:chExt cx="4992" cy="144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" y="4026"/>
              <a:ext cx="2477" cy="145"/>
              <a:chOff x="-5" y="3924"/>
              <a:chExt cx="5764" cy="403"/>
            </a:xfrm>
          </p:grpSpPr>
          <p:sp>
            <p:nvSpPr>
              <p:cNvPr id="29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0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1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2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3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4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5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6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7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8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9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0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2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3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4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5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6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7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8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9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0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2498" y="4026"/>
              <a:ext cx="2477" cy="145"/>
              <a:chOff x="-5" y="3924"/>
              <a:chExt cx="5764" cy="403"/>
            </a:xfrm>
          </p:grpSpPr>
          <p:sp>
            <p:nvSpPr>
              <p:cNvPr id="7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8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9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0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1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2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3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4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5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6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7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8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9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0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1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2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3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4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5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6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7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8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51" name="Group 49"/>
          <p:cNvGrpSpPr>
            <a:grpSpLocks/>
          </p:cNvGrpSpPr>
          <p:nvPr/>
        </p:nvGrpSpPr>
        <p:grpSpPr bwMode="auto">
          <a:xfrm>
            <a:off x="609600" y="2187575"/>
            <a:ext cx="7924800" cy="1092200"/>
            <a:chOff x="384" y="1488"/>
            <a:chExt cx="4992" cy="480"/>
          </a:xfrm>
        </p:grpSpPr>
        <p:sp>
          <p:nvSpPr>
            <p:cNvPr id="52" name="Line 50"/>
            <p:cNvSpPr>
              <a:spLocks noChangeShapeType="1"/>
            </p:cNvSpPr>
            <p:nvPr/>
          </p:nvSpPr>
          <p:spPr bwMode="ltGray">
            <a:xfrm>
              <a:off x="483" y="1488"/>
              <a:ext cx="47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3" name="Line 51"/>
            <p:cNvSpPr>
              <a:spLocks noChangeShapeType="1"/>
            </p:cNvSpPr>
            <p:nvPr/>
          </p:nvSpPr>
          <p:spPr bwMode="gray">
            <a:xfrm flipV="1">
              <a:off x="483" y="1968"/>
              <a:ext cx="4787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54" name="Group 52"/>
            <p:cNvGrpSpPr>
              <a:grpSpLocks/>
            </p:cNvGrpSpPr>
            <p:nvPr userDrawn="1"/>
          </p:nvGrpSpPr>
          <p:grpSpPr bwMode="auto">
            <a:xfrm>
              <a:off x="384" y="1513"/>
              <a:ext cx="507" cy="426"/>
              <a:chOff x="384" y="1513"/>
              <a:chExt cx="507" cy="426"/>
            </a:xfrm>
          </p:grpSpPr>
          <p:sp>
            <p:nvSpPr>
              <p:cNvPr id="64" name="AutoShape 53"/>
              <p:cNvSpPr>
                <a:spLocks noChangeArrowheads="1"/>
              </p:cNvSpPr>
              <p:nvPr/>
            </p:nvSpPr>
            <p:spPr bwMode="auto">
              <a:xfrm>
                <a:off x="527" y="1518"/>
                <a:ext cx="242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5" name="Freeform 54"/>
              <p:cNvSpPr>
                <a:spLocks/>
              </p:cNvSpPr>
              <p:nvPr/>
            </p:nvSpPr>
            <p:spPr bwMode="auto">
              <a:xfrm>
                <a:off x="649" y="1513"/>
                <a:ext cx="242" cy="215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6" name="Freeform 55"/>
              <p:cNvSpPr>
                <a:spLocks/>
              </p:cNvSpPr>
              <p:nvPr/>
            </p:nvSpPr>
            <p:spPr bwMode="auto">
              <a:xfrm>
                <a:off x="649" y="1725"/>
                <a:ext cx="242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7" name="AutoShape 56"/>
              <p:cNvSpPr>
                <a:spLocks noChangeArrowheads="1"/>
              </p:cNvSpPr>
              <p:nvPr/>
            </p:nvSpPr>
            <p:spPr bwMode="auto">
              <a:xfrm>
                <a:off x="384" y="1513"/>
                <a:ext cx="172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8" name="Freeform 57"/>
              <p:cNvSpPr>
                <a:spLocks/>
              </p:cNvSpPr>
              <p:nvPr/>
            </p:nvSpPr>
            <p:spPr bwMode="auto">
              <a:xfrm>
                <a:off x="470" y="1517"/>
                <a:ext cx="242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9" name="Freeform 58"/>
              <p:cNvSpPr>
                <a:spLocks/>
              </p:cNvSpPr>
              <p:nvPr/>
            </p:nvSpPr>
            <p:spPr bwMode="auto">
              <a:xfrm>
                <a:off x="467" y="1725"/>
                <a:ext cx="245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0" name="Freeform 59"/>
              <p:cNvSpPr>
                <a:spLocks/>
              </p:cNvSpPr>
              <p:nvPr/>
            </p:nvSpPr>
            <p:spPr bwMode="auto">
              <a:xfrm>
                <a:off x="414" y="1589"/>
                <a:ext cx="109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1" name="Freeform 60"/>
              <p:cNvSpPr>
                <a:spLocks/>
              </p:cNvSpPr>
              <p:nvPr/>
            </p:nvSpPr>
            <p:spPr bwMode="auto">
              <a:xfrm>
                <a:off x="414" y="1725"/>
                <a:ext cx="109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55" name="Group 61"/>
            <p:cNvGrpSpPr>
              <a:grpSpLocks/>
            </p:cNvGrpSpPr>
            <p:nvPr userDrawn="1"/>
          </p:nvGrpSpPr>
          <p:grpSpPr bwMode="auto">
            <a:xfrm>
              <a:off x="4895" y="1513"/>
              <a:ext cx="481" cy="426"/>
              <a:chOff x="4895" y="1513"/>
              <a:chExt cx="481" cy="426"/>
            </a:xfrm>
          </p:grpSpPr>
          <p:sp>
            <p:nvSpPr>
              <p:cNvPr id="56" name="AutoShape 62"/>
              <p:cNvSpPr>
                <a:spLocks noChangeArrowheads="1"/>
              </p:cNvSpPr>
              <p:nvPr/>
            </p:nvSpPr>
            <p:spPr bwMode="auto">
              <a:xfrm>
                <a:off x="5030" y="1518"/>
                <a:ext cx="230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7" name="Freeform 63"/>
              <p:cNvSpPr>
                <a:spLocks/>
              </p:cNvSpPr>
              <p:nvPr/>
            </p:nvSpPr>
            <p:spPr bwMode="auto">
              <a:xfrm>
                <a:off x="5146" y="1518"/>
                <a:ext cx="230" cy="210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8" name="Freeform 64"/>
              <p:cNvSpPr>
                <a:spLocks/>
              </p:cNvSpPr>
              <p:nvPr/>
            </p:nvSpPr>
            <p:spPr bwMode="auto">
              <a:xfrm>
                <a:off x="5146" y="1725"/>
                <a:ext cx="230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9" name="AutoShape 65"/>
              <p:cNvSpPr>
                <a:spLocks noChangeArrowheads="1"/>
              </p:cNvSpPr>
              <p:nvPr/>
            </p:nvSpPr>
            <p:spPr bwMode="auto">
              <a:xfrm>
                <a:off x="4895" y="1513"/>
                <a:ext cx="163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0" name="Freeform 66"/>
              <p:cNvSpPr>
                <a:spLocks/>
              </p:cNvSpPr>
              <p:nvPr/>
            </p:nvSpPr>
            <p:spPr bwMode="auto">
              <a:xfrm>
                <a:off x="4976" y="1517"/>
                <a:ext cx="230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1" name="Freeform 67"/>
              <p:cNvSpPr>
                <a:spLocks/>
              </p:cNvSpPr>
              <p:nvPr/>
            </p:nvSpPr>
            <p:spPr bwMode="auto">
              <a:xfrm>
                <a:off x="4974" y="1725"/>
                <a:ext cx="232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2" name="Freeform 68"/>
              <p:cNvSpPr>
                <a:spLocks/>
              </p:cNvSpPr>
              <p:nvPr/>
            </p:nvSpPr>
            <p:spPr bwMode="auto">
              <a:xfrm>
                <a:off x="4924" y="1589"/>
                <a:ext cx="103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3" name="Freeform 69"/>
              <p:cNvSpPr>
                <a:spLocks/>
              </p:cNvSpPr>
              <p:nvPr/>
            </p:nvSpPr>
            <p:spPr bwMode="auto">
              <a:xfrm>
                <a:off x="4924" y="1725"/>
                <a:ext cx="103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72" name="Text Box 75"/>
          <p:cNvSpPr txBox="1">
            <a:spLocks noChangeArrowheads="1"/>
          </p:cNvSpPr>
          <p:nvPr/>
        </p:nvSpPr>
        <p:spPr bwMode="auto">
          <a:xfrm>
            <a:off x="3870325" y="1058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endParaRPr kumimoji="0" lang="ko-KR" altLang="ko-KR">
              <a:latin typeface="Arial" charset="0"/>
            </a:endParaRPr>
          </a:p>
        </p:txBody>
      </p:sp>
      <p:sp>
        <p:nvSpPr>
          <p:cNvPr id="5190" name="Rectangle 7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5191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600"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73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4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5" name="Rectangle 7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43663" y="333375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E1989-8D42-4885-8C8D-F1F7E21FF6B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C1B8F-C5A1-4ABC-9746-19472D4B946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4DA34-74FA-46A7-878E-BC6155047C1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5DE23-FAC3-4562-B6A1-538AC1C973C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0D1E0-7D85-469C-BA1D-A6A1AD33A3A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B0451-D4C4-4274-9A1F-645EB5EC555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0B3EC-D712-43E9-AAD2-43721D15AD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30F34-EE8F-4894-A080-E024AD0D7E4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37BEE-C830-4CEE-840B-CA4F0F03A4C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82434-6EA9-4E81-A585-909743E22AA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B2569-B9F2-478B-BC20-80C53472CE6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55A4B-280A-4E18-8EFA-9F1FA9D4AE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535738"/>
            <a:ext cx="9144000" cy="304800"/>
            <a:chOff x="0" y="4032"/>
            <a:chExt cx="4992" cy="144"/>
          </a:xfrm>
        </p:grpSpPr>
        <p:grpSp>
          <p:nvGrpSpPr>
            <p:cNvPr id="1052" name="Group 3" descr="좁은 수평선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4100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1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2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3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4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5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6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7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8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9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0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1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2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3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4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5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6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7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8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9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0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1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53" name="Group 26" descr="좁은 수평선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4123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4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5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6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7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8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9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0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1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2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3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4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5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6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7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8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9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0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1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2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3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4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1027" name="Group 49"/>
          <p:cNvGrpSpPr>
            <a:grpSpLocks/>
          </p:cNvGrpSpPr>
          <p:nvPr/>
        </p:nvGrpSpPr>
        <p:grpSpPr bwMode="auto">
          <a:xfrm>
            <a:off x="609600" y="533400"/>
            <a:ext cx="7900988" cy="609600"/>
            <a:chOff x="384" y="336"/>
            <a:chExt cx="4977" cy="384"/>
          </a:xfrm>
        </p:grpSpPr>
        <p:sp>
          <p:nvSpPr>
            <p:cNvPr id="4146" name="Line 50"/>
            <p:cNvSpPr>
              <a:spLocks noChangeShapeType="1"/>
            </p:cNvSpPr>
            <p:nvPr/>
          </p:nvSpPr>
          <p:spPr bwMode="gray">
            <a:xfrm flipV="1">
              <a:off x="480" y="720"/>
              <a:ext cx="48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1034" name="Group 51"/>
            <p:cNvGrpSpPr>
              <a:grpSpLocks/>
            </p:cNvGrpSpPr>
            <p:nvPr userDrawn="1"/>
          </p:nvGrpSpPr>
          <p:grpSpPr bwMode="auto">
            <a:xfrm>
              <a:off x="384" y="336"/>
              <a:ext cx="402" cy="319"/>
              <a:chOff x="384" y="336"/>
              <a:chExt cx="402" cy="319"/>
            </a:xfrm>
          </p:grpSpPr>
          <p:sp>
            <p:nvSpPr>
              <p:cNvPr id="4148" name="AutoShape 52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9" name="Freeform 53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0" name="Freeform 54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1" name="AutoShape 55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35" name="Group 60"/>
            <p:cNvGrpSpPr>
              <a:grpSpLocks/>
            </p:cNvGrpSpPr>
            <p:nvPr userDrawn="1"/>
          </p:nvGrpSpPr>
          <p:grpSpPr bwMode="auto">
            <a:xfrm>
              <a:off x="4959" y="336"/>
              <a:ext cx="402" cy="319"/>
              <a:chOff x="384" y="336"/>
              <a:chExt cx="402" cy="319"/>
            </a:xfrm>
          </p:grpSpPr>
          <p:sp>
            <p:nvSpPr>
              <p:cNvPr id="4157" name="AutoShape 61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8" name="Freeform 62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9" name="Freeform 63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0" name="AutoShape 64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1" name="Freeform 65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2" name="Freeform 66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3" name="Freeform 67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4" name="Freeform 68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1028" name="Rectangle 6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9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8" name="Rectangle 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9" name="Rectangle 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260350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2000">
                <a:solidFill>
                  <a:srgbClr val="0000FF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0E051B2-8FE8-4326-BB5E-D54360D6F40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9pPr>
    </p:titleStyle>
    <p:bodyStyle>
      <a:lvl1pPr marL="447675" indent="-44767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v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6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 sz="2200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70100" indent="-38735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em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420887"/>
            <a:ext cx="7772400" cy="693787"/>
          </a:xfrm>
        </p:spPr>
        <p:txBody>
          <a:bodyPr/>
          <a:lstStyle/>
          <a:p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[5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주차 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언어프로그래밍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]</a:t>
            </a:r>
            <a:br>
              <a:rPr lang="en-US" altLang="ko-KR" sz="2000" dirty="0"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this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포인터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복사 생성자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정적 멤버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2000" dirty="0"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 const,  string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클래스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982960"/>
          </a:xfrm>
        </p:spPr>
        <p:txBody>
          <a:bodyPr/>
          <a:lstStyle/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한밭대학교 전자공학과</a:t>
            </a:r>
          </a:p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이승호 교수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532013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10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this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포인터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20888"/>
            <a:ext cx="7488832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(copy constructor)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642910" y="1170618"/>
            <a:ext cx="839358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2.</a:t>
            </a:r>
            <a:r>
              <a:rPr lang="en-US" altLang="ko-KR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(copy constructor)</a:t>
            </a:r>
            <a:endParaRPr lang="en-US" altLang="ko-KR" b="1" dirty="0"/>
          </a:p>
          <a:p>
            <a:pPr marL="342900" indent="-342900"/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1)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사용자가 선언한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는 객체가 생성될 때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컴파일러가 호출하여 객체의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모든 내용을 다른 객체로 복사함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=&gt;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메모리가 각각 존재함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AutoNum type="arabicParenR"/>
            </a:pPr>
            <a:endParaRPr lang="ko-KR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564904"/>
            <a:ext cx="7560840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37044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(copy constructor)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1115616" y="1558533"/>
            <a:ext cx="7456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생성자를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선언하는 방법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ko-KR" alt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7416824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459580-946D-4E7A-A991-557DE90039BF}" type="slidenum">
              <a:rPr lang="en-US" altLang="ko-KR" smtClean="0"/>
              <a:pPr/>
              <a:t>13</a:t>
            </a:fld>
            <a:endParaRPr lang="en-US" altLang="ko-KR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(copy constructor)</a:t>
            </a:r>
            <a:endParaRPr lang="ko-KR" altLang="en-US" sz="2800" dirty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000108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8136904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lvl="0">
              <a:defRPr/>
            </a:pPr>
            <a:fld id="{E4459580-946D-4E7A-A991-557DE90039BF}" type="slidenum">
              <a:rPr lang="en-US" altLang="ko-KR"/>
              <a:pPr lvl="0">
                <a:defRPr/>
              </a:pPr>
              <a:t>14</a:t>
            </a:fld>
            <a:endParaRPr lang="en-US" altLang="ko-KR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2800">
                <a:latin typeface="맑은 고딕"/>
                <a:ea typeface="맑은 고딕"/>
              </a:rPr>
              <a:t>복사 생성자</a:t>
            </a:r>
            <a:r>
              <a:rPr lang="en-US" altLang="ko-KR" sz="2800">
                <a:latin typeface="맑은 고딕"/>
                <a:ea typeface="맑은 고딕"/>
              </a:rPr>
              <a:t>(copy constructor)</a:t>
            </a:r>
            <a:endParaRPr lang="ko-KR" altLang="en-US" sz="280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0291" y="1214422"/>
            <a:ext cx="7415164" cy="4525962"/>
          </a:xfrm>
          <a:ln w="12700"/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r>
              <a:rPr lang="en-US" altLang="ko-KR" sz="1800" b="1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  <a:r>
              <a:rPr lang="ko-KR" altLang="en-US" sz="1800" b="1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0000AC"/>
                </a:solidFill>
                <a:latin typeface="맑은 고딕"/>
                <a:ea typeface="맑은 고딕"/>
              </a:rPr>
              <a:t>			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endParaRPr lang="en-US" altLang="ko-KR" sz="1800" b="1" dirty="0">
              <a:solidFill>
                <a:srgbClr val="271E98"/>
              </a:solidFill>
              <a:latin typeface="맑은 고딕"/>
              <a:ea typeface="맑은 고딕"/>
            </a:endParaRPr>
          </a:p>
        </p:txBody>
      </p:sp>
      <p:sp>
        <p:nvSpPr>
          <p:cNvPr id="10246" name="직사각형 10245"/>
          <p:cNvSpPr/>
          <p:nvPr/>
        </p:nvSpPr>
        <p:spPr>
          <a:xfrm>
            <a:off x="755576" y="1268760"/>
            <a:ext cx="7560840" cy="51125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bg1">
                    <a:lumMod val="50000"/>
                  </a:schemeClr>
                </a:solidFill>
                <a:effectLst/>
                <a:latin typeface="맑은 고딕"/>
                <a:ea typeface="맑은 고딕"/>
              </a:rPr>
              <a:t>#include 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&lt;iostream&gt;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using namespace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std;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public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</a:t>
            </a:r>
            <a:endParaRPr lang="en-US" altLang="en-US" sz="900" b="1" spc="200" dirty="0">
              <a:solidFill>
                <a:srgbClr val="0000FF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*a;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){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a = 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new int[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1];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a[0] = 100;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생성자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호출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\n"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}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()</a:t>
            </a: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&amp; cc){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a = 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new int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[1]; 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a[0] =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cc.a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[0];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복사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생성자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호출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\n"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}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&amp;)</a:t>
            </a: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~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){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delete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[] a;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소멸자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호출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\n"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}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~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()</a:t>
            </a: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 class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rgbClr val="008000"/>
              </a:solidFill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main(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MC1;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MC2(MC1);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MC1.a[0] &lt;&lt;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MC2.a[0] &lt;&lt;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return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0;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main()</a:t>
            </a:r>
          </a:p>
        </p:txBody>
      </p:sp>
      <p:sp>
        <p:nvSpPr>
          <p:cNvPr id="10250" name="직사각형 10249"/>
          <p:cNvSpPr/>
          <p:nvPr/>
        </p:nvSpPr>
        <p:spPr>
          <a:xfrm>
            <a:off x="2626214" y="2545926"/>
            <a:ext cx="997873" cy="10754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en-US" altLang="ko-KR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51" name="직사각형 10250"/>
          <p:cNvSpPr/>
          <p:nvPr/>
        </p:nvSpPr>
        <p:spPr>
          <a:xfrm flipV="1">
            <a:off x="1707667" y="3048150"/>
            <a:ext cx="3224374" cy="73112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52" name="직사각형 10251"/>
          <p:cNvSpPr/>
          <p:nvPr/>
        </p:nvSpPr>
        <p:spPr>
          <a:xfrm flipV="1">
            <a:off x="1707666" y="3881807"/>
            <a:ext cx="2864334" cy="55709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67" name="직사각형 10266"/>
          <p:cNvSpPr/>
          <p:nvPr/>
        </p:nvSpPr>
        <p:spPr>
          <a:xfrm flipV="1">
            <a:off x="1707667" y="2250291"/>
            <a:ext cx="2913282" cy="70242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69" name="직사각형 10268"/>
          <p:cNvSpPr/>
          <p:nvPr/>
        </p:nvSpPr>
        <p:spPr>
          <a:xfrm>
            <a:off x="2626214" y="2392658"/>
            <a:ext cx="1231395" cy="12926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en-US" altLang="ko-KR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70" name="직사각형 10269"/>
          <p:cNvSpPr/>
          <p:nvPr/>
        </p:nvSpPr>
        <p:spPr>
          <a:xfrm>
            <a:off x="2607432" y="3207891"/>
            <a:ext cx="1244487" cy="13243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kumimoji="1" lang="en-US" altLang="ko-KR" sz="1800" b="0" i="0" u="none" strike="noStrike" cap="none" normalizeH="0" baseline="0" dirty="0">
                <a:solidFill>
                  <a:schemeClr val="tx1"/>
                </a:solidFill>
                <a:effectLst/>
                <a:latin typeface="굴림"/>
                <a:ea typeface="굴림"/>
              </a:rPr>
              <a:t>.</a:t>
            </a:r>
          </a:p>
        </p:txBody>
      </p:sp>
      <p:sp>
        <p:nvSpPr>
          <p:cNvPr id="10271" name="직사각형 10270"/>
          <p:cNvSpPr/>
          <p:nvPr/>
        </p:nvSpPr>
        <p:spPr>
          <a:xfrm>
            <a:off x="2660366" y="4030726"/>
            <a:ext cx="963056" cy="13805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kumimoji="1" lang="en-US" altLang="ko-KR" sz="1800" b="0" i="0" u="none" strike="noStrike" cap="none" normalizeH="0" baseline="0">
                <a:solidFill>
                  <a:schemeClr val="tx1"/>
                </a:solidFill>
                <a:effectLst/>
                <a:latin typeface="굴림"/>
                <a:ea typeface="굴림"/>
              </a:rPr>
              <a:t>.</a:t>
            </a: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C4EECE27-97BD-0085-2F68-6CB0A1C3F4CF}"/>
              </a:ext>
            </a:extLst>
          </p:cNvPr>
          <p:cNvSpPr/>
          <p:nvPr/>
        </p:nvSpPr>
        <p:spPr bwMode="auto">
          <a:xfrm>
            <a:off x="3454965" y="1427376"/>
            <a:ext cx="242082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바이트 동적 메모리를 할당한 후에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주소를 포인터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에 대입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동적 배열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a[0]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생성됨</a:t>
            </a: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2DB8BA98-BAC4-C27A-CCB7-95092947F0E2}"/>
              </a:ext>
            </a:extLst>
          </p:cNvPr>
          <p:cNvSpPr/>
          <p:nvPr/>
        </p:nvSpPr>
        <p:spPr bwMode="auto">
          <a:xfrm>
            <a:off x="5299151" y="2132318"/>
            <a:ext cx="61063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생성자</a:t>
            </a: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EBD7C5FD-57D7-95FB-1652-45A6CCA1B31A}"/>
              </a:ext>
            </a:extLst>
          </p:cNvPr>
          <p:cNvSpPr/>
          <p:nvPr/>
        </p:nvSpPr>
        <p:spPr bwMode="auto">
          <a:xfrm>
            <a:off x="5287735" y="2440346"/>
            <a:ext cx="186513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동적 배열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100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대입</a:t>
            </a: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C70FFFC6-B345-33D5-6326-6983AA85031B}"/>
              </a:ext>
            </a:extLst>
          </p:cNvPr>
          <p:cNvSpPr/>
          <p:nvPr/>
        </p:nvSpPr>
        <p:spPr bwMode="auto">
          <a:xfrm>
            <a:off x="5282700" y="3792400"/>
            <a:ext cx="62708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CD7D4AF4-FA9F-F653-A049-439C433E7ECA}"/>
              </a:ext>
            </a:extLst>
          </p:cNvPr>
          <p:cNvSpPr/>
          <p:nvPr/>
        </p:nvSpPr>
        <p:spPr bwMode="auto">
          <a:xfrm>
            <a:off x="5282700" y="4246868"/>
            <a:ext cx="206374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동적 배열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에 메모리 반납</a:t>
            </a: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5A899F21-C034-94EE-7718-C890EFD7500D}"/>
              </a:ext>
            </a:extLst>
          </p:cNvPr>
          <p:cNvSpPr/>
          <p:nvPr/>
        </p:nvSpPr>
        <p:spPr bwMode="auto">
          <a:xfrm>
            <a:off x="5986993" y="3373770"/>
            <a:ext cx="2285115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MC1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를 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MC2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복사하여 생성함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=&gt;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MC1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과 객체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MC2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     메모리가 각각 존재함</a:t>
            </a:r>
          </a:p>
        </p:txBody>
      </p:sp>
      <p:sp>
        <p:nvSpPr>
          <p:cNvPr id="12" name="타원 11">
            <a:extLst>
              <a:ext uri="{FF2B5EF4-FFF2-40B4-BE49-F238E27FC236}">
                <a16:creationId xmlns:a16="http://schemas.microsoft.com/office/drawing/2014/main" id="{38D1A4C7-A8D4-DEA2-0747-9E3C1747CDB5}"/>
              </a:ext>
            </a:extLst>
          </p:cNvPr>
          <p:cNvSpPr/>
          <p:nvPr/>
        </p:nvSpPr>
        <p:spPr>
          <a:xfrm>
            <a:off x="3059832" y="3018769"/>
            <a:ext cx="395133" cy="23196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7" name="타원 36">
            <a:extLst>
              <a:ext uri="{FF2B5EF4-FFF2-40B4-BE49-F238E27FC236}">
                <a16:creationId xmlns:a16="http://schemas.microsoft.com/office/drawing/2014/main" id="{445EE399-6BD6-F90A-2CE9-79B73ACA001F}"/>
              </a:ext>
            </a:extLst>
          </p:cNvPr>
          <p:cNvSpPr/>
          <p:nvPr/>
        </p:nvSpPr>
        <p:spPr>
          <a:xfrm>
            <a:off x="2830599" y="5108112"/>
            <a:ext cx="324409" cy="19780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1E176EA5-55C6-04C0-D4BB-7BEB322732F3}"/>
              </a:ext>
            </a:extLst>
          </p:cNvPr>
          <p:cNvSpPr/>
          <p:nvPr/>
        </p:nvSpPr>
        <p:spPr>
          <a:xfrm flipV="1">
            <a:off x="1753490" y="5573024"/>
            <a:ext cx="2156083" cy="12344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1862124C-B6F6-1A87-98D7-F88427CE4514}"/>
              </a:ext>
            </a:extLst>
          </p:cNvPr>
          <p:cNvSpPr/>
          <p:nvPr/>
        </p:nvSpPr>
        <p:spPr>
          <a:xfrm flipV="1">
            <a:off x="1753490" y="5419520"/>
            <a:ext cx="2156083" cy="1335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7D752C0A-1A43-63D1-4E50-3F37E46E0CFA}"/>
              </a:ext>
            </a:extLst>
          </p:cNvPr>
          <p:cNvSpPr/>
          <p:nvPr/>
        </p:nvSpPr>
        <p:spPr>
          <a:xfrm flipV="1">
            <a:off x="1747455" y="5150578"/>
            <a:ext cx="1530390" cy="13363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CC1183D7-14EA-019B-1885-60DEFDCC1C88}"/>
              </a:ext>
            </a:extLst>
          </p:cNvPr>
          <p:cNvSpPr/>
          <p:nvPr/>
        </p:nvSpPr>
        <p:spPr>
          <a:xfrm flipV="1">
            <a:off x="808833" y="6093295"/>
            <a:ext cx="90760" cy="18980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ACFC4E5F-C748-D2F0-8D3A-76A98CC5CC42}"/>
              </a:ext>
            </a:extLst>
          </p:cNvPr>
          <p:cNvSpPr/>
          <p:nvPr/>
        </p:nvSpPr>
        <p:spPr bwMode="auto">
          <a:xfrm>
            <a:off x="5282698" y="4550752"/>
            <a:ext cx="176991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생성자 호출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0E5C0678-6642-FFA4-5AA7-4252A61E4CC5}"/>
              </a:ext>
            </a:extLst>
          </p:cNvPr>
          <p:cNvSpPr/>
          <p:nvPr/>
        </p:nvSpPr>
        <p:spPr bwMode="auto">
          <a:xfrm>
            <a:off x="5282698" y="4856856"/>
            <a:ext cx="210720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복사 생성자 호출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1F522BB9-C88A-A2D6-40A3-CD3486237F21}"/>
              </a:ext>
            </a:extLst>
          </p:cNvPr>
          <p:cNvSpPr/>
          <p:nvPr/>
        </p:nvSpPr>
        <p:spPr bwMode="auto">
          <a:xfrm>
            <a:off x="5282698" y="5189032"/>
            <a:ext cx="2729233" cy="26069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동적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값이 출력됨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F11DC0D0-11CD-4D0A-5E2F-3F20BD293669}"/>
              </a:ext>
            </a:extLst>
          </p:cNvPr>
          <p:cNvSpPr/>
          <p:nvPr/>
        </p:nvSpPr>
        <p:spPr bwMode="auto">
          <a:xfrm>
            <a:off x="5282697" y="5528128"/>
            <a:ext cx="272923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동적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값이 출력됨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A3ECADC6-85A3-4430-464A-61AA5CDBEFA1}"/>
              </a:ext>
            </a:extLst>
          </p:cNvPr>
          <p:cNvSpPr/>
          <p:nvPr/>
        </p:nvSpPr>
        <p:spPr bwMode="auto">
          <a:xfrm>
            <a:off x="2324166" y="5967286"/>
            <a:ext cx="5687764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블록이 종료되고 난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소멸자가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번 호출되면서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동적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동적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영역이 각각 해제됨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7F804CD5-FDFA-5101-4CFE-02DB54AB17B9}"/>
              </a:ext>
            </a:extLst>
          </p:cNvPr>
          <p:cNvSpPr/>
          <p:nvPr/>
        </p:nvSpPr>
        <p:spPr>
          <a:xfrm flipV="1">
            <a:off x="1747456" y="4989647"/>
            <a:ext cx="1122512" cy="13363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73" name="연결선: 꺾임 72">
            <a:extLst>
              <a:ext uri="{FF2B5EF4-FFF2-40B4-BE49-F238E27FC236}">
                <a16:creationId xmlns:a16="http://schemas.microsoft.com/office/drawing/2014/main" id="{E1070F91-D73C-E399-1738-293943E9BFEE}"/>
              </a:ext>
            </a:extLst>
          </p:cNvPr>
          <p:cNvCxnSpPr>
            <a:cxnSpLocks/>
            <a:stCxn id="51" idx="1"/>
            <a:endCxn id="10269" idx="0"/>
          </p:cNvCxnSpPr>
          <p:nvPr/>
        </p:nvCxnSpPr>
        <p:spPr>
          <a:xfrm rot="10800000" flipV="1">
            <a:off x="3241913" y="1727780"/>
            <a:ext cx="213053" cy="66487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6" name="직선 화살표 연결선 85">
            <a:extLst>
              <a:ext uri="{FF2B5EF4-FFF2-40B4-BE49-F238E27FC236}">
                <a16:creationId xmlns:a16="http://schemas.microsoft.com/office/drawing/2014/main" id="{CDAFC6F2-9169-21C5-BBA0-82E68487106D}"/>
              </a:ext>
            </a:extLst>
          </p:cNvPr>
          <p:cNvCxnSpPr>
            <a:cxnSpLocks/>
          </p:cNvCxnSpPr>
          <p:nvPr/>
        </p:nvCxnSpPr>
        <p:spPr>
          <a:xfrm flipH="1" flipV="1">
            <a:off x="3857609" y="3422820"/>
            <a:ext cx="2129385" cy="1903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12" name="직선 화살표 연결선 111">
            <a:extLst>
              <a:ext uri="{FF2B5EF4-FFF2-40B4-BE49-F238E27FC236}">
                <a16:creationId xmlns:a16="http://schemas.microsoft.com/office/drawing/2014/main" id="{A0DD42D1-7CD7-B27F-1A66-433469B32200}"/>
              </a:ext>
            </a:extLst>
          </p:cNvPr>
          <p:cNvCxnSpPr>
            <a:cxnSpLocks/>
            <a:stCxn id="61" idx="1"/>
            <a:endCxn id="43" idx="3"/>
          </p:cNvCxnSpPr>
          <p:nvPr/>
        </p:nvCxnSpPr>
        <p:spPr>
          <a:xfrm flipH="1">
            <a:off x="3909573" y="5319381"/>
            <a:ext cx="1373125" cy="16690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1C790F93-4CFE-4EE8-98C8-A1409121B89B}"/>
              </a:ext>
            </a:extLst>
          </p:cNvPr>
          <p:cNvCxnSpPr>
            <a:cxnSpLocks/>
            <a:stCxn id="53" idx="1"/>
            <a:endCxn id="10250" idx="3"/>
          </p:cNvCxnSpPr>
          <p:nvPr/>
        </p:nvCxnSpPr>
        <p:spPr>
          <a:xfrm flipH="1">
            <a:off x="3624087" y="2571472"/>
            <a:ext cx="1663648" cy="282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898853D9-4460-48E8-A898-CD7AC56F0E10}"/>
              </a:ext>
            </a:extLst>
          </p:cNvPr>
          <p:cNvCxnSpPr>
            <a:cxnSpLocks/>
            <a:stCxn id="37" idx="0"/>
            <a:endCxn id="12" idx="3"/>
          </p:cNvCxnSpPr>
          <p:nvPr/>
        </p:nvCxnSpPr>
        <p:spPr>
          <a:xfrm flipV="1">
            <a:off x="2992804" y="3216759"/>
            <a:ext cx="124894" cy="189135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7" name="직선 화살표 연결선 76">
            <a:extLst>
              <a:ext uri="{FF2B5EF4-FFF2-40B4-BE49-F238E27FC236}">
                <a16:creationId xmlns:a16="http://schemas.microsoft.com/office/drawing/2014/main" id="{DB3039E5-E37A-49FE-A2CB-1410B44F8391}"/>
              </a:ext>
            </a:extLst>
          </p:cNvPr>
          <p:cNvCxnSpPr>
            <a:cxnSpLocks/>
            <a:stCxn id="55" idx="1"/>
            <a:endCxn id="10271" idx="3"/>
          </p:cNvCxnSpPr>
          <p:nvPr/>
        </p:nvCxnSpPr>
        <p:spPr>
          <a:xfrm flipH="1" flipV="1">
            <a:off x="3623422" y="4099754"/>
            <a:ext cx="1659278" cy="27824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8" name="직선 화살표 연결선 87">
            <a:extLst>
              <a:ext uri="{FF2B5EF4-FFF2-40B4-BE49-F238E27FC236}">
                <a16:creationId xmlns:a16="http://schemas.microsoft.com/office/drawing/2014/main" id="{7E34A322-F458-4222-ABFB-16C9A57C7F67}"/>
              </a:ext>
            </a:extLst>
          </p:cNvPr>
          <p:cNvCxnSpPr>
            <a:cxnSpLocks/>
            <a:stCxn id="59" idx="1"/>
            <a:endCxn id="75" idx="3"/>
          </p:cNvCxnSpPr>
          <p:nvPr/>
        </p:nvCxnSpPr>
        <p:spPr>
          <a:xfrm flipH="1">
            <a:off x="2869968" y="4681878"/>
            <a:ext cx="2412730" cy="37458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1" name="직선 화살표 연결선 90">
            <a:extLst>
              <a:ext uri="{FF2B5EF4-FFF2-40B4-BE49-F238E27FC236}">
                <a16:creationId xmlns:a16="http://schemas.microsoft.com/office/drawing/2014/main" id="{A74F49DD-FC2F-4683-83B8-C3F4867E5B61}"/>
              </a:ext>
            </a:extLst>
          </p:cNvPr>
          <p:cNvCxnSpPr>
            <a:cxnSpLocks/>
            <a:stCxn id="60" idx="1"/>
            <a:endCxn id="44" idx="3"/>
          </p:cNvCxnSpPr>
          <p:nvPr/>
        </p:nvCxnSpPr>
        <p:spPr>
          <a:xfrm flipH="1">
            <a:off x="3277845" y="4987982"/>
            <a:ext cx="2004853" cy="22941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6" name="직선 화살표 연결선 95">
            <a:extLst>
              <a:ext uri="{FF2B5EF4-FFF2-40B4-BE49-F238E27FC236}">
                <a16:creationId xmlns:a16="http://schemas.microsoft.com/office/drawing/2014/main" id="{84241BC0-49A5-4F75-BBF6-56918A94D460}"/>
              </a:ext>
            </a:extLst>
          </p:cNvPr>
          <p:cNvCxnSpPr>
            <a:cxnSpLocks/>
            <a:stCxn id="63" idx="1"/>
            <a:endCxn id="48" idx="3"/>
          </p:cNvCxnSpPr>
          <p:nvPr/>
        </p:nvCxnSpPr>
        <p:spPr>
          <a:xfrm flipH="1">
            <a:off x="899593" y="6183051"/>
            <a:ext cx="1424573" cy="514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00" name="직선 화살표 연결선 99">
            <a:extLst>
              <a:ext uri="{FF2B5EF4-FFF2-40B4-BE49-F238E27FC236}">
                <a16:creationId xmlns:a16="http://schemas.microsoft.com/office/drawing/2014/main" id="{E5DD4EAC-2F5E-4879-849A-3DED15700461}"/>
              </a:ext>
            </a:extLst>
          </p:cNvPr>
          <p:cNvCxnSpPr>
            <a:cxnSpLocks/>
            <a:stCxn id="62" idx="1"/>
            <a:endCxn id="42" idx="3"/>
          </p:cNvCxnSpPr>
          <p:nvPr/>
        </p:nvCxnSpPr>
        <p:spPr>
          <a:xfrm flipH="1" flipV="1">
            <a:off x="3909573" y="5634747"/>
            <a:ext cx="1373124" cy="2450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0286" name="직선 화살표 연결선 10285">
            <a:extLst>
              <a:ext uri="{FF2B5EF4-FFF2-40B4-BE49-F238E27FC236}">
                <a16:creationId xmlns:a16="http://schemas.microsoft.com/office/drawing/2014/main" id="{DAF6E7F5-B658-47FE-9B8F-8BD027450AA7}"/>
              </a:ext>
            </a:extLst>
          </p:cNvPr>
          <p:cNvCxnSpPr>
            <a:cxnSpLocks/>
            <a:stCxn id="52" idx="1"/>
          </p:cNvCxnSpPr>
          <p:nvPr/>
        </p:nvCxnSpPr>
        <p:spPr>
          <a:xfrm flipH="1">
            <a:off x="4620949" y="2263444"/>
            <a:ext cx="678202" cy="111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0291" name="직선 화살표 연결선 10290">
            <a:extLst>
              <a:ext uri="{FF2B5EF4-FFF2-40B4-BE49-F238E27FC236}">
                <a16:creationId xmlns:a16="http://schemas.microsoft.com/office/drawing/2014/main" id="{37E54B9F-534C-4B3D-8C88-96D3FD38F985}"/>
              </a:ext>
            </a:extLst>
          </p:cNvPr>
          <p:cNvCxnSpPr>
            <a:cxnSpLocks/>
            <a:stCxn id="54" idx="1"/>
          </p:cNvCxnSpPr>
          <p:nvPr/>
        </p:nvCxnSpPr>
        <p:spPr>
          <a:xfrm flipH="1">
            <a:off x="4560698" y="3923526"/>
            <a:ext cx="722002" cy="107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EB9AB5FE-4E37-46C9-BD07-7934CD065943}"/>
              </a:ext>
            </a:extLst>
          </p:cNvPr>
          <p:cNvSpPr/>
          <p:nvPr/>
        </p:nvSpPr>
        <p:spPr bwMode="auto">
          <a:xfrm>
            <a:off x="600847" y="3380640"/>
            <a:ext cx="96016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복사 생성자</a:t>
            </a:r>
          </a:p>
        </p:txBody>
      </p:sp>
      <p:cxnSp>
        <p:nvCxnSpPr>
          <p:cNvPr id="46" name="직선 화살표 연결선 45">
            <a:extLst>
              <a:ext uri="{FF2B5EF4-FFF2-40B4-BE49-F238E27FC236}">
                <a16:creationId xmlns:a16="http://schemas.microsoft.com/office/drawing/2014/main" id="{32183ADC-C251-4BFD-B550-099D200E96CB}"/>
              </a:ext>
            </a:extLst>
          </p:cNvPr>
          <p:cNvCxnSpPr>
            <a:cxnSpLocks/>
            <a:stCxn id="45" idx="0"/>
          </p:cNvCxnSpPr>
          <p:nvPr/>
        </p:nvCxnSpPr>
        <p:spPr>
          <a:xfrm flipV="1">
            <a:off x="1080931" y="3054217"/>
            <a:ext cx="626735" cy="32642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532464C4-BBDD-4CE7-8234-32597CDBF327}"/>
              </a:ext>
            </a:extLst>
          </p:cNvPr>
          <p:cNvSpPr/>
          <p:nvPr/>
        </p:nvSpPr>
        <p:spPr bwMode="auto">
          <a:xfrm>
            <a:off x="4383423" y="2726582"/>
            <a:ext cx="242082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바이트 동적 메모리를 할당한 후에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주소를 포인터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에 대입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동적 배열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a[0]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생성됨</a:t>
            </a:r>
          </a:p>
        </p:txBody>
      </p:sp>
      <p:cxnSp>
        <p:nvCxnSpPr>
          <p:cNvPr id="64" name="연결선: 꺾임 63">
            <a:extLst>
              <a:ext uri="{FF2B5EF4-FFF2-40B4-BE49-F238E27FC236}">
                <a16:creationId xmlns:a16="http://schemas.microsoft.com/office/drawing/2014/main" id="{B8F65C1E-0CFC-43F7-B941-BCF573FC40A0}"/>
              </a:ext>
            </a:extLst>
          </p:cNvPr>
          <p:cNvCxnSpPr>
            <a:cxnSpLocks/>
            <a:stCxn id="58" idx="1"/>
          </p:cNvCxnSpPr>
          <p:nvPr/>
        </p:nvCxnSpPr>
        <p:spPr>
          <a:xfrm rot="10800000" flipV="1">
            <a:off x="3851919" y="3026986"/>
            <a:ext cx="531504" cy="18871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6CEAFE71-99B6-421D-888C-79FAF23AD11A}"/>
              </a:ext>
            </a:extLst>
          </p:cNvPr>
          <p:cNvSpPr/>
          <p:nvPr/>
        </p:nvSpPr>
        <p:spPr>
          <a:xfrm>
            <a:off x="2606110" y="3351901"/>
            <a:ext cx="1244487" cy="14805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kumimoji="1" lang="en-US" altLang="ko-KR" sz="1800" b="0" i="0" u="none" strike="noStrike" cap="none" normalizeH="0" baseline="0" dirty="0">
                <a:solidFill>
                  <a:schemeClr val="tx1"/>
                </a:solidFill>
                <a:effectLst/>
                <a:latin typeface="굴림"/>
                <a:ea typeface="굴림"/>
              </a:rPr>
              <a:t>.</a:t>
            </a:r>
          </a:p>
        </p:txBody>
      </p:sp>
      <p:cxnSp>
        <p:nvCxnSpPr>
          <p:cNvPr id="66" name="직선 화살표 연결선 65">
            <a:extLst>
              <a:ext uri="{FF2B5EF4-FFF2-40B4-BE49-F238E27FC236}">
                <a16:creationId xmlns:a16="http://schemas.microsoft.com/office/drawing/2014/main" id="{7C61FDB1-8469-48E3-A498-3DB934834619}"/>
              </a:ext>
            </a:extLst>
          </p:cNvPr>
          <p:cNvCxnSpPr>
            <a:cxnSpLocks/>
          </p:cNvCxnSpPr>
          <p:nvPr/>
        </p:nvCxnSpPr>
        <p:spPr>
          <a:xfrm flipV="1">
            <a:off x="853855" y="4438902"/>
            <a:ext cx="1003507" cy="166184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602415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0" grpId="0" animBg="1"/>
      <p:bldP spid="10251" grpId="0" animBg="1"/>
      <p:bldP spid="10252" grpId="0" animBg="1"/>
      <p:bldP spid="10267" grpId="0" animBg="1"/>
      <p:bldP spid="10269" grpId="0" animBg="1"/>
      <p:bldP spid="10270" grpId="0" animBg="1"/>
      <p:bldP spid="10271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12" grpId="0" animBg="1"/>
      <p:bldP spid="37" grpId="0" animBg="1"/>
      <p:bldP spid="42" grpId="0" animBg="1"/>
      <p:bldP spid="43" grpId="0" animBg="1"/>
      <p:bldP spid="44" grpId="0" animBg="1"/>
      <p:bldP spid="4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75" grpId="0" animBg="1"/>
      <p:bldP spid="45" grpId="0" animBg="1"/>
      <p:bldP spid="58" grpId="0" animBg="1"/>
      <p:bldP spid="6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15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(copy constructor)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556792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844824"/>
            <a:ext cx="7416824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(copy constructor)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642910" y="1340768"/>
            <a:ext cx="792961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2)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사용자가 선언한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 존재하지 않는 경우에</a:t>
            </a:r>
            <a:r>
              <a:rPr lang="en-US" altLang="ko-KR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컴파일러는</a:t>
            </a:r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b="1" dirty="0"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디폴트 복사 생성자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</a:t>
            </a:r>
            <a:r>
              <a:rPr lang="ko-KR" altLang="en-US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생성하여 호출함 </a:t>
            </a:r>
            <a:br>
              <a:rPr lang="en-US" altLang="ko-KR" b="1" dirty="0"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객체의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포인터를 내용을 다른 객체로 복사하여 생성하기 때문에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메모리를 공유함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AutoNum type="arabicParenR"/>
            </a:pPr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636912"/>
            <a:ext cx="7488832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8409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459580-946D-4E7A-A991-557DE90039BF}" type="slidenum">
              <a:rPr lang="en-US" altLang="ko-KR" smtClean="0"/>
              <a:pPr/>
              <a:t>17</a:t>
            </a:fld>
            <a:endParaRPr lang="en-US" altLang="ko-KR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(copy constructor)</a:t>
            </a:r>
            <a:endParaRPr lang="ko-KR" altLang="en-US" sz="2800" dirty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000108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53DB0928-272C-4A28-B250-8E9FCA0272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588" y="1868470"/>
            <a:ext cx="7416824" cy="433470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lvl="0">
              <a:defRPr/>
            </a:pPr>
            <a:fld id="{E4459580-946D-4E7A-A991-557DE90039BF}" type="slidenum">
              <a:rPr lang="en-US" altLang="ko-KR"/>
              <a:pPr lvl="0">
                <a:defRPr/>
              </a:pPr>
              <a:t>18</a:t>
            </a:fld>
            <a:endParaRPr lang="en-US" altLang="ko-KR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2800">
                <a:latin typeface="맑은 고딕"/>
                <a:ea typeface="맑은 고딕"/>
              </a:rPr>
              <a:t>복사 생성자</a:t>
            </a:r>
            <a:r>
              <a:rPr lang="en-US" altLang="ko-KR" sz="2800">
                <a:latin typeface="맑은 고딕"/>
                <a:ea typeface="맑은 고딕"/>
              </a:rPr>
              <a:t>(copy constructor)</a:t>
            </a:r>
            <a:endParaRPr lang="ko-KR" altLang="en-US" sz="280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0291" y="1214422"/>
            <a:ext cx="7415164" cy="4525962"/>
          </a:xfrm>
          <a:ln w="12700"/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r>
              <a:rPr lang="en-US" altLang="ko-KR" sz="1800" b="1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  <a:r>
              <a:rPr lang="ko-KR" altLang="en-US" sz="1800" b="1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0000AC"/>
                </a:solidFill>
                <a:latin typeface="맑은 고딕"/>
                <a:ea typeface="맑은 고딕"/>
              </a:rPr>
              <a:t>			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endParaRPr lang="en-US" altLang="ko-KR" sz="1800" b="1" dirty="0">
              <a:solidFill>
                <a:srgbClr val="271E98"/>
              </a:solidFill>
              <a:latin typeface="맑은 고딕"/>
              <a:ea typeface="맑은 고딕"/>
            </a:endParaRPr>
          </a:p>
        </p:txBody>
      </p:sp>
      <p:sp>
        <p:nvSpPr>
          <p:cNvPr id="10246" name="직사각형 10245"/>
          <p:cNvSpPr/>
          <p:nvPr/>
        </p:nvSpPr>
        <p:spPr>
          <a:xfrm>
            <a:off x="755576" y="1268760"/>
            <a:ext cx="7560840" cy="51125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bg1">
                    <a:lumMod val="50000"/>
                  </a:schemeClr>
                </a:solidFill>
                <a:effectLst/>
                <a:latin typeface="맑은 고딕"/>
                <a:ea typeface="맑은 고딕"/>
              </a:rPr>
              <a:t>#include 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&lt;iostream&gt;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using namespace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std;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public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</a:t>
            </a:r>
            <a:endParaRPr lang="en-US" altLang="en-US" sz="900" b="1" spc="200" dirty="0">
              <a:solidFill>
                <a:srgbClr val="0000FF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*a;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){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a = 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new int[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1];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a[0] = 100;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생성자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호출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\n"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}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()</a:t>
            </a: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latin typeface="맑은 고딕"/>
                <a:ea typeface="맑은 고딕"/>
              </a:rPr>
              <a:t>             </a:t>
            </a: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ko-KR" sz="900" b="1" spc="200" dirty="0">
                <a:solidFill>
                  <a:srgbClr val="008000"/>
                </a:solidFill>
                <a:latin typeface="맑은 고딕"/>
                <a:ea typeface="맑은 고딕"/>
              </a:rPr>
              <a:t>/*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8000"/>
                </a:solidFill>
                <a:latin typeface="맑은 고딕"/>
                <a:ea typeface="맑은 고딕"/>
              </a:rPr>
              <a:t>              </a:t>
            </a:r>
            <a:r>
              <a:rPr lang="en-US" altLang="en-US" sz="900" b="1" spc="200" dirty="0" err="1">
                <a:solidFill>
                  <a:srgbClr val="008000"/>
                </a:solidFill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latin typeface="맑은 고딕"/>
                <a:ea typeface="맑은 고딕"/>
              </a:rPr>
              <a:t>(</a:t>
            </a:r>
            <a:r>
              <a:rPr lang="en-US" altLang="en-US" sz="900" b="1" spc="200" dirty="0" err="1">
                <a:solidFill>
                  <a:srgbClr val="008000"/>
                </a:solidFill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latin typeface="맑은 고딕"/>
                <a:ea typeface="맑은 고딕"/>
              </a:rPr>
              <a:t>&amp; cc){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8000"/>
                </a:solidFill>
                <a:latin typeface="맑은 고딕"/>
                <a:ea typeface="맑은 고딕"/>
              </a:rPr>
              <a:t>                            this-&gt;a = </a:t>
            </a:r>
            <a:r>
              <a:rPr lang="en-US" altLang="en-US" sz="900" b="1" spc="200" dirty="0" err="1">
                <a:solidFill>
                  <a:srgbClr val="008000"/>
                </a:solidFill>
                <a:latin typeface="맑은 고딕"/>
                <a:ea typeface="맑은 고딕"/>
              </a:rPr>
              <a:t>cc.a</a:t>
            </a:r>
            <a:r>
              <a:rPr lang="en-US" altLang="en-US" sz="900" b="1" spc="200" dirty="0">
                <a:solidFill>
                  <a:srgbClr val="008000"/>
                </a:solidFill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8000"/>
                </a:solidFill>
                <a:latin typeface="맑은 고딕"/>
                <a:ea typeface="맑은 고딕"/>
              </a:rPr>
              <a:t>	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8000"/>
                </a:solidFill>
                <a:latin typeface="맑은 고딕"/>
                <a:ea typeface="맑은 고딕"/>
              </a:rPr>
              <a:t>              */ 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~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){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delete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[] a;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소멸자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호출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\n"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}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~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()</a:t>
            </a: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 class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rgbClr val="008000"/>
              </a:solidFill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main(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MC1;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MC2(MC1);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MC1.a[0] &lt;&lt;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MC2.a[0] &lt;&lt;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return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0;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main()</a:t>
            </a:r>
          </a:p>
        </p:txBody>
      </p:sp>
      <p:sp>
        <p:nvSpPr>
          <p:cNvPr id="10250" name="직사각형 10249"/>
          <p:cNvSpPr/>
          <p:nvPr/>
        </p:nvSpPr>
        <p:spPr>
          <a:xfrm>
            <a:off x="2626214" y="2480022"/>
            <a:ext cx="997873" cy="10754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en-US" altLang="ko-KR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51" name="직사각형 10250"/>
          <p:cNvSpPr/>
          <p:nvPr/>
        </p:nvSpPr>
        <p:spPr>
          <a:xfrm flipV="1">
            <a:off x="1707666" y="3119056"/>
            <a:ext cx="2504294" cy="726020"/>
          </a:xfrm>
          <a:prstGeom prst="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52" name="직사각형 10251"/>
          <p:cNvSpPr/>
          <p:nvPr/>
        </p:nvSpPr>
        <p:spPr>
          <a:xfrm flipV="1">
            <a:off x="1707666" y="3955949"/>
            <a:ext cx="2864334" cy="55709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67" name="직사각형 10266"/>
          <p:cNvSpPr/>
          <p:nvPr/>
        </p:nvSpPr>
        <p:spPr>
          <a:xfrm flipV="1">
            <a:off x="1707667" y="2184387"/>
            <a:ext cx="2913282" cy="70242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69" name="직사각형 10268"/>
          <p:cNvSpPr/>
          <p:nvPr/>
        </p:nvSpPr>
        <p:spPr>
          <a:xfrm>
            <a:off x="2626214" y="2326754"/>
            <a:ext cx="1231395" cy="12926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en-US" altLang="ko-KR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71" name="직사각형 10270"/>
          <p:cNvSpPr/>
          <p:nvPr/>
        </p:nvSpPr>
        <p:spPr>
          <a:xfrm>
            <a:off x="2660366" y="4113106"/>
            <a:ext cx="963056" cy="13805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kumimoji="1" lang="en-US" altLang="ko-KR" sz="1800" b="0" i="0" u="none" strike="noStrike" cap="none" normalizeH="0" baseline="0">
                <a:solidFill>
                  <a:schemeClr val="tx1"/>
                </a:solidFill>
                <a:effectLst/>
                <a:latin typeface="굴림"/>
                <a:ea typeface="굴림"/>
              </a:rPr>
              <a:t>.</a:t>
            </a: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C4EECE27-97BD-0085-2F68-6CB0A1C3F4CF}"/>
              </a:ext>
            </a:extLst>
          </p:cNvPr>
          <p:cNvSpPr/>
          <p:nvPr/>
        </p:nvSpPr>
        <p:spPr bwMode="auto">
          <a:xfrm>
            <a:off x="3454965" y="1361472"/>
            <a:ext cx="242082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바이트 동적 메모리를 할당한 후에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주소를 포인터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에 대입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동적 배열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a[0]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생성됨</a:t>
            </a: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2DB8BA98-BAC4-C27A-CCB7-95092947F0E2}"/>
              </a:ext>
            </a:extLst>
          </p:cNvPr>
          <p:cNvSpPr/>
          <p:nvPr/>
        </p:nvSpPr>
        <p:spPr bwMode="auto">
          <a:xfrm>
            <a:off x="5299151" y="2066414"/>
            <a:ext cx="61063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생성자</a:t>
            </a: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EBD7C5FD-57D7-95FB-1652-45A6CCA1B31A}"/>
              </a:ext>
            </a:extLst>
          </p:cNvPr>
          <p:cNvSpPr/>
          <p:nvPr/>
        </p:nvSpPr>
        <p:spPr bwMode="auto">
          <a:xfrm>
            <a:off x="5287735" y="2390918"/>
            <a:ext cx="186513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동적 배열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100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대입</a:t>
            </a: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C70FFFC6-B345-33D5-6326-6983AA85031B}"/>
              </a:ext>
            </a:extLst>
          </p:cNvPr>
          <p:cNvSpPr/>
          <p:nvPr/>
        </p:nvSpPr>
        <p:spPr bwMode="auto">
          <a:xfrm>
            <a:off x="746191" y="4043815"/>
            <a:ext cx="62708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CD7D4AF4-FA9F-F653-A049-439C433E7ECA}"/>
              </a:ext>
            </a:extLst>
          </p:cNvPr>
          <p:cNvSpPr/>
          <p:nvPr/>
        </p:nvSpPr>
        <p:spPr bwMode="auto">
          <a:xfrm>
            <a:off x="5282700" y="4115060"/>
            <a:ext cx="206374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동적 배열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에 메모리 반납</a:t>
            </a: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5A899F21-C034-94EE-7718-C890EFD7500D}"/>
              </a:ext>
            </a:extLst>
          </p:cNvPr>
          <p:cNvSpPr/>
          <p:nvPr/>
        </p:nvSpPr>
        <p:spPr bwMode="auto">
          <a:xfrm>
            <a:off x="5110404" y="3460857"/>
            <a:ext cx="2864334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B05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lang="en-US" altLang="ko-KR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MC1</a:t>
            </a:r>
            <a:r>
              <a:rPr lang="ko-KR" altLang="en-US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의 </a:t>
            </a:r>
            <a:r>
              <a:rPr lang="en-US" altLang="ko-KR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a </a:t>
            </a:r>
            <a:r>
              <a:rPr lang="ko-KR" altLang="en-US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주소를 </a:t>
            </a:r>
            <a:r>
              <a:rPr lang="en-US" altLang="ko-KR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MC2</a:t>
            </a:r>
            <a:r>
              <a:rPr lang="ko-KR" altLang="en-US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의 </a:t>
            </a:r>
            <a:r>
              <a:rPr lang="en-US" altLang="ko-KR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a</a:t>
            </a:r>
            <a:r>
              <a:rPr lang="ko-KR" altLang="en-US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에</a:t>
            </a:r>
            <a:r>
              <a:rPr lang="en-US" altLang="ko-KR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 </a:t>
            </a:r>
            <a:r>
              <a:rPr lang="ko-KR" altLang="en-US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복사</a:t>
            </a:r>
            <a:endParaRPr lang="en-US" altLang="ko-KR" sz="1100" b="1" spc="200" dirty="0">
              <a:solidFill>
                <a:srgbClr val="00B050"/>
              </a:solidFill>
              <a:latin typeface="맑은 고딕"/>
              <a:ea typeface="맑은 고딕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spc="200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=&gt;</a:t>
            </a:r>
            <a:r>
              <a:rPr kumimoji="0" lang="ko-KR" altLang="en-US" sz="11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MC1</a:t>
            </a:r>
            <a:r>
              <a:rPr kumimoji="0" lang="ko-KR" altLang="en-US" sz="11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의 메모리를 객체 </a:t>
            </a:r>
            <a:r>
              <a:rPr kumimoji="0" lang="en-US" altLang="ko-KR" sz="11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MC2</a:t>
            </a:r>
            <a:r>
              <a:rPr kumimoji="0" lang="ko-KR" altLang="en-US" sz="11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</a:t>
            </a:r>
            <a:endParaRPr kumimoji="0" lang="en-US" altLang="ko-KR" sz="11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     공유함</a:t>
            </a:r>
          </a:p>
        </p:txBody>
      </p:sp>
      <p:sp>
        <p:nvSpPr>
          <p:cNvPr id="12" name="타원 11">
            <a:extLst>
              <a:ext uri="{FF2B5EF4-FFF2-40B4-BE49-F238E27FC236}">
                <a16:creationId xmlns:a16="http://schemas.microsoft.com/office/drawing/2014/main" id="{38D1A4C7-A8D4-DEA2-0747-9E3C1747CDB5}"/>
              </a:ext>
            </a:extLst>
          </p:cNvPr>
          <p:cNvSpPr/>
          <p:nvPr/>
        </p:nvSpPr>
        <p:spPr>
          <a:xfrm>
            <a:off x="3059832" y="3241193"/>
            <a:ext cx="395133" cy="23196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7" name="타원 36">
            <a:extLst>
              <a:ext uri="{FF2B5EF4-FFF2-40B4-BE49-F238E27FC236}">
                <a16:creationId xmlns:a16="http://schemas.microsoft.com/office/drawing/2014/main" id="{445EE399-6BD6-F90A-2CE9-79B73ACA001F}"/>
              </a:ext>
            </a:extLst>
          </p:cNvPr>
          <p:cNvSpPr/>
          <p:nvPr/>
        </p:nvSpPr>
        <p:spPr>
          <a:xfrm>
            <a:off x="2830599" y="5174016"/>
            <a:ext cx="324409" cy="19780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1E176EA5-55C6-04C0-D4BB-7BEB322732F3}"/>
              </a:ext>
            </a:extLst>
          </p:cNvPr>
          <p:cNvSpPr/>
          <p:nvPr/>
        </p:nvSpPr>
        <p:spPr>
          <a:xfrm flipV="1">
            <a:off x="1753490" y="5630801"/>
            <a:ext cx="2156083" cy="12344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1862124C-B6F6-1A87-98D7-F88427CE4514}"/>
              </a:ext>
            </a:extLst>
          </p:cNvPr>
          <p:cNvSpPr/>
          <p:nvPr/>
        </p:nvSpPr>
        <p:spPr>
          <a:xfrm flipV="1">
            <a:off x="1753490" y="5485424"/>
            <a:ext cx="2156083" cy="1335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7D752C0A-1A43-63D1-4E50-3F37E46E0CFA}"/>
              </a:ext>
            </a:extLst>
          </p:cNvPr>
          <p:cNvSpPr/>
          <p:nvPr/>
        </p:nvSpPr>
        <p:spPr>
          <a:xfrm flipV="1">
            <a:off x="1747455" y="5208244"/>
            <a:ext cx="1530390" cy="13363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CC1183D7-14EA-019B-1885-60DEFDCC1C88}"/>
              </a:ext>
            </a:extLst>
          </p:cNvPr>
          <p:cNvSpPr/>
          <p:nvPr/>
        </p:nvSpPr>
        <p:spPr>
          <a:xfrm flipV="1">
            <a:off x="808833" y="6093295"/>
            <a:ext cx="90760" cy="18980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ACFC4E5F-C748-D2F0-8D3A-76A98CC5CC42}"/>
              </a:ext>
            </a:extLst>
          </p:cNvPr>
          <p:cNvSpPr/>
          <p:nvPr/>
        </p:nvSpPr>
        <p:spPr bwMode="auto">
          <a:xfrm>
            <a:off x="5282698" y="4633132"/>
            <a:ext cx="176991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생성자 호출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0E5C0678-6642-FFA4-5AA7-4252A61E4CC5}"/>
              </a:ext>
            </a:extLst>
          </p:cNvPr>
          <p:cNvSpPr/>
          <p:nvPr/>
        </p:nvSpPr>
        <p:spPr bwMode="auto">
          <a:xfrm>
            <a:off x="5282698" y="4939236"/>
            <a:ext cx="260167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디폴트 복사 생성자 호출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1F522BB9-C88A-A2D6-40A3-CD3486237F21}"/>
              </a:ext>
            </a:extLst>
          </p:cNvPr>
          <p:cNvSpPr/>
          <p:nvPr/>
        </p:nvSpPr>
        <p:spPr bwMode="auto">
          <a:xfrm>
            <a:off x="5282698" y="5271412"/>
            <a:ext cx="2729233" cy="26069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동적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값이 출력됨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F11DC0D0-11CD-4D0A-5E2F-3F20BD293669}"/>
              </a:ext>
            </a:extLst>
          </p:cNvPr>
          <p:cNvSpPr/>
          <p:nvPr/>
        </p:nvSpPr>
        <p:spPr bwMode="auto">
          <a:xfrm>
            <a:off x="5282697" y="5610508"/>
            <a:ext cx="272923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동적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값이 출력됨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A3ECADC6-85A3-4430-464A-61AA5CDBEFA1}"/>
              </a:ext>
            </a:extLst>
          </p:cNvPr>
          <p:cNvSpPr/>
          <p:nvPr/>
        </p:nvSpPr>
        <p:spPr bwMode="auto">
          <a:xfrm>
            <a:off x="2324166" y="6066142"/>
            <a:ext cx="482870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블록이 종료되고 난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소멸자가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번 호출되므로 메모리 에러가 발생함</a:t>
            </a:r>
          </a:p>
        </p:txBody>
      </p: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7F804CD5-FDFA-5101-4CFE-02DB54AB17B9}"/>
              </a:ext>
            </a:extLst>
          </p:cNvPr>
          <p:cNvSpPr/>
          <p:nvPr/>
        </p:nvSpPr>
        <p:spPr>
          <a:xfrm flipV="1">
            <a:off x="1747456" y="5072027"/>
            <a:ext cx="1122512" cy="13363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73" name="연결선: 꺾임 72">
            <a:extLst>
              <a:ext uri="{FF2B5EF4-FFF2-40B4-BE49-F238E27FC236}">
                <a16:creationId xmlns:a16="http://schemas.microsoft.com/office/drawing/2014/main" id="{E1070F91-D73C-E399-1738-293943E9BFEE}"/>
              </a:ext>
            </a:extLst>
          </p:cNvPr>
          <p:cNvCxnSpPr>
            <a:cxnSpLocks/>
            <a:stCxn id="51" idx="1"/>
          </p:cNvCxnSpPr>
          <p:nvPr/>
        </p:nvCxnSpPr>
        <p:spPr>
          <a:xfrm rot="10800000" flipV="1">
            <a:off x="3241913" y="1661876"/>
            <a:ext cx="213053" cy="66487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6" name="직선 화살표 연결선 85">
            <a:extLst>
              <a:ext uri="{FF2B5EF4-FFF2-40B4-BE49-F238E27FC236}">
                <a16:creationId xmlns:a16="http://schemas.microsoft.com/office/drawing/2014/main" id="{CDAFC6F2-9169-21C5-BBA0-82E68487106D}"/>
              </a:ext>
            </a:extLst>
          </p:cNvPr>
          <p:cNvCxnSpPr>
            <a:cxnSpLocks/>
            <a:stCxn id="56" idx="1"/>
            <a:endCxn id="65" idx="3"/>
          </p:cNvCxnSpPr>
          <p:nvPr/>
        </p:nvCxnSpPr>
        <p:spPr>
          <a:xfrm flipH="1" flipV="1">
            <a:off x="3850597" y="3483595"/>
            <a:ext cx="1259807" cy="27766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12" name="직선 화살표 연결선 111">
            <a:extLst>
              <a:ext uri="{FF2B5EF4-FFF2-40B4-BE49-F238E27FC236}">
                <a16:creationId xmlns:a16="http://schemas.microsoft.com/office/drawing/2014/main" id="{A0DD42D1-7CD7-B27F-1A66-433469B32200}"/>
              </a:ext>
            </a:extLst>
          </p:cNvPr>
          <p:cNvCxnSpPr>
            <a:cxnSpLocks/>
            <a:stCxn id="61" idx="1"/>
            <a:endCxn id="43" idx="3"/>
          </p:cNvCxnSpPr>
          <p:nvPr/>
        </p:nvCxnSpPr>
        <p:spPr>
          <a:xfrm flipH="1">
            <a:off x="3909573" y="5401761"/>
            <a:ext cx="1373125" cy="15043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1C790F93-4CFE-4EE8-98C8-A1409121B89B}"/>
              </a:ext>
            </a:extLst>
          </p:cNvPr>
          <p:cNvCxnSpPr>
            <a:cxnSpLocks/>
          </p:cNvCxnSpPr>
          <p:nvPr/>
        </p:nvCxnSpPr>
        <p:spPr>
          <a:xfrm flipH="1">
            <a:off x="3624087" y="2505568"/>
            <a:ext cx="1663648" cy="282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898853D9-4460-48E8-A898-CD7AC56F0E10}"/>
              </a:ext>
            </a:extLst>
          </p:cNvPr>
          <p:cNvCxnSpPr>
            <a:cxnSpLocks/>
            <a:stCxn id="37" idx="0"/>
          </p:cNvCxnSpPr>
          <p:nvPr/>
        </p:nvCxnSpPr>
        <p:spPr>
          <a:xfrm flipV="1">
            <a:off x="2992804" y="3473153"/>
            <a:ext cx="285041" cy="17008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7" name="직선 화살표 연결선 76">
            <a:extLst>
              <a:ext uri="{FF2B5EF4-FFF2-40B4-BE49-F238E27FC236}">
                <a16:creationId xmlns:a16="http://schemas.microsoft.com/office/drawing/2014/main" id="{DB3039E5-E37A-49FE-A2CB-1410B44F8391}"/>
              </a:ext>
            </a:extLst>
          </p:cNvPr>
          <p:cNvCxnSpPr>
            <a:cxnSpLocks/>
            <a:stCxn id="55" idx="1"/>
            <a:endCxn id="10271" idx="3"/>
          </p:cNvCxnSpPr>
          <p:nvPr/>
        </p:nvCxnSpPr>
        <p:spPr>
          <a:xfrm flipH="1" flipV="1">
            <a:off x="3623422" y="4182134"/>
            <a:ext cx="1659278" cy="6405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8" name="직선 화살표 연결선 87">
            <a:extLst>
              <a:ext uri="{FF2B5EF4-FFF2-40B4-BE49-F238E27FC236}">
                <a16:creationId xmlns:a16="http://schemas.microsoft.com/office/drawing/2014/main" id="{7E34A322-F458-4222-ABFB-16C9A57C7F67}"/>
              </a:ext>
            </a:extLst>
          </p:cNvPr>
          <p:cNvCxnSpPr>
            <a:cxnSpLocks/>
            <a:stCxn id="59" idx="1"/>
            <a:endCxn id="75" idx="3"/>
          </p:cNvCxnSpPr>
          <p:nvPr/>
        </p:nvCxnSpPr>
        <p:spPr>
          <a:xfrm flipH="1">
            <a:off x="2869968" y="4764258"/>
            <a:ext cx="2412730" cy="37458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1" name="직선 화살표 연결선 90">
            <a:extLst>
              <a:ext uri="{FF2B5EF4-FFF2-40B4-BE49-F238E27FC236}">
                <a16:creationId xmlns:a16="http://schemas.microsoft.com/office/drawing/2014/main" id="{A74F49DD-FC2F-4683-83B8-C3F4867E5B61}"/>
              </a:ext>
            </a:extLst>
          </p:cNvPr>
          <p:cNvCxnSpPr>
            <a:cxnSpLocks/>
            <a:stCxn id="60" idx="1"/>
            <a:endCxn id="44" idx="3"/>
          </p:cNvCxnSpPr>
          <p:nvPr/>
        </p:nvCxnSpPr>
        <p:spPr>
          <a:xfrm flipH="1">
            <a:off x="3277845" y="5070362"/>
            <a:ext cx="2004853" cy="20469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6" name="직선 화살표 연결선 95">
            <a:extLst>
              <a:ext uri="{FF2B5EF4-FFF2-40B4-BE49-F238E27FC236}">
                <a16:creationId xmlns:a16="http://schemas.microsoft.com/office/drawing/2014/main" id="{84241BC0-49A5-4F75-BBF6-56918A94D460}"/>
              </a:ext>
            </a:extLst>
          </p:cNvPr>
          <p:cNvCxnSpPr>
            <a:cxnSpLocks/>
            <a:stCxn id="63" idx="1"/>
            <a:endCxn id="48" idx="3"/>
          </p:cNvCxnSpPr>
          <p:nvPr/>
        </p:nvCxnSpPr>
        <p:spPr>
          <a:xfrm flipH="1" flipV="1">
            <a:off x="899593" y="6188198"/>
            <a:ext cx="1424573" cy="907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00" name="직선 화살표 연결선 99">
            <a:extLst>
              <a:ext uri="{FF2B5EF4-FFF2-40B4-BE49-F238E27FC236}">
                <a16:creationId xmlns:a16="http://schemas.microsoft.com/office/drawing/2014/main" id="{E5DD4EAC-2F5E-4879-849A-3DED15700461}"/>
              </a:ext>
            </a:extLst>
          </p:cNvPr>
          <p:cNvCxnSpPr>
            <a:cxnSpLocks/>
            <a:stCxn id="62" idx="1"/>
          </p:cNvCxnSpPr>
          <p:nvPr/>
        </p:nvCxnSpPr>
        <p:spPr>
          <a:xfrm flipH="1" flipV="1">
            <a:off x="3909573" y="5717127"/>
            <a:ext cx="1373124" cy="2450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0286" name="직선 화살표 연결선 10285">
            <a:extLst>
              <a:ext uri="{FF2B5EF4-FFF2-40B4-BE49-F238E27FC236}">
                <a16:creationId xmlns:a16="http://schemas.microsoft.com/office/drawing/2014/main" id="{DAF6E7F5-B658-47FE-9B8F-8BD027450AA7}"/>
              </a:ext>
            </a:extLst>
          </p:cNvPr>
          <p:cNvCxnSpPr>
            <a:cxnSpLocks/>
            <a:stCxn id="52" idx="1"/>
          </p:cNvCxnSpPr>
          <p:nvPr/>
        </p:nvCxnSpPr>
        <p:spPr>
          <a:xfrm flipH="1">
            <a:off x="4620949" y="2197540"/>
            <a:ext cx="678202" cy="111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0291" name="직선 화살표 연결선 10290">
            <a:extLst>
              <a:ext uri="{FF2B5EF4-FFF2-40B4-BE49-F238E27FC236}">
                <a16:creationId xmlns:a16="http://schemas.microsoft.com/office/drawing/2014/main" id="{37E54B9F-534C-4B3D-8C88-96D3FD38F985}"/>
              </a:ext>
            </a:extLst>
          </p:cNvPr>
          <p:cNvCxnSpPr>
            <a:cxnSpLocks/>
          </p:cNvCxnSpPr>
          <p:nvPr/>
        </p:nvCxnSpPr>
        <p:spPr>
          <a:xfrm flipV="1">
            <a:off x="1364310" y="4149989"/>
            <a:ext cx="357283" cy="190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EB9AB5FE-4E37-46C9-BD07-7934CD065943}"/>
              </a:ext>
            </a:extLst>
          </p:cNvPr>
          <p:cNvSpPr/>
          <p:nvPr/>
        </p:nvSpPr>
        <p:spPr bwMode="auto">
          <a:xfrm>
            <a:off x="4807132" y="2803479"/>
            <a:ext cx="3211294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B05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디폴트 복사 생성자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lang="ko-KR" altLang="en-US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컴파일러에 의하여 디폴트 복사 생성자가 생성됨</a:t>
            </a:r>
            <a:endParaRPr kumimoji="0" lang="ko-KR" altLang="en-US" sz="11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6" name="직선 화살표 연결선 45">
            <a:extLst>
              <a:ext uri="{FF2B5EF4-FFF2-40B4-BE49-F238E27FC236}">
                <a16:creationId xmlns:a16="http://schemas.microsoft.com/office/drawing/2014/main" id="{32183ADC-C251-4BFD-B550-099D200E96CB}"/>
              </a:ext>
            </a:extLst>
          </p:cNvPr>
          <p:cNvCxnSpPr>
            <a:cxnSpLocks/>
            <a:stCxn id="45" idx="1"/>
          </p:cNvCxnSpPr>
          <p:nvPr/>
        </p:nvCxnSpPr>
        <p:spPr>
          <a:xfrm flipH="1">
            <a:off x="4197142" y="3103883"/>
            <a:ext cx="609990" cy="15381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6CEAFE71-99B6-421D-888C-79FAF23AD11A}"/>
              </a:ext>
            </a:extLst>
          </p:cNvPr>
          <p:cNvSpPr/>
          <p:nvPr/>
        </p:nvSpPr>
        <p:spPr>
          <a:xfrm>
            <a:off x="2606110" y="3409567"/>
            <a:ext cx="1244487" cy="148055"/>
          </a:xfrm>
          <a:prstGeom prst="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kumimoji="1" lang="en-US" altLang="ko-KR" sz="1800" b="0" i="0" u="none" strike="noStrike" cap="none" normalizeH="0" baseline="0" dirty="0">
                <a:solidFill>
                  <a:schemeClr val="tx1"/>
                </a:solidFill>
                <a:effectLst/>
                <a:latin typeface="굴림"/>
                <a:ea typeface="굴림"/>
              </a:rPr>
              <a:t>.</a:t>
            </a:r>
          </a:p>
        </p:txBody>
      </p:sp>
      <p:cxnSp>
        <p:nvCxnSpPr>
          <p:cNvPr id="66" name="직선 화살표 연결선 65">
            <a:extLst>
              <a:ext uri="{FF2B5EF4-FFF2-40B4-BE49-F238E27FC236}">
                <a16:creationId xmlns:a16="http://schemas.microsoft.com/office/drawing/2014/main" id="{7C61FDB1-8469-48E3-A498-3DB934834619}"/>
              </a:ext>
            </a:extLst>
          </p:cNvPr>
          <p:cNvCxnSpPr>
            <a:cxnSpLocks/>
          </p:cNvCxnSpPr>
          <p:nvPr/>
        </p:nvCxnSpPr>
        <p:spPr>
          <a:xfrm flipV="1">
            <a:off x="853855" y="4504805"/>
            <a:ext cx="997828" cy="159594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3914882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0" grpId="0" animBg="1"/>
      <p:bldP spid="10251" grpId="0" animBg="1"/>
      <p:bldP spid="10252" grpId="0" animBg="1"/>
      <p:bldP spid="10267" grpId="0" animBg="1"/>
      <p:bldP spid="10269" grpId="0" animBg="1"/>
      <p:bldP spid="10271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12" grpId="0" animBg="1"/>
      <p:bldP spid="37" grpId="0" animBg="1"/>
      <p:bldP spid="42" grpId="0" animBg="1"/>
      <p:bldP spid="43" grpId="0" animBg="1"/>
      <p:bldP spid="44" grpId="0" animBg="1"/>
      <p:bldP spid="4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75" grpId="0" animBg="1"/>
      <p:bldP spid="45" grpId="0" animBg="1"/>
      <p:bldP spid="6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19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(copy constructor)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683568" y="1331476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24D88154-3FE2-43F2-B999-9B5953EB5C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3" y="1700808"/>
            <a:ext cx="7416824" cy="452596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this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포인터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113558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1.</a:t>
            </a:r>
            <a:r>
              <a:rPr lang="en-US" altLang="ko-KR" sz="2000" b="1" dirty="0"/>
              <a:t> 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this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포인터</a:t>
            </a:r>
            <a:endParaRPr lang="en-US" altLang="ko-KR" sz="2000" b="1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altLang="ko-KR" sz="2000" dirty="0"/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b="1" kern="120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b="1" kern="12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642910" y="1714488"/>
            <a:ext cx="77455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자기 자신의 객체를 가리키는 포인터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정적 멤버 함수를 제외한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 멤버 함수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사용할 수  있다</a:t>
            </a:r>
            <a:r>
              <a:rPr lang="en-US" altLang="ko-KR" dirty="0"/>
              <a:t>.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592400"/>
            <a:ext cx="4929222" cy="3694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19572" y="1980403"/>
            <a:ext cx="7929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</a:t>
            </a:r>
            <a:r>
              <a:rPr lang="en-US" altLang="ko-KR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friend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키워드를 사용하면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멤버 함수와 같은 자격이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주어짐 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19572" y="2608858"/>
            <a:ext cx="7929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선언은 클래스 내의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영역과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영역에서 모두 가능함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E0854B72-9B4E-49EA-BEB8-F8535F65084D}"/>
              </a:ext>
            </a:extLst>
          </p:cNvPr>
          <p:cNvSpPr/>
          <p:nvPr/>
        </p:nvSpPr>
        <p:spPr>
          <a:xfrm>
            <a:off x="742650" y="3286933"/>
            <a:ext cx="79065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중복을 클래스 멤버 함수가 아닌 외부 함수로 정의하기 위해서는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함수로 구현해야 함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B23C79F1-4824-4622-9D84-CE5064F38954}"/>
              </a:ext>
            </a:extLst>
          </p:cNvPr>
          <p:cNvSpPr/>
          <p:nvPr/>
        </p:nvSpPr>
        <p:spPr>
          <a:xfrm>
            <a:off x="653668" y="1299582"/>
            <a:ext cx="19679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3.</a:t>
            </a:r>
            <a:r>
              <a:rPr lang="en-US" altLang="ko-KR" b="1" dirty="0"/>
              <a:t>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(friend)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49C51D-6217-7D7C-C754-AD0D3C3A5422}"/>
              </a:ext>
            </a:extLst>
          </p:cNvPr>
          <p:cNvSpPr txBox="1"/>
          <p:nvPr/>
        </p:nvSpPr>
        <p:spPr>
          <a:xfrm>
            <a:off x="753032" y="4111912"/>
            <a:ext cx="457200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4)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종류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①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함수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②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다른 클래스의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멤버 함수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③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클래스 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368728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–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83568" y="1641574"/>
            <a:ext cx="8229600" cy="2774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①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200000"/>
              </a:lnSpc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멤버 함수를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friend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키워드를 사용하여 선언하면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>
              <a:lnSpc>
                <a:spcPct val="200000"/>
              </a:lnSpc>
            </a:pP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멤버 함수가 되지 않지만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멤버 함수와 같은 자격이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주어짐 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200000"/>
              </a:lnSpc>
            </a:pP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이때</a:t>
            </a:r>
            <a:r>
              <a:rPr lang="en-US" altLang="ko-KR" b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b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 외부에서 선언할 때는 멤버 함수가 아닌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일반 함수로 선언해야 함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124056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–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710959" y="1273718"/>
            <a:ext cx="861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endParaRPr lang="ko-KR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43050"/>
            <a:ext cx="8424936" cy="4954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lvl="0">
              <a:defRPr/>
            </a:pPr>
            <a:fld id="{249DF688-D32C-4DE0-A03C-E370734E6B68}" type="slidenum">
              <a:rPr lang="en-US" altLang="ko-KR"/>
              <a:pPr lvl="0">
                <a:defRPr/>
              </a:pPr>
              <a:t>23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–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/>
              <a:ea typeface="맑은 고딕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52536" y="1124744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ko-KR" altLang="en-US" sz="1800" b="1">
                <a:solidFill>
                  <a:srgbClr val="271E98"/>
                </a:solidFill>
                <a:latin typeface="맑은 고딕"/>
                <a:ea typeface="맑은 고딕"/>
              </a:rPr>
              <a:t>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/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>
                <a:solidFill>
                  <a:srgbClr val="271E98"/>
                </a:solidFill>
                <a:latin typeface="맑은 고딕"/>
                <a:ea typeface="맑은 고딕"/>
              </a:rPr>
              <a:t>   </a:t>
            </a:r>
          </a:p>
        </p:txBody>
      </p:sp>
      <p:sp>
        <p:nvSpPr>
          <p:cNvPr id="16388" name="직사각형 16387"/>
          <p:cNvSpPr/>
          <p:nvPr/>
        </p:nvSpPr>
        <p:spPr>
          <a:xfrm>
            <a:off x="755576" y="1202120"/>
            <a:ext cx="7632848" cy="53217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bg1">
                    <a:lumMod val="50000"/>
                  </a:schemeClr>
                </a:solidFill>
                <a:effectLst/>
                <a:latin typeface="맑은 고딕"/>
                <a:ea typeface="맑은 고딕"/>
              </a:rPr>
              <a:t>#include </a:t>
            </a:r>
            <a:r>
              <a:rPr lang="en-US" altLang="en-US" sz="145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&lt;iostream&gt;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using namespace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std;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int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val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void 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print(</a:t>
            </a: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){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145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"friend " 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&lt;&lt;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val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 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friend void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f_function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*);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 </a:t>
            </a:r>
            <a:r>
              <a:rPr lang="en-US" altLang="en-US" sz="1450" b="1" spc="200" dirty="0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1450" b="1" spc="200" dirty="0" err="1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MyClass</a:t>
            </a:r>
            <a:endParaRPr lang="en-US" altLang="en-US" sz="1450" b="1" spc="200" dirty="0">
              <a:solidFill>
                <a:srgbClr val="00B050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f_function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*c)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c-&gt;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val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= 100;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c-&gt;print();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 </a:t>
            </a:r>
            <a:r>
              <a:rPr lang="en-US" altLang="en-US" sz="1450" b="1" spc="200" dirty="0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1450" b="1" spc="200" dirty="0" err="1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f_function</a:t>
            </a:r>
            <a:r>
              <a:rPr lang="en-US" altLang="en-US" sz="1450" b="1" spc="200" dirty="0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()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main(</a:t>
            </a: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	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*p = </a:t>
            </a: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new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f_function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(p);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delete 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p;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return 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0;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 </a:t>
            </a:r>
            <a:r>
              <a:rPr lang="en-US" altLang="en-US" sz="1450" b="1" spc="200" dirty="0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// main()</a:t>
            </a:r>
          </a:p>
        </p:txBody>
      </p:sp>
      <p:cxnSp>
        <p:nvCxnSpPr>
          <p:cNvPr id="16390" name="직선 화살표 연결선 16389"/>
          <p:cNvCxnSpPr>
            <a:cxnSpLocks/>
            <a:stCxn id="30" idx="1"/>
            <a:endCxn id="16397" idx="3"/>
          </p:cNvCxnSpPr>
          <p:nvPr/>
        </p:nvCxnSpPr>
        <p:spPr>
          <a:xfrm flipH="1" flipV="1">
            <a:off x="2781514" y="5750333"/>
            <a:ext cx="2234553" cy="673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6391" name="직사각형 16390"/>
          <p:cNvSpPr/>
          <p:nvPr/>
        </p:nvSpPr>
        <p:spPr>
          <a:xfrm flipV="1">
            <a:off x="1691681" y="2124351"/>
            <a:ext cx="6120680" cy="40924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6392" name="직사각형 16391"/>
          <p:cNvSpPr/>
          <p:nvPr/>
        </p:nvSpPr>
        <p:spPr>
          <a:xfrm flipV="1">
            <a:off x="1691680" y="2563481"/>
            <a:ext cx="3926443" cy="22353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6393" name="직사각형 16392"/>
          <p:cNvSpPr/>
          <p:nvPr/>
        </p:nvSpPr>
        <p:spPr>
          <a:xfrm flipV="1">
            <a:off x="792595" y="3185381"/>
            <a:ext cx="3176354" cy="11457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6394" name="직사각형 16393"/>
          <p:cNvSpPr/>
          <p:nvPr/>
        </p:nvSpPr>
        <p:spPr>
          <a:xfrm flipV="1">
            <a:off x="1727684" y="3646961"/>
            <a:ext cx="1620180" cy="43204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6396" name="직사각형 16395"/>
          <p:cNvSpPr/>
          <p:nvPr/>
        </p:nvSpPr>
        <p:spPr>
          <a:xfrm flipV="1">
            <a:off x="1727684" y="5228970"/>
            <a:ext cx="1620180" cy="2414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6397" name="직사각형 16396"/>
          <p:cNvSpPr/>
          <p:nvPr/>
        </p:nvSpPr>
        <p:spPr>
          <a:xfrm flipV="1">
            <a:off x="1727684" y="5650706"/>
            <a:ext cx="1053830" cy="19925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16407" name="직선 화살표 연결선 16406"/>
          <p:cNvCxnSpPr>
            <a:cxnSpLocks/>
            <a:stCxn id="40" idx="1"/>
          </p:cNvCxnSpPr>
          <p:nvPr/>
        </p:nvCxnSpPr>
        <p:spPr>
          <a:xfrm flipH="1">
            <a:off x="3968949" y="3416101"/>
            <a:ext cx="105194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6410" name="직선 화살표 연결선 16409"/>
          <p:cNvCxnSpPr>
            <a:cxnSpLocks/>
            <a:stCxn id="33" idx="1"/>
            <a:endCxn id="16396" idx="3"/>
          </p:cNvCxnSpPr>
          <p:nvPr/>
        </p:nvCxnSpPr>
        <p:spPr>
          <a:xfrm flipH="1" flipV="1">
            <a:off x="3347864" y="5349679"/>
            <a:ext cx="1668203" cy="496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A404614B-EBD6-7AA3-8FAE-EA19997F9F36}"/>
              </a:ext>
            </a:extLst>
          </p:cNvPr>
          <p:cNvSpPr/>
          <p:nvPr/>
        </p:nvSpPr>
        <p:spPr bwMode="auto">
          <a:xfrm>
            <a:off x="5016067" y="5618242"/>
            <a:ext cx="1428141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동적 메모리 반납</a:t>
            </a: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4AE491D7-1022-F560-EBCA-9BE495A96E50}"/>
              </a:ext>
            </a:extLst>
          </p:cNvPr>
          <p:cNvSpPr/>
          <p:nvPr/>
        </p:nvSpPr>
        <p:spPr bwMode="auto">
          <a:xfrm>
            <a:off x="5016067" y="5260534"/>
            <a:ext cx="3153860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를 호출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일반함수 호출과 같음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)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CD782C62-3BB6-3021-8D16-4AF5F81015FB}"/>
              </a:ext>
            </a:extLst>
          </p:cNvPr>
          <p:cNvSpPr/>
          <p:nvPr/>
        </p:nvSpPr>
        <p:spPr bwMode="auto">
          <a:xfrm>
            <a:off x="5016067" y="3628882"/>
            <a:ext cx="2652277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외부에서 일반 함수로 정의하더라도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이기 때문에 클래스의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영역을 참조할 수 있음</a:t>
            </a: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DCAAB5B6-A2E4-E0B6-AAD1-B5761B512D14}"/>
              </a:ext>
            </a:extLst>
          </p:cNvPr>
          <p:cNvSpPr/>
          <p:nvPr/>
        </p:nvSpPr>
        <p:spPr bwMode="auto">
          <a:xfrm>
            <a:off x="5020893" y="3277280"/>
            <a:ext cx="327620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는 외부에서 일반 함수로 정의함</a:t>
            </a: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4AA39A64-F017-B466-834C-E60A7E8ADF08}"/>
              </a:ext>
            </a:extLst>
          </p:cNvPr>
          <p:cNvSpPr/>
          <p:nvPr/>
        </p:nvSpPr>
        <p:spPr bwMode="auto">
          <a:xfrm>
            <a:off x="5016067" y="2860818"/>
            <a:ext cx="327620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함수원형선언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1B85DC51-A598-27E0-9B57-24C9CB28CA92}"/>
              </a:ext>
            </a:extLst>
          </p:cNvPr>
          <p:cNvSpPr/>
          <p:nvPr/>
        </p:nvSpPr>
        <p:spPr bwMode="auto">
          <a:xfrm>
            <a:off x="5016067" y="1687793"/>
            <a:ext cx="2148221" cy="28599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영역의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변수 및 함수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FB5752AF-C630-125C-F59A-225720D8705C}"/>
              </a:ext>
            </a:extLst>
          </p:cNvPr>
          <p:cNvCxnSpPr>
            <a:cxnSpLocks/>
            <a:stCxn id="47" idx="1"/>
            <a:endCxn id="16391" idx="2"/>
          </p:cNvCxnSpPr>
          <p:nvPr/>
        </p:nvCxnSpPr>
        <p:spPr>
          <a:xfrm rot="10800000" flipV="1">
            <a:off x="4752021" y="1830789"/>
            <a:ext cx="264046" cy="29356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B37840A8-91CA-1ECA-F025-95A53193B778}"/>
              </a:ext>
            </a:extLst>
          </p:cNvPr>
          <p:cNvCxnSpPr>
            <a:cxnSpLocks/>
            <a:stCxn id="43" idx="1"/>
            <a:endCxn id="16392" idx="0"/>
          </p:cNvCxnSpPr>
          <p:nvPr/>
        </p:nvCxnSpPr>
        <p:spPr>
          <a:xfrm rot="10800000">
            <a:off x="3654903" y="2787013"/>
            <a:ext cx="1361165" cy="21262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9" name="직선 연결선 28">
            <a:extLst>
              <a:ext uri="{FF2B5EF4-FFF2-40B4-BE49-F238E27FC236}">
                <a16:creationId xmlns:a16="http://schemas.microsoft.com/office/drawing/2014/main" id="{A00E314B-DF0F-48BE-88E4-980817C24572}"/>
              </a:ext>
            </a:extLst>
          </p:cNvPr>
          <p:cNvCxnSpPr>
            <a:stCxn id="16394" idx="3"/>
          </p:cNvCxnSpPr>
          <p:nvPr/>
        </p:nvCxnSpPr>
        <p:spPr>
          <a:xfrm>
            <a:off x="3347864" y="3862984"/>
            <a:ext cx="166820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triangle" w="med" len="lg"/>
          </a:ln>
          <a:effectLst/>
        </p:spPr>
      </p:cxn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F8BCD59D-3CFC-4F7C-B17D-8747CA7A0361}"/>
              </a:ext>
            </a:extLst>
          </p:cNvPr>
          <p:cNvSpPr/>
          <p:nvPr/>
        </p:nvSpPr>
        <p:spPr>
          <a:xfrm flipV="1">
            <a:off x="2699792" y="4959079"/>
            <a:ext cx="327182" cy="2420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24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0B06AD14-7FD1-4E9B-AEB0-EF753BF3DAB9}"/>
              </a:ext>
            </a:extLst>
          </p:cNvPr>
          <p:cNvSpPr/>
          <p:nvPr/>
        </p:nvSpPr>
        <p:spPr bwMode="auto">
          <a:xfrm>
            <a:off x="2939854" y="4402045"/>
            <a:ext cx="480942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동적 메모리 할당되어 생성된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주소값을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포함하는 포인터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71B9C1B2-916E-4C3C-8BC8-0215CB94D5E4}"/>
              </a:ext>
            </a:extLst>
          </p:cNvPr>
          <p:cNvCxnSpPr>
            <a:cxnSpLocks/>
            <a:stCxn id="28" idx="1"/>
          </p:cNvCxnSpPr>
          <p:nvPr/>
        </p:nvCxnSpPr>
        <p:spPr>
          <a:xfrm flipH="1">
            <a:off x="2781514" y="4540866"/>
            <a:ext cx="158340" cy="41821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AB32F752-B494-4EF2-935D-830868E19600}"/>
              </a:ext>
            </a:extLst>
          </p:cNvPr>
          <p:cNvSpPr/>
          <p:nvPr/>
        </p:nvSpPr>
        <p:spPr>
          <a:xfrm flipV="1">
            <a:off x="3305998" y="4959069"/>
            <a:ext cx="1620180" cy="2414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16A6E72C-0765-43EA-8274-CB8C7A6B7926}"/>
              </a:ext>
            </a:extLst>
          </p:cNvPr>
          <p:cNvSpPr/>
          <p:nvPr/>
        </p:nvSpPr>
        <p:spPr bwMode="auto">
          <a:xfrm>
            <a:off x="5205202" y="4738806"/>
            <a:ext cx="3047122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객체를 동적 메모리 할당한후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디폴트 생성자를 호출함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6" name="연결선: 꺾임 35">
            <a:extLst>
              <a:ext uri="{FF2B5EF4-FFF2-40B4-BE49-F238E27FC236}">
                <a16:creationId xmlns:a16="http://schemas.microsoft.com/office/drawing/2014/main" id="{699193E3-6999-4EA4-86C8-106FFAAC21B7}"/>
              </a:ext>
            </a:extLst>
          </p:cNvPr>
          <p:cNvCxnSpPr>
            <a:cxnSpLocks/>
            <a:stCxn id="34" idx="1"/>
            <a:endCxn id="32" idx="3"/>
          </p:cNvCxnSpPr>
          <p:nvPr/>
        </p:nvCxnSpPr>
        <p:spPr>
          <a:xfrm rot="10800000" flipV="1">
            <a:off x="4926178" y="4969960"/>
            <a:ext cx="279024" cy="10981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EBFE6EA5-DE08-4B24-AEF9-A3354103A2E0}"/>
              </a:ext>
            </a:extLst>
          </p:cNvPr>
          <p:cNvCxnSpPr>
            <a:cxnSpLocks/>
            <a:stCxn id="16396" idx="1"/>
          </p:cNvCxnSpPr>
          <p:nvPr/>
        </p:nvCxnSpPr>
        <p:spPr>
          <a:xfrm flipH="1" flipV="1">
            <a:off x="1394722" y="4331097"/>
            <a:ext cx="332962" cy="101858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4" name="직선 화살표 연결선 22">
            <a:extLst>
              <a:ext uri="{FF2B5EF4-FFF2-40B4-BE49-F238E27FC236}">
                <a16:creationId xmlns:a16="http://schemas.microsoft.com/office/drawing/2014/main" id="{5C9AB769-0D35-419A-BF0B-739F07D3DF2F}"/>
              </a:ext>
            </a:extLst>
          </p:cNvPr>
          <p:cNvCxnSpPr>
            <a:cxnSpLocks/>
            <a:endCxn id="16391" idx="1"/>
          </p:cNvCxnSpPr>
          <p:nvPr/>
        </p:nvCxnSpPr>
        <p:spPr>
          <a:xfrm rot="16200000" flipV="1">
            <a:off x="1075602" y="2945053"/>
            <a:ext cx="1337928" cy="105770"/>
          </a:xfrm>
          <a:prstGeom prst="curvedConnector4">
            <a:avLst>
              <a:gd name="adj1" fmla="val 42353"/>
              <a:gd name="adj2" fmla="val 316129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 animBg="1"/>
      <p:bldP spid="16392" grpId="0" animBg="1"/>
      <p:bldP spid="16393" grpId="0" animBg="1"/>
      <p:bldP spid="16394" grpId="0" animBg="1"/>
      <p:bldP spid="16396" grpId="0" animBg="1"/>
      <p:bldP spid="16397" grpId="0" animBg="1"/>
      <p:bldP spid="30" grpId="0" animBg="1"/>
      <p:bldP spid="33" grpId="0" animBg="1"/>
      <p:bldP spid="37" grpId="0" animBg="1"/>
      <p:bldP spid="40" grpId="0" animBg="1"/>
      <p:bldP spid="43" grpId="0" animBg="1"/>
      <p:bldP spid="47" grpId="0" animBg="1"/>
      <p:bldP spid="27" grpId="0" animBg="1"/>
      <p:bldP spid="28" grpId="0" animBg="1"/>
      <p:bldP spid="32" grpId="0" animBg="1"/>
      <p:bldP spid="3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24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–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20888"/>
            <a:ext cx="7488831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328390"/>
            <a:ext cx="8229600" cy="868362"/>
          </a:xfrm>
        </p:spPr>
        <p:txBody>
          <a:bodyPr/>
          <a:lstStyle/>
          <a:p>
            <a:pPr eaLnBrk="1" hangingPunct="1"/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3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300" dirty="0">
                <a:latin typeface="맑은 고딕" pitchFamily="50" charset="-127"/>
                <a:ea typeface="맑은 고딕" pitchFamily="50" charset="-127"/>
              </a:rPr>
              <a:t>(friend) - </a:t>
            </a:r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다른 클래스의 </a:t>
            </a:r>
            <a:r>
              <a:rPr lang="ko-KR" altLang="en-US" sz="23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 멤버 함수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C4730915-1337-6F1B-7D76-F84C27167AED}"/>
              </a:ext>
            </a:extLst>
          </p:cNvPr>
          <p:cNvSpPr/>
          <p:nvPr/>
        </p:nvSpPr>
        <p:spPr>
          <a:xfrm>
            <a:off x="683568" y="1556792"/>
            <a:ext cx="8229600" cy="2774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②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다른 클래스의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멤버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200000"/>
              </a:lnSpc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멤버 함수를 클래스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friend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키워드를 사용하여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선언하면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</a:p>
          <a:p>
            <a:pPr>
              <a:lnSpc>
                <a:spcPct val="200000"/>
              </a:lnSpc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멤버 함수는 클래스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클래스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멤버들을 </a:t>
            </a:r>
            <a:b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모두 참조 가능함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589274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3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300" dirty="0">
                <a:latin typeface="맑은 고딕" pitchFamily="50" charset="-127"/>
                <a:ea typeface="맑은 고딕" pitchFamily="50" charset="-127"/>
              </a:rPr>
              <a:t>(friend) - </a:t>
            </a:r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다른 클래스의 </a:t>
            </a:r>
            <a:r>
              <a:rPr lang="ko-KR" altLang="en-US" sz="23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 멤버 함수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altLang="ko-KR" sz="2000" dirty="0"/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710959" y="1273718"/>
            <a:ext cx="861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4F447B95-B862-496A-ADCC-1B9E20F170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1" y="1726645"/>
            <a:ext cx="7488833" cy="4654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5255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lvl="0">
              <a:defRPr/>
            </a:pPr>
            <a:fld id="{249DF688-D32C-4DE0-A03C-E370734E6B68}" type="slidenum">
              <a:rPr lang="en-US" altLang="ko-KR"/>
              <a:pPr lvl="0">
                <a:defRPr/>
              </a:pPr>
              <a:t>27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z="23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300" dirty="0">
                <a:latin typeface="맑은 고딕" pitchFamily="50" charset="-127"/>
                <a:ea typeface="맑은 고딕" pitchFamily="50" charset="-127"/>
              </a:rPr>
              <a:t>(friend) - </a:t>
            </a:r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다른 클래스의 </a:t>
            </a:r>
            <a:r>
              <a:rPr lang="ko-KR" altLang="en-US" sz="23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 멤버 함수</a:t>
            </a:r>
            <a:endParaRPr lang="ko-KR" altLang="en-US" sz="2300" dirty="0">
              <a:latin typeface="맑은 고딕"/>
              <a:ea typeface="맑은 고딕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268760"/>
            <a:ext cx="7919595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ko-KR" altLang="en-US" sz="1800" b="1">
                <a:solidFill>
                  <a:srgbClr val="271E98"/>
                </a:solidFill>
                <a:latin typeface="맑은 고딕"/>
                <a:ea typeface="맑은 고딕"/>
              </a:rPr>
              <a:t>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/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>
                <a:solidFill>
                  <a:srgbClr val="271E98"/>
                </a:solidFill>
                <a:latin typeface="맑은 고딕"/>
                <a:ea typeface="맑은 고딕"/>
              </a:rPr>
              <a:t>   </a:t>
            </a:r>
          </a:p>
        </p:txBody>
      </p:sp>
      <p:sp>
        <p:nvSpPr>
          <p:cNvPr id="14340" name="직사각형 14339"/>
          <p:cNvSpPr/>
          <p:nvPr/>
        </p:nvSpPr>
        <p:spPr>
          <a:xfrm>
            <a:off x="765920" y="1196751"/>
            <a:ext cx="7622504" cy="52565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맑은 고딕"/>
                <a:ea typeface="맑은 고딕"/>
              </a:rPr>
              <a:t>#include 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&lt;iostream&gt;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using namespace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std;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c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lass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ClassA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val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p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ublic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ClassA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x){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val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= x; 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functionA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ClassA</a:t>
            </a:r>
            <a:endParaRPr lang="en-US" altLang="en-US" sz="900" b="1" spc="200" dirty="0">
              <a:solidFill>
                <a:srgbClr val="008000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c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lass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int 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val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p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ublic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y){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val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= y; 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friend void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ClassA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::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functionA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 // 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ClassB</a:t>
            </a:r>
            <a:endParaRPr lang="en-US" altLang="en-US" sz="900" b="1" spc="200" dirty="0">
              <a:solidFill>
                <a:srgbClr val="008000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v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oid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ClassA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::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functionA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C)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latin typeface="맑은 고딕"/>
                <a:ea typeface="맑은 고딕"/>
              </a:rPr>
              <a:t>   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</a:t>
            </a:r>
            <a:r>
              <a:rPr lang="en-US" altLang="en-US" sz="900" b="1" spc="200" dirty="0">
                <a:solidFill>
                  <a:schemeClr val="tx2"/>
                </a:solidFill>
                <a:latin typeface="맑은 고딕"/>
                <a:ea typeface="맑은 고딕"/>
              </a:rPr>
              <a:t> </a:t>
            </a:r>
            <a:r>
              <a:rPr lang="en-US" altLang="ko-KR" sz="900" b="1" spc="200" dirty="0">
                <a:solidFill>
                  <a:schemeClr val="tx2"/>
                </a:solidFill>
                <a:latin typeface="맑은 고딕"/>
                <a:ea typeface="맑은 고딕"/>
              </a:rPr>
              <a:t>"</a:t>
            </a:r>
            <a:r>
              <a:rPr lang="en-US" altLang="ko-KR" sz="900" b="1" spc="200" dirty="0" err="1">
                <a:solidFill>
                  <a:schemeClr val="tx2"/>
                </a:solidFill>
                <a:latin typeface="맑은 고딕"/>
                <a:ea typeface="맑은 고딕"/>
              </a:rPr>
              <a:t>val</a:t>
            </a:r>
            <a:r>
              <a:rPr lang="en-US" altLang="ko-KR" sz="900" b="1" spc="200" dirty="0">
                <a:solidFill>
                  <a:schemeClr val="tx2"/>
                </a:solidFill>
                <a:latin typeface="맑은 고딕"/>
                <a:ea typeface="맑은 고딕"/>
              </a:rPr>
              <a:t> : "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&lt;&lt;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val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900" b="1" spc="200" dirty="0" err="1">
                <a:solidFill>
                  <a:schemeClr val="dk1"/>
                </a:solidFill>
                <a:latin typeface="맑은 고딕"/>
                <a:ea typeface="맑은 고딕"/>
              </a:rPr>
              <a:t>endl</a:t>
            </a:r>
            <a:r>
              <a:rPr lang="en-US" altLang="en-US" sz="900" b="1" spc="200" dirty="0">
                <a:solidFill>
                  <a:schemeClr val="dk1"/>
                </a:solidFill>
                <a:latin typeface="맑은 고딕"/>
                <a:ea typeface="맑은 고딕"/>
              </a:rPr>
              <a:t>;</a:t>
            </a: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latin typeface="맑은 고딕"/>
                <a:ea typeface="맑은 고딕"/>
              </a:rPr>
              <a:t>   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＂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C.val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 : ＂</a:t>
            </a:r>
            <a:r>
              <a:rPr lang="en-US" altLang="en-US" sz="900" b="1" spc="200" dirty="0">
                <a:solidFill>
                  <a:srgbClr val="C00000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&lt;&lt;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C.val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functionA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rgbClr val="008000"/>
              </a:solidFill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int</a:t>
            </a:r>
            <a:r>
              <a:rPr lang="ko-KR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 </a:t>
            </a:r>
            <a:r>
              <a:rPr lang="en-US" altLang="ko-KR" sz="900" b="1" spc="200" dirty="0">
                <a:latin typeface="맑은 고딕"/>
                <a:ea typeface="맑은 고딕"/>
              </a:rPr>
              <a:t>main(</a:t>
            </a:r>
            <a:r>
              <a:rPr lang="en-US" altLang="ko-KR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void</a:t>
            </a:r>
            <a:r>
              <a:rPr lang="en-US" altLang="ko-KR" sz="900" b="1" spc="200" dirty="0"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latin typeface="맑은 고딕"/>
                <a:ea typeface="맑은 고딕"/>
              </a:rPr>
              <a:t>ClassA</a:t>
            </a:r>
            <a:r>
              <a:rPr lang="en-US" altLang="en-US" sz="900" b="1" spc="200" dirty="0">
                <a:latin typeface="맑은 고딕"/>
                <a:ea typeface="맑은 고딕"/>
              </a:rPr>
              <a:t> CA(100);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latin typeface="맑은 고딕"/>
                <a:ea typeface="맑은 고딕"/>
              </a:rPr>
              <a:t>ClassB</a:t>
            </a:r>
            <a:r>
              <a:rPr lang="en-US" altLang="en-US" sz="900" b="1" spc="200" dirty="0">
                <a:latin typeface="맑은 고딕"/>
                <a:ea typeface="맑은 고딕"/>
              </a:rPr>
              <a:t> CB(200);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latin typeface="맑은 고딕"/>
                <a:ea typeface="맑은 고딕"/>
              </a:rPr>
              <a:t>CA.functionA</a:t>
            </a:r>
            <a:r>
              <a:rPr lang="en-US" altLang="en-US" sz="900" b="1" spc="200" dirty="0">
                <a:latin typeface="맑은 고딕"/>
                <a:ea typeface="맑은 고딕"/>
              </a:rPr>
              <a:t>(CB);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rgbClr val="0000FF"/>
              </a:solidFill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	return </a:t>
            </a:r>
            <a:r>
              <a:rPr lang="en-US" altLang="en-US" sz="900" b="1" spc="200" dirty="0">
                <a:latin typeface="맑은 고딕"/>
                <a:ea typeface="맑은 고딕"/>
              </a:rPr>
              <a:t>0;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rgbClr val="0000FF"/>
              </a:solidFill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latin typeface="맑은 고딕"/>
                <a:ea typeface="맑은 고딕"/>
              </a:rPr>
              <a:t>}</a:t>
            </a: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 </a:t>
            </a:r>
            <a:r>
              <a:rPr lang="en-US" altLang="en-US" sz="900" b="1" spc="200" dirty="0">
                <a:solidFill>
                  <a:srgbClr val="00B050"/>
                </a:solidFill>
                <a:latin typeface="맑은 고딕"/>
                <a:ea typeface="맑은 고딕"/>
              </a:rPr>
              <a:t>// main()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</p:txBody>
      </p:sp>
      <p:cxnSp>
        <p:nvCxnSpPr>
          <p:cNvPr id="14343" name="직선 화살표 연결선 14342"/>
          <p:cNvCxnSpPr>
            <a:cxnSpLocks/>
            <a:stCxn id="46" idx="1"/>
            <a:endCxn id="14356" idx="3"/>
          </p:cNvCxnSpPr>
          <p:nvPr/>
        </p:nvCxnSpPr>
        <p:spPr>
          <a:xfrm flipH="1" flipV="1">
            <a:off x="2428237" y="2256564"/>
            <a:ext cx="1074004" cy="30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4355" name="직사각형 14354"/>
          <p:cNvSpPr/>
          <p:nvPr/>
        </p:nvSpPr>
        <p:spPr>
          <a:xfrm flipV="1">
            <a:off x="833854" y="1753686"/>
            <a:ext cx="1073850" cy="19898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4356" name="직사각형 14355"/>
          <p:cNvSpPr/>
          <p:nvPr/>
        </p:nvSpPr>
        <p:spPr>
          <a:xfrm flipV="1">
            <a:off x="1716367" y="2174789"/>
            <a:ext cx="711870" cy="16355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4357" name="직사각형 14356"/>
          <p:cNvSpPr/>
          <p:nvPr/>
        </p:nvSpPr>
        <p:spPr>
          <a:xfrm flipV="1">
            <a:off x="1718671" y="2438914"/>
            <a:ext cx="1971221" cy="33468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4358" name="직사각형 14357"/>
          <p:cNvSpPr/>
          <p:nvPr/>
        </p:nvSpPr>
        <p:spPr>
          <a:xfrm flipV="1">
            <a:off x="1716367" y="3136780"/>
            <a:ext cx="711870" cy="1635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4359" name="직사각형 14358"/>
          <p:cNvSpPr/>
          <p:nvPr/>
        </p:nvSpPr>
        <p:spPr>
          <a:xfrm flipV="1">
            <a:off x="1716367" y="3532436"/>
            <a:ext cx="3071657" cy="1741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4360" name="직사각형 14359"/>
          <p:cNvSpPr/>
          <p:nvPr/>
        </p:nvSpPr>
        <p:spPr>
          <a:xfrm flipV="1">
            <a:off x="833855" y="3911019"/>
            <a:ext cx="3306098" cy="79848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4364" name="직사각형 14363"/>
          <p:cNvSpPr/>
          <p:nvPr/>
        </p:nvSpPr>
        <p:spPr>
          <a:xfrm flipV="1">
            <a:off x="2648533" y="4192862"/>
            <a:ext cx="339291" cy="20074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4365" name="직사각형 14364"/>
          <p:cNvSpPr/>
          <p:nvPr/>
        </p:nvSpPr>
        <p:spPr>
          <a:xfrm flipV="1">
            <a:off x="2900191" y="4368889"/>
            <a:ext cx="447673" cy="20074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14366" name="직선 화살표 연결선 14365"/>
          <p:cNvCxnSpPr>
            <a:cxnSpLocks/>
            <a:stCxn id="42" idx="1"/>
            <a:endCxn id="14355" idx="3"/>
          </p:cNvCxnSpPr>
          <p:nvPr/>
        </p:nvCxnSpPr>
        <p:spPr>
          <a:xfrm flipH="1">
            <a:off x="1907704" y="1852990"/>
            <a:ext cx="1578061" cy="18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4367" name="직선 화살표 연결선 14366"/>
          <p:cNvCxnSpPr>
            <a:cxnSpLocks/>
            <a:stCxn id="48" idx="1"/>
            <a:endCxn id="14357" idx="3"/>
          </p:cNvCxnSpPr>
          <p:nvPr/>
        </p:nvCxnSpPr>
        <p:spPr>
          <a:xfrm flipH="1">
            <a:off x="3689892" y="2604880"/>
            <a:ext cx="1192313" cy="137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C0B4AA93-7A01-126B-7645-EFE8898FD645}"/>
              </a:ext>
            </a:extLst>
          </p:cNvPr>
          <p:cNvSpPr/>
          <p:nvPr/>
        </p:nvSpPr>
        <p:spPr bwMode="auto">
          <a:xfrm>
            <a:off x="3485765" y="1637225"/>
            <a:ext cx="4704894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가 선언되기 전에 참조되는 에러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(forward reference)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를 방지하기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위해서는 클래스 선언을 미리 해야함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F322D394-EEA3-B466-16DB-A23C334D385F}"/>
              </a:ext>
            </a:extLst>
          </p:cNvPr>
          <p:cNvSpPr/>
          <p:nvPr/>
        </p:nvSpPr>
        <p:spPr bwMode="auto">
          <a:xfrm>
            <a:off x="3502241" y="2120761"/>
            <a:ext cx="265442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 멤버 변수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3E2813F5-CB5B-EEDE-F76F-DEB57BA52CB0}"/>
              </a:ext>
            </a:extLst>
          </p:cNvPr>
          <p:cNvSpPr/>
          <p:nvPr/>
        </p:nvSpPr>
        <p:spPr bwMode="auto">
          <a:xfrm>
            <a:off x="4882205" y="2466059"/>
            <a:ext cx="255078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 멤버 함수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7CC52368-9383-D659-AE4A-CB84415C7E0F}"/>
              </a:ext>
            </a:extLst>
          </p:cNvPr>
          <p:cNvSpPr/>
          <p:nvPr/>
        </p:nvSpPr>
        <p:spPr bwMode="auto">
          <a:xfrm>
            <a:off x="3554993" y="3021466"/>
            <a:ext cx="265442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영역의 멤버 변수</a:t>
            </a:r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30E462A1-79BD-5197-AF17-1F260C1A8E94}"/>
              </a:ext>
            </a:extLst>
          </p:cNvPr>
          <p:cNvSpPr/>
          <p:nvPr/>
        </p:nvSpPr>
        <p:spPr bwMode="auto">
          <a:xfrm>
            <a:off x="4925908" y="3323587"/>
            <a:ext cx="3435696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functionA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()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는 </a:t>
            </a: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멤버 함수지만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멤버 함수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로 선언되었음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멤버 함수의 외부정의에 대한 원형 선언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52DBCE96-6045-67FF-A7EF-D1CEEFEDAE05}"/>
              </a:ext>
            </a:extLst>
          </p:cNvPr>
          <p:cNvSpPr/>
          <p:nvPr/>
        </p:nvSpPr>
        <p:spPr bwMode="auto">
          <a:xfrm>
            <a:off x="4925908" y="4742317"/>
            <a:ext cx="2491354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functionA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()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를 호출한 객체가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CA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이므로 </a:t>
            </a:r>
            <a:r>
              <a:rPr kumimoji="0" lang="en-US" altLang="ko-KR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val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은 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CA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val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값임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71FC6E56-F22A-6624-820B-EB80F1A6BFA5}"/>
              </a:ext>
            </a:extLst>
          </p:cNvPr>
          <p:cNvSpPr/>
          <p:nvPr/>
        </p:nvSpPr>
        <p:spPr bwMode="auto">
          <a:xfrm>
            <a:off x="4919339" y="4041593"/>
            <a:ext cx="3312262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functionA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()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는 </a:t>
            </a: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멤버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함수지만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멤버 함수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로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선언되었으므로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멤버들을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모두 참조 가능</a:t>
            </a:r>
          </a:p>
        </p:txBody>
      </p:sp>
      <p:cxnSp>
        <p:nvCxnSpPr>
          <p:cNvPr id="68" name="연결선: 꺾임 67">
            <a:extLst>
              <a:ext uri="{FF2B5EF4-FFF2-40B4-BE49-F238E27FC236}">
                <a16:creationId xmlns:a16="http://schemas.microsoft.com/office/drawing/2014/main" id="{6F6D23B4-ED66-0277-4CDE-7B1CE00FF871}"/>
              </a:ext>
            </a:extLst>
          </p:cNvPr>
          <p:cNvCxnSpPr>
            <a:cxnSpLocks/>
            <a:stCxn id="64" idx="1"/>
            <a:endCxn id="14364" idx="3"/>
          </p:cNvCxnSpPr>
          <p:nvPr/>
        </p:nvCxnSpPr>
        <p:spPr>
          <a:xfrm rot="10800000">
            <a:off x="2987824" y="4293234"/>
            <a:ext cx="1938084" cy="66484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9" name="직선 화살표 연결선 18">
            <a:extLst>
              <a:ext uri="{FF2B5EF4-FFF2-40B4-BE49-F238E27FC236}">
                <a16:creationId xmlns:a16="http://schemas.microsoft.com/office/drawing/2014/main" id="{53A4CC2F-B4F4-45A6-A9DC-A58CF094B273}"/>
              </a:ext>
            </a:extLst>
          </p:cNvPr>
          <p:cNvCxnSpPr>
            <a:cxnSpLocks/>
            <a:stCxn id="67" idx="1"/>
          </p:cNvCxnSpPr>
          <p:nvPr/>
        </p:nvCxnSpPr>
        <p:spPr>
          <a:xfrm flipH="1" flipV="1">
            <a:off x="4139955" y="3943288"/>
            <a:ext cx="779384" cy="42179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1" name="연결선: 꺾임 20">
            <a:extLst>
              <a:ext uri="{FF2B5EF4-FFF2-40B4-BE49-F238E27FC236}">
                <a16:creationId xmlns:a16="http://schemas.microsoft.com/office/drawing/2014/main" id="{257AB5AA-E7D4-4F5E-A5D1-327A9FF680E6}"/>
              </a:ext>
            </a:extLst>
          </p:cNvPr>
          <p:cNvCxnSpPr>
            <a:cxnSpLocks/>
            <a:stCxn id="66" idx="1"/>
            <a:endCxn id="14365" idx="0"/>
          </p:cNvCxnSpPr>
          <p:nvPr/>
        </p:nvCxnSpPr>
        <p:spPr>
          <a:xfrm rot="10800000">
            <a:off x="3124028" y="4569634"/>
            <a:ext cx="1801880" cy="84442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A6820059-97EE-558A-5DA5-8304D542AA5B}"/>
              </a:ext>
            </a:extLst>
          </p:cNvPr>
          <p:cNvSpPr/>
          <p:nvPr/>
        </p:nvSpPr>
        <p:spPr bwMode="auto">
          <a:xfrm>
            <a:off x="4925908" y="5275237"/>
            <a:ext cx="2070479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C.va</a:t>
            </a:r>
            <a:r>
              <a:rPr kumimoji="0" lang="en-US" altLang="ko-KR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l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은 객체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CB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val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값임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74D0EA96-97D5-4FA9-B6DF-3529FC49F322}"/>
              </a:ext>
            </a:extLst>
          </p:cNvPr>
          <p:cNvCxnSpPr>
            <a:cxnSpLocks/>
            <a:stCxn id="59" idx="1"/>
          </p:cNvCxnSpPr>
          <p:nvPr/>
        </p:nvCxnSpPr>
        <p:spPr>
          <a:xfrm flipH="1" flipV="1">
            <a:off x="2401749" y="3155089"/>
            <a:ext cx="1153244" cy="519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9" name="직선 화살표 연결선 48">
            <a:extLst>
              <a:ext uri="{FF2B5EF4-FFF2-40B4-BE49-F238E27FC236}">
                <a16:creationId xmlns:a16="http://schemas.microsoft.com/office/drawing/2014/main" id="{F4B6922E-9083-461F-B88B-F23496CC123C}"/>
              </a:ext>
            </a:extLst>
          </p:cNvPr>
          <p:cNvCxnSpPr>
            <a:cxnSpLocks/>
          </p:cNvCxnSpPr>
          <p:nvPr/>
        </p:nvCxnSpPr>
        <p:spPr>
          <a:xfrm flipH="1">
            <a:off x="4427984" y="3429000"/>
            <a:ext cx="491355" cy="1034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6C2C347A-6714-4831-ABF5-41FE13FC0A46}"/>
              </a:ext>
            </a:extLst>
          </p:cNvPr>
          <p:cNvSpPr/>
          <p:nvPr/>
        </p:nvSpPr>
        <p:spPr>
          <a:xfrm flipV="1">
            <a:off x="1726738" y="5039075"/>
            <a:ext cx="1261085" cy="14513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E9EAA26D-B174-4594-8D42-CD338A505EA9}"/>
              </a:ext>
            </a:extLst>
          </p:cNvPr>
          <p:cNvSpPr/>
          <p:nvPr/>
        </p:nvSpPr>
        <p:spPr bwMode="auto">
          <a:xfrm>
            <a:off x="3586775" y="5610451"/>
            <a:ext cx="460388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CA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생성시 생성자가 호출되어 </a:t>
            </a: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val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값이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100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으로 초기화 됨</a:t>
            </a:r>
          </a:p>
        </p:txBody>
      </p:sp>
      <p:cxnSp>
        <p:nvCxnSpPr>
          <p:cNvPr id="71" name="직선 화살표 연결선 70">
            <a:extLst>
              <a:ext uri="{FF2B5EF4-FFF2-40B4-BE49-F238E27FC236}">
                <a16:creationId xmlns:a16="http://schemas.microsoft.com/office/drawing/2014/main" id="{92F575A0-728A-4782-BDF1-181C566F3E0E}"/>
              </a:ext>
            </a:extLst>
          </p:cNvPr>
          <p:cNvCxnSpPr>
            <a:cxnSpLocks/>
            <a:stCxn id="70" idx="1"/>
            <a:endCxn id="69" idx="3"/>
          </p:cNvCxnSpPr>
          <p:nvPr/>
        </p:nvCxnSpPr>
        <p:spPr>
          <a:xfrm flipH="1" flipV="1">
            <a:off x="2987823" y="5111643"/>
            <a:ext cx="598952" cy="63762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284003FD-BEB1-4502-BAA0-25DBC8DCD2BA}"/>
              </a:ext>
            </a:extLst>
          </p:cNvPr>
          <p:cNvSpPr/>
          <p:nvPr/>
        </p:nvSpPr>
        <p:spPr>
          <a:xfrm flipV="1">
            <a:off x="1726738" y="5193361"/>
            <a:ext cx="1261085" cy="13643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CF51B362-9BE8-49F6-83E4-9E9871DB2C25}"/>
              </a:ext>
            </a:extLst>
          </p:cNvPr>
          <p:cNvSpPr/>
          <p:nvPr/>
        </p:nvSpPr>
        <p:spPr bwMode="auto">
          <a:xfrm>
            <a:off x="3586775" y="5951890"/>
            <a:ext cx="460388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CB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생성시 생성자가 호출되어 </a:t>
            </a: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val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값이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200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으로 초기화 됨</a:t>
            </a:r>
          </a:p>
        </p:txBody>
      </p:sp>
      <p:cxnSp>
        <p:nvCxnSpPr>
          <p:cNvPr id="83" name="직선 화살표 연결선 82">
            <a:extLst>
              <a:ext uri="{FF2B5EF4-FFF2-40B4-BE49-F238E27FC236}">
                <a16:creationId xmlns:a16="http://schemas.microsoft.com/office/drawing/2014/main" id="{E5EBDE34-5F4A-4DD0-B304-7DCD8EC3498E}"/>
              </a:ext>
            </a:extLst>
          </p:cNvPr>
          <p:cNvCxnSpPr>
            <a:cxnSpLocks/>
            <a:stCxn id="77" idx="1"/>
          </p:cNvCxnSpPr>
          <p:nvPr/>
        </p:nvCxnSpPr>
        <p:spPr>
          <a:xfrm flipH="1" flipV="1">
            <a:off x="2873639" y="5329797"/>
            <a:ext cx="713136" cy="76091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85" name="직사각형 84">
            <a:extLst>
              <a:ext uri="{FF2B5EF4-FFF2-40B4-BE49-F238E27FC236}">
                <a16:creationId xmlns:a16="http://schemas.microsoft.com/office/drawing/2014/main" id="{131A82DA-B89E-4B8C-855A-707A62F3AC75}"/>
              </a:ext>
            </a:extLst>
          </p:cNvPr>
          <p:cNvSpPr/>
          <p:nvPr/>
        </p:nvSpPr>
        <p:spPr>
          <a:xfrm flipV="1">
            <a:off x="1726738" y="5441177"/>
            <a:ext cx="1416024" cy="18466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6" name="직사각형 85">
            <a:extLst>
              <a:ext uri="{FF2B5EF4-FFF2-40B4-BE49-F238E27FC236}">
                <a16:creationId xmlns:a16="http://schemas.microsoft.com/office/drawing/2014/main" id="{ABEACB6E-8F0C-4A2A-A4C1-617EA7F128DB}"/>
              </a:ext>
            </a:extLst>
          </p:cNvPr>
          <p:cNvSpPr/>
          <p:nvPr/>
        </p:nvSpPr>
        <p:spPr bwMode="auto">
          <a:xfrm>
            <a:off x="1907704" y="6280968"/>
            <a:ext cx="3445077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CA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객체의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val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값과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val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 모두를 출력함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8" name="직선 화살표 연결선 87">
            <a:extLst>
              <a:ext uri="{FF2B5EF4-FFF2-40B4-BE49-F238E27FC236}">
                <a16:creationId xmlns:a16="http://schemas.microsoft.com/office/drawing/2014/main" id="{4A2B3627-3B7C-4851-835A-F52EA10A135E}"/>
              </a:ext>
            </a:extLst>
          </p:cNvPr>
          <p:cNvCxnSpPr>
            <a:cxnSpLocks/>
          </p:cNvCxnSpPr>
          <p:nvPr/>
        </p:nvCxnSpPr>
        <p:spPr>
          <a:xfrm flipH="1" flipV="1">
            <a:off x="2424575" y="5622706"/>
            <a:ext cx="805632" cy="65195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2" name="직선 화살표 연결선 91">
            <a:extLst>
              <a:ext uri="{FF2B5EF4-FFF2-40B4-BE49-F238E27FC236}">
                <a16:creationId xmlns:a16="http://schemas.microsoft.com/office/drawing/2014/main" id="{3D19E2D4-9E8C-42CA-AF70-94755CBF8294}"/>
              </a:ext>
            </a:extLst>
          </p:cNvPr>
          <p:cNvCxnSpPr>
            <a:cxnSpLocks/>
          </p:cNvCxnSpPr>
          <p:nvPr/>
        </p:nvCxnSpPr>
        <p:spPr>
          <a:xfrm flipH="1" flipV="1">
            <a:off x="1687486" y="2172628"/>
            <a:ext cx="360040" cy="286428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5" name="직선 화살표 연결선 94">
            <a:extLst>
              <a:ext uri="{FF2B5EF4-FFF2-40B4-BE49-F238E27FC236}">
                <a16:creationId xmlns:a16="http://schemas.microsoft.com/office/drawing/2014/main" id="{BAD0D8C8-2775-4B9C-803F-D290F7B6ED9D}"/>
              </a:ext>
            </a:extLst>
          </p:cNvPr>
          <p:cNvCxnSpPr>
            <a:cxnSpLocks/>
          </p:cNvCxnSpPr>
          <p:nvPr/>
        </p:nvCxnSpPr>
        <p:spPr>
          <a:xfrm flipH="1" flipV="1">
            <a:off x="1504182" y="3155089"/>
            <a:ext cx="317845" cy="214678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97" name="타원 96">
            <a:extLst>
              <a:ext uri="{FF2B5EF4-FFF2-40B4-BE49-F238E27FC236}">
                <a16:creationId xmlns:a16="http://schemas.microsoft.com/office/drawing/2014/main" id="{69A616D7-89C7-44A5-9622-C07A0672CC12}"/>
              </a:ext>
            </a:extLst>
          </p:cNvPr>
          <p:cNvSpPr/>
          <p:nvPr/>
        </p:nvSpPr>
        <p:spPr>
          <a:xfrm>
            <a:off x="2972446" y="2577734"/>
            <a:ext cx="574715" cy="20215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98" name="타원 97">
            <a:extLst>
              <a:ext uri="{FF2B5EF4-FFF2-40B4-BE49-F238E27FC236}">
                <a16:creationId xmlns:a16="http://schemas.microsoft.com/office/drawing/2014/main" id="{F8EF8CF7-96EA-42F2-A459-C8FABDF43F62}"/>
              </a:ext>
            </a:extLst>
          </p:cNvPr>
          <p:cNvSpPr/>
          <p:nvPr/>
        </p:nvSpPr>
        <p:spPr>
          <a:xfrm>
            <a:off x="1259632" y="1753685"/>
            <a:ext cx="575803" cy="214487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99" name="직선 화살표 연결선 98">
            <a:extLst>
              <a:ext uri="{FF2B5EF4-FFF2-40B4-BE49-F238E27FC236}">
                <a16:creationId xmlns:a16="http://schemas.microsoft.com/office/drawing/2014/main" id="{EF091333-47EC-4E4D-9CE7-358481264877}"/>
              </a:ext>
            </a:extLst>
          </p:cNvPr>
          <p:cNvCxnSpPr>
            <a:cxnSpLocks/>
            <a:stCxn id="97" idx="0"/>
          </p:cNvCxnSpPr>
          <p:nvPr/>
        </p:nvCxnSpPr>
        <p:spPr>
          <a:xfrm flipH="1" flipV="1">
            <a:off x="1610306" y="1959750"/>
            <a:ext cx="1649498" cy="61798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5" grpId="0" animBg="1"/>
      <p:bldP spid="14356" grpId="0" animBg="1"/>
      <p:bldP spid="14357" grpId="0" animBg="1"/>
      <p:bldP spid="14358" grpId="0" animBg="1"/>
      <p:bldP spid="14359" grpId="0" animBg="1"/>
      <p:bldP spid="14360" grpId="0" animBg="1"/>
      <p:bldP spid="14364" grpId="0" animBg="1"/>
      <p:bldP spid="14365" grpId="0" animBg="1"/>
      <p:bldP spid="42" grpId="0" animBg="1"/>
      <p:bldP spid="46" grpId="0" animBg="1"/>
      <p:bldP spid="48" grpId="0" animBg="1"/>
      <p:bldP spid="59" grpId="0" animBg="1"/>
      <p:bldP spid="61" grpId="0" animBg="1"/>
      <p:bldP spid="64" grpId="0" animBg="1"/>
      <p:bldP spid="67" grpId="0" animBg="1"/>
      <p:bldP spid="66" grpId="0" animBg="1"/>
      <p:bldP spid="69" grpId="0" animBg="1"/>
      <p:bldP spid="70" grpId="0" animBg="1"/>
      <p:bldP spid="76" grpId="0" animBg="1"/>
      <p:bldP spid="77" grpId="0" animBg="1"/>
      <p:bldP spid="85" grpId="0" animBg="1"/>
      <p:bldP spid="86" grpId="0" animBg="1"/>
      <p:bldP spid="97" grpId="0" animBg="1"/>
      <p:bldP spid="9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28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3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300" dirty="0">
                <a:latin typeface="맑은 고딕" pitchFamily="50" charset="-127"/>
                <a:ea typeface="맑은 고딕" pitchFamily="50" charset="-127"/>
              </a:rPr>
              <a:t>(friend) - </a:t>
            </a:r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다른 클래스의 </a:t>
            </a:r>
            <a:r>
              <a:rPr lang="ko-KR" altLang="en-US" sz="23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 멤버 함수</a:t>
            </a:r>
            <a:endParaRPr lang="ko-KR" altLang="en-US" sz="23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20888"/>
            <a:ext cx="7488832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2533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-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클래스 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CF5235C1-AB32-6453-2A37-BF4E1AEBE3E0}"/>
              </a:ext>
            </a:extLst>
          </p:cNvPr>
          <p:cNvSpPr/>
          <p:nvPr/>
        </p:nvSpPr>
        <p:spPr>
          <a:xfrm>
            <a:off x="683568" y="1556792"/>
            <a:ext cx="8073634" cy="1666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③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클래스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200000"/>
              </a:lnSpc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 클래스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friend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키워드를 사용하여 선언하면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 클래스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멤버를 모두 참조 가능함 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94621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459580-946D-4E7A-A991-557DE90039BF}" type="slidenum">
              <a:rPr lang="en-US" altLang="ko-KR" smtClean="0"/>
              <a:pPr/>
              <a:t>3</a:t>
            </a:fld>
            <a:endParaRPr lang="en-US" altLang="ko-KR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this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포인터</a:t>
            </a:r>
            <a:endParaRPr lang="ko-KR" altLang="en-US" sz="2800" dirty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000108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B463CCEB-ACBE-4C97-A200-23B16DCA85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725578"/>
            <a:ext cx="7560839" cy="4525962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-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클래스 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710959" y="1273718"/>
            <a:ext cx="861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0C94C1AB-F377-40DF-BDC8-6434A5577D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773768"/>
            <a:ext cx="7128792" cy="440432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lvl="0">
              <a:defRPr/>
            </a:pPr>
            <a:fld id="{249DF688-D32C-4DE0-A03C-E370734E6B68}" type="slidenum">
              <a:rPr lang="en-US" altLang="ko-KR"/>
              <a:pPr lvl="0">
                <a:defRPr/>
              </a:pPr>
              <a:t>31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-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클래스 </a:t>
            </a:r>
            <a:endParaRPr lang="ko-KR" altLang="en-US" sz="2800" dirty="0">
              <a:latin typeface="맑은 고딕"/>
              <a:ea typeface="맑은 고딕"/>
            </a:endParaRPr>
          </a:p>
        </p:txBody>
      </p:sp>
      <p:sp>
        <p:nvSpPr>
          <p:cNvPr id="12292" name="직사각형 12291"/>
          <p:cNvSpPr/>
          <p:nvPr/>
        </p:nvSpPr>
        <p:spPr>
          <a:xfrm>
            <a:off x="755576" y="1268760"/>
            <a:ext cx="7632848" cy="51125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bg1">
                    <a:lumMod val="50000"/>
                  </a:schemeClr>
                </a:solidFill>
                <a:effectLst/>
                <a:latin typeface="맑은 고딕"/>
                <a:ea typeface="맑은 고딕"/>
              </a:rPr>
              <a:t>#include </a:t>
            </a:r>
            <a:r>
              <a:rPr lang="en-US" altLang="en-US" sz="145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&lt;iostream&gt;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using namespace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std;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ClassA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friend class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void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functionA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){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145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"I am </a:t>
            </a:r>
            <a:r>
              <a:rPr lang="en-US" altLang="en-US" sz="145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ClassA</a:t>
            </a:r>
            <a:r>
              <a:rPr lang="en-US" altLang="en-US" sz="145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 function\n"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 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 </a:t>
            </a:r>
            <a:r>
              <a:rPr lang="en-US" altLang="en-US" sz="1450" b="1" spc="200" dirty="0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1450" b="1" spc="200" dirty="0" err="1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ClassA</a:t>
            </a:r>
            <a:endParaRPr lang="en-US" altLang="en-US" sz="1450" b="1" spc="200" dirty="0">
              <a:solidFill>
                <a:srgbClr val="00B050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public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void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functionB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ClassA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C){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C.functionA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(); 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 </a:t>
            </a:r>
            <a:r>
              <a:rPr lang="en-US" altLang="en-US" sz="1450" b="1" spc="200" dirty="0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1450" b="1" spc="200" dirty="0" err="1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ClassB</a:t>
            </a:r>
            <a:endParaRPr lang="en-US" altLang="en-US" sz="1450" b="1" spc="200" dirty="0">
              <a:solidFill>
                <a:srgbClr val="00B050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main(</a:t>
            </a: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	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ClassA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CA;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CB;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CB.functionB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(CA);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return 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0;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 </a:t>
            </a:r>
            <a:r>
              <a:rPr lang="en-US" altLang="en-US" sz="1450" b="1" spc="200" dirty="0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// main()</a:t>
            </a:r>
          </a:p>
        </p:txBody>
      </p:sp>
      <p:sp>
        <p:nvSpPr>
          <p:cNvPr id="12295" name="직사각형 12294"/>
          <p:cNvSpPr/>
          <p:nvPr/>
        </p:nvSpPr>
        <p:spPr>
          <a:xfrm flipV="1">
            <a:off x="1705273" y="2175421"/>
            <a:ext cx="2218655" cy="20708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2297" name="직사각형 12296"/>
          <p:cNvSpPr/>
          <p:nvPr/>
        </p:nvSpPr>
        <p:spPr>
          <a:xfrm flipV="1">
            <a:off x="1705272" y="2406572"/>
            <a:ext cx="6645600" cy="20708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2298" name="직사각형 12297"/>
          <p:cNvSpPr/>
          <p:nvPr/>
        </p:nvSpPr>
        <p:spPr>
          <a:xfrm flipV="1">
            <a:off x="1705272" y="3501008"/>
            <a:ext cx="4811416" cy="2038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2299" name="직사각형 12298"/>
          <p:cNvSpPr/>
          <p:nvPr/>
        </p:nvSpPr>
        <p:spPr>
          <a:xfrm flipV="1">
            <a:off x="1705272" y="5229199"/>
            <a:ext cx="2074640" cy="3084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DD64A29F-F5F1-94CA-9A5A-39DE47D23930}"/>
              </a:ext>
            </a:extLst>
          </p:cNvPr>
          <p:cNvSpPr/>
          <p:nvPr/>
        </p:nvSpPr>
        <p:spPr bwMode="auto">
          <a:xfrm>
            <a:off x="4716016" y="1692316"/>
            <a:ext cx="3396679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를 </a:t>
            </a:r>
            <a:r>
              <a:rPr kumimoji="0" lang="ko-KR" altLang="en-US" sz="12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클래스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로 선언함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멤버를 모두 참조 가능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F72D6046-298A-B97F-212E-561816C7E8D0}"/>
              </a:ext>
            </a:extLst>
          </p:cNvPr>
          <p:cNvSpPr/>
          <p:nvPr/>
        </p:nvSpPr>
        <p:spPr bwMode="auto">
          <a:xfrm>
            <a:off x="4716017" y="2784990"/>
            <a:ext cx="259228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영역의 멤버 함수</a:t>
            </a: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4D5ACB99-8D28-E5D5-FF76-60348D258018}"/>
              </a:ext>
            </a:extLst>
          </p:cNvPr>
          <p:cNvSpPr/>
          <p:nvPr/>
        </p:nvSpPr>
        <p:spPr bwMode="auto">
          <a:xfrm>
            <a:off x="4716016" y="5244587"/>
            <a:ext cx="3396679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멤버 함수에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객체를 전달함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A37FD0F0-C824-012B-5F32-BF1E1D60B328}"/>
              </a:ext>
            </a:extLst>
          </p:cNvPr>
          <p:cNvSpPr/>
          <p:nvPr/>
        </p:nvSpPr>
        <p:spPr bwMode="auto">
          <a:xfrm>
            <a:off x="5342985" y="3839837"/>
            <a:ext cx="2952328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functionA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()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에 접근할 수 있음</a:t>
            </a:r>
          </a:p>
        </p:txBody>
      </p:sp>
      <p:cxnSp>
        <p:nvCxnSpPr>
          <p:cNvPr id="17" name="연결선: 꺾임 16">
            <a:extLst>
              <a:ext uri="{FF2B5EF4-FFF2-40B4-BE49-F238E27FC236}">
                <a16:creationId xmlns:a16="http://schemas.microsoft.com/office/drawing/2014/main" id="{FAC1A977-4A1D-3B17-5673-B3746D609331}"/>
              </a:ext>
            </a:extLst>
          </p:cNvPr>
          <p:cNvCxnSpPr>
            <a:cxnSpLocks/>
            <a:stCxn id="18" idx="1"/>
            <a:endCxn id="12295" idx="2"/>
          </p:cNvCxnSpPr>
          <p:nvPr/>
        </p:nvCxnSpPr>
        <p:spPr>
          <a:xfrm rot="10800000" flipV="1">
            <a:off x="2814602" y="1923469"/>
            <a:ext cx="1901415" cy="25195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1" name="연결선: 꺾임 20">
            <a:extLst>
              <a:ext uri="{FF2B5EF4-FFF2-40B4-BE49-F238E27FC236}">
                <a16:creationId xmlns:a16="http://schemas.microsoft.com/office/drawing/2014/main" id="{17793311-C8C2-DBAC-344F-932130F0CEE6}"/>
              </a:ext>
            </a:extLst>
          </p:cNvPr>
          <p:cNvCxnSpPr>
            <a:cxnSpLocks/>
            <a:stCxn id="20" idx="1"/>
          </p:cNvCxnSpPr>
          <p:nvPr/>
        </p:nvCxnSpPr>
        <p:spPr>
          <a:xfrm rot="10800000">
            <a:off x="4427989" y="2618619"/>
            <a:ext cx="288029" cy="30519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4" name="연결선: 꺾임 23">
            <a:extLst>
              <a:ext uri="{FF2B5EF4-FFF2-40B4-BE49-F238E27FC236}">
                <a16:creationId xmlns:a16="http://schemas.microsoft.com/office/drawing/2014/main" id="{78539CF9-AB15-52F2-5E00-929A6533EF91}"/>
              </a:ext>
            </a:extLst>
          </p:cNvPr>
          <p:cNvCxnSpPr>
            <a:cxnSpLocks/>
          </p:cNvCxnSpPr>
          <p:nvPr/>
        </p:nvCxnSpPr>
        <p:spPr>
          <a:xfrm rot="10800000">
            <a:off x="5189783" y="3670883"/>
            <a:ext cx="144965" cy="441299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B802411A-311A-9067-0D72-74BE4AC8DEB3}"/>
              </a:ext>
            </a:extLst>
          </p:cNvPr>
          <p:cNvCxnSpPr>
            <a:cxnSpLocks/>
            <a:stCxn id="22" idx="1"/>
            <a:endCxn id="12299" idx="3"/>
          </p:cNvCxnSpPr>
          <p:nvPr/>
        </p:nvCxnSpPr>
        <p:spPr>
          <a:xfrm flipH="1">
            <a:off x="3779912" y="5383408"/>
            <a:ext cx="93610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98981AA6-3596-45AC-8DBB-ABC2396079A9}"/>
              </a:ext>
            </a:extLst>
          </p:cNvPr>
          <p:cNvSpPr/>
          <p:nvPr/>
        </p:nvSpPr>
        <p:spPr>
          <a:xfrm flipV="1">
            <a:off x="1726738" y="4592905"/>
            <a:ext cx="1261085" cy="20385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441A3537-16EA-41C6-9BE9-FBC48B9A9509}"/>
              </a:ext>
            </a:extLst>
          </p:cNvPr>
          <p:cNvSpPr/>
          <p:nvPr/>
        </p:nvSpPr>
        <p:spPr bwMode="auto">
          <a:xfrm>
            <a:off x="3958984" y="4437112"/>
            <a:ext cx="4208787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CA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생성시 컴파일러에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의해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디폴트 생성자가 호출됨</a:t>
            </a: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9B4D4805-F605-4AD3-A00E-92B148DC90EE}"/>
              </a:ext>
            </a:extLst>
          </p:cNvPr>
          <p:cNvCxnSpPr>
            <a:cxnSpLocks/>
            <a:stCxn id="29" idx="1"/>
            <a:endCxn id="27" idx="3"/>
          </p:cNvCxnSpPr>
          <p:nvPr/>
        </p:nvCxnSpPr>
        <p:spPr>
          <a:xfrm flipH="1">
            <a:off x="2987823" y="4575933"/>
            <a:ext cx="971161" cy="11890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5100CE5C-40CA-44E6-A21A-654199E994E5}"/>
              </a:ext>
            </a:extLst>
          </p:cNvPr>
          <p:cNvCxnSpPr>
            <a:cxnSpLocks/>
          </p:cNvCxnSpPr>
          <p:nvPr/>
        </p:nvCxnSpPr>
        <p:spPr>
          <a:xfrm flipH="1" flipV="1">
            <a:off x="1568759" y="2170457"/>
            <a:ext cx="257884" cy="242176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7C205401-A96A-4DF4-AE98-BF785C9D6C55}"/>
              </a:ext>
            </a:extLst>
          </p:cNvPr>
          <p:cNvSpPr/>
          <p:nvPr/>
        </p:nvSpPr>
        <p:spPr>
          <a:xfrm flipV="1">
            <a:off x="1730736" y="4809317"/>
            <a:ext cx="1261085" cy="20385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4041FC30-A029-4C77-9E6F-578FC89F960A}"/>
              </a:ext>
            </a:extLst>
          </p:cNvPr>
          <p:cNvSpPr/>
          <p:nvPr/>
        </p:nvSpPr>
        <p:spPr bwMode="auto">
          <a:xfrm>
            <a:off x="3966981" y="4768926"/>
            <a:ext cx="4208787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CB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생성시 컴파일러에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의해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디폴트 생성자가 호출됨</a:t>
            </a:r>
          </a:p>
        </p:txBody>
      </p:sp>
      <p:cxnSp>
        <p:nvCxnSpPr>
          <p:cNvPr id="34" name="직선 화살표 연결선 33">
            <a:extLst>
              <a:ext uri="{FF2B5EF4-FFF2-40B4-BE49-F238E27FC236}">
                <a16:creationId xmlns:a16="http://schemas.microsoft.com/office/drawing/2014/main" id="{5374502C-5181-4406-A995-B56B50A77513}"/>
              </a:ext>
            </a:extLst>
          </p:cNvPr>
          <p:cNvCxnSpPr>
            <a:cxnSpLocks/>
            <a:stCxn id="33" idx="1"/>
            <a:endCxn id="32" idx="3"/>
          </p:cNvCxnSpPr>
          <p:nvPr/>
        </p:nvCxnSpPr>
        <p:spPr>
          <a:xfrm flipH="1">
            <a:off x="2991821" y="4907747"/>
            <a:ext cx="975160" cy="349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DF86D01D-45E8-4642-93A5-4C2318BE6590}"/>
              </a:ext>
            </a:extLst>
          </p:cNvPr>
          <p:cNvCxnSpPr>
            <a:cxnSpLocks/>
          </p:cNvCxnSpPr>
          <p:nvPr/>
        </p:nvCxnSpPr>
        <p:spPr>
          <a:xfrm flipH="1" flipV="1">
            <a:off x="2008717" y="3226229"/>
            <a:ext cx="348563" cy="16815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6" name="타원 35">
            <a:extLst>
              <a:ext uri="{FF2B5EF4-FFF2-40B4-BE49-F238E27FC236}">
                <a16:creationId xmlns:a16="http://schemas.microsoft.com/office/drawing/2014/main" id="{31E568BF-FC76-4563-82D5-B1674335159B}"/>
              </a:ext>
            </a:extLst>
          </p:cNvPr>
          <p:cNvSpPr/>
          <p:nvPr/>
        </p:nvSpPr>
        <p:spPr>
          <a:xfrm>
            <a:off x="3205197" y="5229199"/>
            <a:ext cx="502707" cy="28803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7" name="타원 36">
            <a:extLst>
              <a:ext uri="{FF2B5EF4-FFF2-40B4-BE49-F238E27FC236}">
                <a16:creationId xmlns:a16="http://schemas.microsoft.com/office/drawing/2014/main" id="{F874C3B9-C6E0-4BF1-9449-AB61438920A1}"/>
              </a:ext>
            </a:extLst>
          </p:cNvPr>
          <p:cNvSpPr/>
          <p:nvPr/>
        </p:nvSpPr>
        <p:spPr>
          <a:xfrm>
            <a:off x="3420002" y="3429000"/>
            <a:ext cx="1079990" cy="327454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8" name="직선 화살표 연결선 37">
            <a:extLst>
              <a:ext uri="{FF2B5EF4-FFF2-40B4-BE49-F238E27FC236}">
                <a16:creationId xmlns:a16="http://schemas.microsoft.com/office/drawing/2014/main" id="{9A46FF8E-8801-40FC-846A-1895D71B5347}"/>
              </a:ext>
            </a:extLst>
          </p:cNvPr>
          <p:cNvCxnSpPr>
            <a:cxnSpLocks/>
            <a:stCxn id="36" idx="0"/>
            <a:endCxn id="37" idx="4"/>
          </p:cNvCxnSpPr>
          <p:nvPr/>
        </p:nvCxnSpPr>
        <p:spPr>
          <a:xfrm flipV="1">
            <a:off x="3456551" y="3756454"/>
            <a:ext cx="503446" cy="147274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 animBg="1"/>
      <p:bldP spid="12297" grpId="0" animBg="1"/>
      <p:bldP spid="12298" grpId="0" animBg="1"/>
      <p:bldP spid="12299" grpId="0" animBg="1"/>
      <p:bldP spid="18" grpId="0" animBg="1"/>
      <p:bldP spid="20" grpId="0" animBg="1"/>
      <p:bldP spid="22" grpId="0" animBg="1"/>
      <p:bldP spid="23" grpId="0" animBg="1"/>
      <p:bldP spid="27" grpId="0" animBg="1"/>
      <p:bldP spid="29" grpId="0" animBg="1"/>
      <p:bldP spid="32" grpId="0" animBg="1"/>
      <p:bldP spid="33" grpId="0" animBg="1"/>
      <p:bldP spid="36" grpId="0" animBg="1"/>
      <p:bldP spid="3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32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-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클래스 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361828"/>
            <a:ext cx="7488832" cy="2291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정적 멤버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(static member)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42920" y="1310036"/>
            <a:ext cx="8401080" cy="46278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4.</a:t>
            </a:r>
            <a:r>
              <a:rPr lang="en-US" altLang="ko-KR" sz="2000" b="1" dirty="0"/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정적 멤버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(static member)</a:t>
            </a:r>
            <a:endParaRPr lang="en-US" altLang="ko-KR" sz="2000" b="1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altLang="ko-KR" sz="2000" dirty="0"/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978651" y="1825286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static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키워드를 사용하면 하나의 클래스에 대하여 여러 개의 객체가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존재할 때 이들 객체 간의 자료 메모리 공간을 공유함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978651" y="2704920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정적 변수 선언과 정적 함수 선언은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 내의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영역과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영역에서 모두 가능함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961126" y="3518287"/>
            <a:ext cx="79296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정적 변수는 클래스 외부에서  다시 선언해야 함</a:t>
            </a: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초기값을 설정하지 않으면 자동적으로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으로 초기화 됨          </a:t>
            </a:r>
          </a:p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981374" y="4450391"/>
            <a:ext cx="8143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4)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 정적 멤버는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클래스명에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::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연산자를 이용하여 참조 가능함</a:t>
            </a:r>
          </a:p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F2CE6236-4081-4D94-ACFE-C6F808A692C6}"/>
              </a:ext>
            </a:extLst>
          </p:cNvPr>
          <p:cNvSpPr/>
          <p:nvPr/>
        </p:nvSpPr>
        <p:spPr>
          <a:xfrm>
            <a:off x="981374" y="5096722"/>
            <a:ext cx="69750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정적 멤버 함수는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this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사용할 수 없음</a:t>
            </a:r>
          </a:p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정적 멤버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(static member)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710959" y="1273718"/>
            <a:ext cx="861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714488"/>
            <a:ext cx="735811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lvl="0">
              <a:defRPr/>
            </a:pPr>
            <a:fld id="{249DF688-D32C-4DE0-A03C-E370734E6B68}" type="slidenum">
              <a:rPr lang="en-US" altLang="ko-KR"/>
              <a:pPr lvl="0">
                <a:defRPr/>
              </a:pPr>
              <a:t>35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z="2800">
                <a:latin typeface="맑은 고딕"/>
                <a:ea typeface="맑은 고딕"/>
              </a:rPr>
              <a:t> 정적 멤버</a:t>
            </a:r>
            <a:r>
              <a:rPr lang="en-US" altLang="ko-KR" sz="2800">
                <a:latin typeface="맑은 고딕"/>
                <a:ea typeface="맑은 고딕"/>
              </a:rPr>
              <a:t>(static member)</a:t>
            </a:r>
            <a:endParaRPr lang="ko-KR" altLang="en-US" sz="2800">
              <a:latin typeface="맑은 고딕"/>
              <a:ea typeface="맑은 고딕"/>
            </a:endParaRPr>
          </a:p>
        </p:txBody>
      </p:sp>
      <p:sp>
        <p:nvSpPr>
          <p:cNvPr id="9219" name="직사각형 9218"/>
          <p:cNvSpPr/>
          <p:nvPr/>
        </p:nvSpPr>
        <p:spPr>
          <a:xfrm>
            <a:off x="755576" y="1196752"/>
            <a:ext cx="7632848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bg1">
                    <a:lumMod val="50000"/>
                  </a:schemeClr>
                </a:solidFill>
                <a:effectLst/>
                <a:latin typeface="맑은 고딕"/>
                <a:ea typeface="맑은 고딕"/>
              </a:rPr>
              <a:t>#include </a:t>
            </a:r>
            <a:r>
              <a:rPr lang="en-US" altLang="en-US" sz="135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&lt;iostream&gt;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using namespace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std;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3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static int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s1, s2;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public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x, </a:t>
            </a: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y){ s1 = x; s2 = y; 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void 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s_function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135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"s1 : " 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&lt;&lt; s1 &lt;&lt; 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135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"s2 : "</a:t>
            </a:r>
            <a:r>
              <a:rPr lang="en-US" altLang="en-US" sz="1350" b="1" spc="200" dirty="0">
                <a:solidFill>
                  <a:srgbClr val="C00000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&lt;&lt; s2 &lt;&lt; 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} </a:t>
            </a:r>
            <a:r>
              <a:rPr lang="en-US" altLang="en-US" sz="1350" b="1" spc="200" dirty="0">
                <a:solidFill>
                  <a:srgbClr val="008000"/>
                </a:solidFill>
                <a:latin typeface="맑은 고딕"/>
                <a:ea typeface="맑은 고딕"/>
              </a:rPr>
              <a:t>// </a:t>
            </a:r>
            <a:r>
              <a:rPr lang="en-US" altLang="en-US" sz="1350" b="1" spc="200" dirty="0" err="1">
                <a:solidFill>
                  <a:srgbClr val="008000"/>
                </a:solidFill>
                <a:latin typeface="맑은 고딕"/>
                <a:ea typeface="맑은 고딕"/>
              </a:rPr>
              <a:t>s_function</a:t>
            </a:r>
            <a:r>
              <a:rPr lang="en-US" altLang="en-US" sz="1350" b="1" spc="200" dirty="0">
                <a:solidFill>
                  <a:srgbClr val="008000"/>
                </a:solidFill>
                <a:latin typeface="맑은 고딕"/>
                <a:ea typeface="맑은 고딕"/>
              </a:rPr>
              <a:t>()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3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</a:t>
            </a:r>
            <a:r>
              <a:rPr lang="en-US" altLang="en-US" sz="135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 // </a:t>
            </a:r>
            <a:r>
              <a:rPr lang="en-US" altLang="en-US" sz="135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35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 class</a:t>
            </a:r>
            <a:endParaRPr lang="en-US" altLang="en-US" sz="13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13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::s1, 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::s2;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350" b="1" spc="200" dirty="0">
              <a:solidFill>
                <a:srgbClr val="0000FF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main(</a:t>
            </a: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	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SV1(10, 20), SV2(100, 200);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3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SV1.s_function();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SV2.s_function();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3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return 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0;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3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</a:t>
            </a:r>
            <a:r>
              <a:rPr lang="en-US" altLang="en-US" sz="135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 // main()</a:t>
            </a:r>
          </a:p>
        </p:txBody>
      </p:sp>
      <p:sp>
        <p:nvSpPr>
          <p:cNvPr id="9222" name="직사각형 9221"/>
          <p:cNvSpPr/>
          <p:nvPr/>
        </p:nvSpPr>
        <p:spPr>
          <a:xfrm flipV="1">
            <a:off x="788864" y="4055704"/>
            <a:ext cx="3135064" cy="31459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9229" name="직선 화살표 연결선 9228"/>
          <p:cNvCxnSpPr>
            <a:cxnSpLocks/>
            <a:stCxn id="30" idx="1"/>
            <a:endCxn id="9222" idx="3"/>
          </p:cNvCxnSpPr>
          <p:nvPr/>
        </p:nvCxnSpPr>
        <p:spPr>
          <a:xfrm flipH="1">
            <a:off x="3923928" y="4210408"/>
            <a:ext cx="808435" cy="259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9230" name="직사각형 9229"/>
          <p:cNvSpPr/>
          <p:nvPr/>
        </p:nvSpPr>
        <p:spPr>
          <a:xfrm flipV="1">
            <a:off x="1711517" y="2043680"/>
            <a:ext cx="1852371" cy="20863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9231" name="직사각형 9230"/>
          <p:cNvSpPr/>
          <p:nvPr/>
        </p:nvSpPr>
        <p:spPr>
          <a:xfrm flipV="1">
            <a:off x="1622389" y="2468438"/>
            <a:ext cx="4317992" cy="19191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9232" name="직사각형 9231"/>
          <p:cNvSpPr/>
          <p:nvPr/>
        </p:nvSpPr>
        <p:spPr>
          <a:xfrm flipV="1">
            <a:off x="1625106" y="2677096"/>
            <a:ext cx="4417031" cy="82391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9233" name="직사각형 9232"/>
          <p:cNvSpPr/>
          <p:nvPr/>
        </p:nvSpPr>
        <p:spPr>
          <a:xfrm flipV="1">
            <a:off x="1622389" y="5287304"/>
            <a:ext cx="1941499" cy="47834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9234" name="직선 화살표 연결선 9233"/>
          <p:cNvCxnSpPr>
            <a:cxnSpLocks/>
            <a:stCxn id="34" idx="1"/>
            <a:endCxn id="9233" idx="3"/>
          </p:cNvCxnSpPr>
          <p:nvPr/>
        </p:nvCxnSpPr>
        <p:spPr>
          <a:xfrm flipH="1" flipV="1">
            <a:off x="3563888" y="5526477"/>
            <a:ext cx="504056" cy="47858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86F87201-B5A4-BEC2-0F08-DDB6DF0B97F2}"/>
              </a:ext>
            </a:extLst>
          </p:cNvPr>
          <p:cNvSpPr/>
          <p:nvPr/>
        </p:nvSpPr>
        <p:spPr bwMode="auto">
          <a:xfrm>
            <a:off x="5902397" y="2011889"/>
            <a:ext cx="2317647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영역에 정적 변수 선언</a:t>
            </a: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0DBC8245-2EA9-480F-E694-D80E30046549}"/>
              </a:ext>
            </a:extLst>
          </p:cNvPr>
          <p:cNvSpPr/>
          <p:nvPr/>
        </p:nvSpPr>
        <p:spPr bwMode="auto">
          <a:xfrm>
            <a:off x="6530454" y="2424862"/>
            <a:ext cx="72957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EBBCB636-4868-5AFD-8774-B13BF1867ECA}"/>
              </a:ext>
            </a:extLst>
          </p:cNvPr>
          <p:cNvSpPr/>
          <p:nvPr/>
        </p:nvSpPr>
        <p:spPr bwMode="auto">
          <a:xfrm>
            <a:off x="6530455" y="2857897"/>
            <a:ext cx="1209898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public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영역에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 선언</a:t>
            </a: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CE705900-FF39-9217-08C9-3F1CAFFB06D4}"/>
              </a:ext>
            </a:extLst>
          </p:cNvPr>
          <p:cNvSpPr/>
          <p:nvPr/>
        </p:nvSpPr>
        <p:spPr bwMode="auto">
          <a:xfrm>
            <a:off x="4732363" y="3886921"/>
            <a:ext cx="3487681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정적 변수는 클래스 외부에서 다시 선언해야 함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초기값을 </a:t>
            </a:r>
            <a:r>
              <a:rPr kumimoji="0" lang="ko-KR" altLang="en-US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성정하지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않으면 자동적으로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0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으로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  초기화됨</a:t>
            </a: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559401DE-9A64-8628-AD2C-DBC64E3E7835}"/>
              </a:ext>
            </a:extLst>
          </p:cNvPr>
          <p:cNvSpPr/>
          <p:nvPr/>
        </p:nvSpPr>
        <p:spPr bwMode="auto">
          <a:xfrm>
            <a:off x="4067944" y="5589240"/>
            <a:ext cx="3960440" cy="83163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SV1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과 객체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SV2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정적 변수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s1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과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s2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들은 메모리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공간을 공유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SV1 : s1=100, s2=200</a:t>
            </a:r>
          </a:p>
          <a:p>
            <a:pPr algn="just"/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SV2 : s1=100, s2=200</a:t>
            </a:r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003F2423-E48D-4C00-BE1F-EF5EDC85D897}"/>
              </a:ext>
            </a:extLst>
          </p:cNvPr>
          <p:cNvCxnSpPr>
            <a:cxnSpLocks/>
            <a:stCxn id="27" idx="1"/>
            <a:endCxn id="9232" idx="3"/>
          </p:cNvCxnSpPr>
          <p:nvPr/>
        </p:nvCxnSpPr>
        <p:spPr>
          <a:xfrm flipH="1">
            <a:off x="6042137" y="3089051"/>
            <a:ext cx="48831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5D901B60-254F-44B4-A6B7-D66EA06D0698}"/>
              </a:ext>
            </a:extLst>
          </p:cNvPr>
          <p:cNvCxnSpPr>
            <a:stCxn id="21" idx="1"/>
            <a:endCxn id="9230" idx="3"/>
          </p:cNvCxnSpPr>
          <p:nvPr/>
        </p:nvCxnSpPr>
        <p:spPr>
          <a:xfrm flipH="1" flipV="1">
            <a:off x="3563888" y="2147999"/>
            <a:ext cx="2338509" cy="271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6CCDF82A-F0C3-47A0-AB18-67EC6CA01E53}"/>
              </a:ext>
            </a:extLst>
          </p:cNvPr>
          <p:cNvCxnSpPr>
            <a:cxnSpLocks/>
            <a:stCxn id="24" idx="1"/>
            <a:endCxn id="9231" idx="3"/>
          </p:cNvCxnSpPr>
          <p:nvPr/>
        </p:nvCxnSpPr>
        <p:spPr>
          <a:xfrm flipH="1">
            <a:off x="5940381" y="2563683"/>
            <a:ext cx="590073" cy="71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66941752-6B21-4686-88D0-7EDFF74D8ACD}"/>
              </a:ext>
            </a:extLst>
          </p:cNvPr>
          <p:cNvSpPr/>
          <p:nvPr/>
        </p:nvSpPr>
        <p:spPr>
          <a:xfrm flipV="1">
            <a:off x="1622403" y="4873329"/>
            <a:ext cx="4029717" cy="34255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217D7DD5-5488-4478-B4B2-8E071DA408D9}"/>
              </a:ext>
            </a:extLst>
          </p:cNvPr>
          <p:cNvSpPr/>
          <p:nvPr/>
        </p:nvSpPr>
        <p:spPr bwMode="auto">
          <a:xfrm>
            <a:off x="6449948" y="4675896"/>
            <a:ext cx="1777984" cy="83163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SV1, SV2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생성시 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각각 생성자가 호출됨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SV1 : s1=10, s2=20</a:t>
            </a:r>
          </a:p>
          <a:p>
            <a:pPr algn="just"/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SV2 : s1=100, s2=200</a:t>
            </a:r>
          </a:p>
        </p:txBody>
      </p: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0E53D622-587F-4BAE-B409-C002F41203A5}"/>
              </a:ext>
            </a:extLst>
          </p:cNvPr>
          <p:cNvCxnSpPr>
            <a:cxnSpLocks/>
            <a:stCxn id="22" idx="1"/>
          </p:cNvCxnSpPr>
          <p:nvPr/>
        </p:nvCxnSpPr>
        <p:spPr>
          <a:xfrm flipH="1" flipV="1">
            <a:off x="5646754" y="5070524"/>
            <a:ext cx="803194" cy="2119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8" name="타원 27">
            <a:extLst>
              <a:ext uri="{FF2B5EF4-FFF2-40B4-BE49-F238E27FC236}">
                <a16:creationId xmlns:a16="http://schemas.microsoft.com/office/drawing/2014/main" id="{4C243A2C-4078-4D03-85CA-B14161C11B5F}"/>
              </a:ext>
            </a:extLst>
          </p:cNvPr>
          <p:cNvSpPr/>
          <p:nvPr/>
        </p:nvSpPr>
        <p:spPr>
          <a:xfrm>
            <a:off x="3134554" y="4883694"/>
            <a:ext cx="717366" cy="28803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9" name="타원 28">
            <a:extLst>
              <a:ext uri="{FF2B5EF4-FFF2-40B4-BE49-F238E27FC236}">
                <a16:creationId xmlns:a16="http://schemas.microsoft.com/office/drawing/2014/main" id="{389D58B6-929D-49C8-A6FF-C6EEAA700BEA}"/>
              </a:ext>
            </a:extLst>
          </p:cNvPr>
          <p:cNvSpPr/>
          <p:nvPr/>
        </p:nvSpPr>
        <p:spPr>
          <a:xfrm>
            <a:off x="2583352" y="2390487"/>
            <a:ext cx="1340576" cy="327454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7043485A-411E-4692-B5FF-5CECB87E9FCD}"/>
              </a:ext>
            </a:extLst>
          </p:cNvPr>
          <p:cNvCxnSpPr>
            <a:cxnSpLocks/>
            <a:stCxn id="28" idx="0"/>
            <a:endCxn id="29" idx="4"/>
          </p:cNvCxnSpPr>
          <p:nvPr/>
        </p:nvCxnSpPr>
        <p:spPr>
          <a:xfrm flipH="1" flipV="1">
            <a:off x="3253640" y="2717941"/>
            <a:ext cx="239597" cy="216575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5" name="타원 34">
            <a:extLst>
              <a:ext uri="{FF2B5EF4-FFF2-40B4-BE49-F238E27FC236}">
                <a16:creationId xmlns:a16="http://schemas.microsoft.com/office/drawing/2014/main" id="{3FC46CD1-D22E-4A51-AA30-60EA00662BBD}"/>
              </a:ext>
            </a:extLst>
          </p:cNvPr>
          <p:cNvSpPr/>
          <p:nvPr/>
        </p:nvSpPr>
        <p:spPr>
          <a:xfrm>
            <a:off x="4488786" y="4873329"/>
            <a:ext cx="1074849" cy="28803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6" name="직선 화살표 연결선 35">
            <a:extLst>
              <a:ext uri="{FF2B5EF4-FFF2-40B4-BE49-F238E27FC236}">
                <a16:creationId xmlns:a16="http://schemas.microsoft.com/office/drawing/2014/main" id="{8F589B2C-F162-4A24-9D87-0747D9152A97}"/>
              </a:ext>
            </a:extLst>
          </p:cNvPr>
          <p:cNvCxnSpPr>
            <a:cxnSpLocks/>
          </p:cNvCxnSpPr>
          <p:nvPr/>
        </p:nvCxnSpPr>
        <p:spPr>
          <a:xfrm flipH="1" flipV="1">
            <a:off x="3493237" y="2717941"/>
            <a:ext cx="1316949" cy="215538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 animBg="1"/>
      <p:bldP spid="9230" grpId="0" animBg="1"/>
      <p:bldP spid="9231" grpId="0" animBg="1"/>
      <p:bldP spid="9232" grpId="0" animBg="1"/>
      <p:bldP spid="9233" grpId="0" animBg="1"/>
      <p:bldP spid="21" grpId="0" animBg="1"/>
      <p:bldP spid="24" grpId="0" animBg="1"/>
      <p:bldP spid="27" grpId="0" animBg="1"/>
      <p:bldP spid="30" grpId="0" animBg="1"/>
      <p:bldP spid="34" grpId="0" animBg="1"/>
      <p:bldP spid="20" grpId="0" animBg="1"/>
      <p:bldP spid="22" grpId="0" animBg="1"/>
      <p:bldP spid="28" grpId="0" animBg="1"/>
      <p:bldP spid="29" grpId="0" animBg="1"/>
      <p:bldP spid="3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36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정적 멤버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(static member)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20888"/>
            <a:ext cx="7488832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정적 멤버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(static member)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710959" y="1273718"/>
            <a:ext cx="861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endParaRPr lang="ko-KR" altLang="en-US" dirty="0"/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643050"/>
            <a:ext cx="750099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lvl="0">
              <a:defRPr/>
            </a:pPr>
            <a:fld id="{249DF688-D32C-4DE0-A03C-E370734E6B68}" type="slidenum">
              <a:rPr lang="en-US" altLang="ko-KR"/>
              <a:pPr lvl="0">
                <a:defRPr/>
              </a:pPr>
              <a:t>38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z="2800" dirty="0">
                <a:latin typeface="맑은 고딕"/>
                <a:ea typeface="맑은 고딕"/>
              </a:rPr>
              <a:t> 정적 멤버</a:t>
            </a:r>
            <a:r>
              <a:rPr lang="en-US" altLang="ko-KR" sz="2800" dirty="0">
                <a:latin typeface="맑은 고딕"/>
                <a:ea typeface="맑은 고딕"/>
              </a:rPr>
              <a:t>(static member)</a:t>
            </a:r>
            <a:endParaRPr lang="ko-KR" altLang="en-US" sz="2800" dirty="0">
              <a:latin typeface="맑은 고딕"/>
              <a:ea typeface="맑은 고딕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29209" y="1124744"/>
            <a:ext cx="8950645" cy="4784204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ko-KR" altLang="en-US" sz="1800" b="1" dirty="0">
                <a:solidFill>
                  <a:srgbClr val="271E98"/>
                </a:solidFill>
                <a:latin typeface="맑은 고딕"/>
                <a:ea typeface="맑은 고딕"/>
              </a:rPr>
              <a:t>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/>
                <a:ea typeface="맑은 고딕"/>
              </a:rPr>
              <a:t>   </a:t>
            </a:r>
          </a:p>
        </p:txBody>
      </p:sp>
      <p:sp>
        <p:nvSpPr>
          <p:cNvPr id="10243" name="직사각형 10242"/>
          <p:cNvSpPr/>
          <p:nvPr/>
        </p:nvSpPr>
        <p:spPr>
          <a:xfrm>
            <a:off x="755576" y="1179082"/>
            <a:ext cx="7632848" cy="54042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4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static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s1;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static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s2;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static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s_function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ss){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s1 = ss;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"s1 : " 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s1 &lt;&lt;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"s2 : " 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s2 &lt;&lt;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</a:t>
            </a:r>
            <a:r>
              <a:rPr lang="ko-KR" altLang="en-US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400" b="1" i="0" u="none" strike="noStrike" baseline="0" dirty="0" err="1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s_function</a:t>
            </a:r>
            <a:r>
              <a:rPr lang="en-US" altLang="ko-KR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ko-KR" altLang="en-US" sz="1400" b="1" i="0" u="none" strike="noStrike" baseline="0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400" b="1" i="0" u="none" strike="noStrike" baseline="0" dirty="0" err="1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400" b="1" i="0" u="none" strike="noStrike" baseline="0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::s1,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::s2;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::s2</a:t>
            </a:r>
            <a:r>
              <a:rPr lang="ko-KR" altLang="en-US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= 100;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s_function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(200);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en-US" sz="14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EA4A1F67-779D-38BE-0A5A-C07912C51077}"/>
              </a:ext>
            </a:extLst>
          </p:cNvPr>
          <p:cNvSpPr/>
          <p:nvPr/>
        </p:nvSpPr>
        <p:spPr bwMode="auto">
          <a:xfrm>
            <a:off x="4491407" y="4219995"/>
            <a:ext cx="3542152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정적 변수는 클래스 외부에서 다시 선언해야 함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초기값을 설정하지 않으면 자동적으로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0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으로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  초기화 됨</a:t>
            </a:r>
          </a:p>
        </p:txBody>
      </p: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7909882E-0192-F961-702F-B67B8B0D69C4}"/>
              </a:ext>
            </a:extLst>
          </p:cNvPr>
          <p:cNvCxnSpPr>
            <a:cxnSpLocks/>
            <a:stCxn id="22" idx="1"/>
            <a:endCxn id="29" idx="3"/>
          </p:cNvCxnSpPr>
          <p:nvPr/>
        </p:nvCxnSpPr>
        <p:spPr>
          <a:xfrm flipH="1" flipV="1">
            <a:off x="3974636" y="5493260"/>
            <a:ext cx="1156688" cy="55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51F4ECE6-FC07-C4A2-7C59-0BCF2CC7A251}"/>
              </a:ext>
            </a:extLst>
          </p:cNvPr>
          <p:cNvSpPr/>
          <p:nvPr/>
        </p:nvSpPr>
        <p:spPr bwMode="auto">
          <a:xfrm>
            <a:off x="5131324" y="5267626"/>
            <a:ext cx="2902235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 정적 멤버는 클래스명에 </a:t>
            </a:r>
            <a:b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::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연산자를 이용하여 참조 가능함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5" name="직선 화살표 연결선 24">
            <a:extLst>
              <a:ext uri="{FF2B5EF4-FFF2-40B4-BE49-F238E27FC236}">
                <a16:creationId xmlns:a16="http://schemas.microsoft.com/office/drawing/2014/main" id="{D5FBABEF-3043-97B7-227D-E36688108F4A}"/>
              </a:ext>
            </a:extLst>
          </p:cNvPr>
          <p:cNvCxnSpPr>
            <a:cxnSpLocks/>
            <a:stCxn id="26" idx="1"/>
            <a:endCxn id="27" idx="3"/>
          </p:cNvCxnSpPr>
          <p:nvPr/>
        </p:nvCxnSpPr>
        <p:spPr>
          <a:xfrm flipH="1" flipV="1">
            <a:off x="5418001" y="3267207"/>
            <a:ext cx="337403" cy="8831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C61DDE6A-F5D3-6F9D-3589-E82EE1F431E9}"/>
              </a:ext>
            </a:extLst>
          </p:cNvPr>
          <p:cNvSpPr/>
          <p:nvPr/>
        </p:nvSpPr>
        <p:spPr bwMode="auto">
          <a:xfrm>
            <a:off x="5755404" y="3124364"/>
            <a:ext cx="2309431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영역에 정적 멤버 함수 선언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6" name="직선 화살표 연결선 35">
            <a:extLst>
              <a:ext uri="{FF2B5EF4-FFF2-40B4-BE49-F238E27FC236}">
                <a16:creationId xmlns:a16="http://schemas.microsoft.com/office/drawing/2014/main" id="{1A7F7E7A-ADD8-71E5-B3E0-E43CC5CBA883}"/>
              </a:ext>
            </a:extLst>
          </p:cNvPr>
          <p:cNvCxnSpPr>
            <a:cxnSpLocks/>
            <a:stCxn id="37" idx="1"/>
            <a:endCxn id="23" idx="3"/>
          </p:cNvCxnSpPr>
          <p:nvPr/>
        </p:nvCxnSpPr>
        <p:spPr>
          <a:xfrm flipH="1" flipV="1">
            <a:off x="2851721" y="2180518"/>
            <a:ext cx="2872407" cy="28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74823B99-B177-C4F0-9EF6-2165366D9FB2}"/>
              </a:ext>
            </a:extLst>
          </p:cNvPr>
          <p:cNvSpPr/>
          <p:nvPr/>
        </p:nvSpPr>
        <p:spPr bwMode="auto">
          <a:xfrm>
            <a:off x="5724128" y="2044560"/>
            <a:ext cx="2309431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영역에 정적 변수 선언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C1A0347C-F23F-D68E-F48A-45218143E90A}"/>
              </a:ext>
            </a:extLst>
          </p:cNvPr>
          <p:cNvSpPr/>
          <p:nvPr/>
        </p:nvSpPr>
        <p:spPr bwMode="auto">
          <a:xfrm>
            <a:off x="5755404" y="2470808"/>
            <a:ext cx="2278155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영역에 정적 변수 선언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CCDD07D9-2CE6-C698-4BCE-9078E115A5A2}"/>
              </a:ext>
            </a:extLst>
          </p:cNvPr>
          <p:cNvSpPr/>
          <p:nvPr/>
        </p:nvSpPr>
        <p:spPr>
          <a:xfrm flipV="1">
            <a:off x="1711522" y="2069925"/>
            <a:ext cx="1140199" cy="22118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4997DCBE-0ADF-749C-C664-EE586C665702}"/>
              </a:ext>
            </a:extLst>
          </p:cNvPr>
          <p:cNvSpPr/>
          <p:nvPr/>
        </p:nvSpPr>
        <p:spPr>
          <a:xfrm flipV="1">
            <a:off x="827584" y="4408103"/>
            <a:ext cx="2448272" cy="27075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16506B15-DA34-C295-6021-24375BD298F1}"/>
              </a:ext>
            </a:extLst>
          </p:cNvPr>
          <p:cNvSpPr/>
          <p:nvPr/>
        </p:nvSpPr>
        <p:spPr>
          <a:xfrm flipV="1">
            <a:off x="1711522" y="2740159"/>
            <a:ext cx="3706479" cy="105409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3A788038-6D2E-C26C-B763-66B534283DC6}"/>
              </a:ext>
            </a:extLst>
          </p:cNvPr>
          <p:cNvSpPr/>
          <p:nvPr/>
        </p:nvSpPr>
        <p:spPr>
          <a:xfrm flipV="1">
            <a:off x="1711522" y="2492720"/>
            <a:ext cx="1140199" cy="22118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CB21BD7E-CC57-1D20-A4D7-1B4853B10BBD}"/>
              </a:ext>
            </a:extLst>
          </p:cNvPr>
          <p:cNvSpPr/>
          <p:nvPr/>
        </p:nvSpPr>
        <p:spPr>
          <a:xfrm flipV="1">
            <a:off x="1695994" y="5239814"/>
            <a:ext cx="2278642" cy="50689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0F87C426-A5EF-A3F3-7BE5-6D877D457B5D}"/>
              </a:ext>
            </a:extLst>
          </p:cNvPr>
          <p:cNvCxnSpPr>
            <a:cxnSpLocks/>
            <a:stCxn id="41" idx="1"/>
            <a:endCxn id="28" idx="3"/>
          </p:cNvCxnSpPr>
          <p:nvPr/>
        </p:nvCxnSpPr>
        <p:spPr>
          <a:xfrm flipH="1" flipV="1">
            <a:off x="2851721" y="2603313"/>
            <a:ext cx="2903683" cy="631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F385DB22-6D64-02EE-8A39-14E72F5594BA}"/>
              </a:ext>
            </a:extLst>
          </p:cNvPr>
          <p:cNvCxnSpPr>
            <a:cxnSpLocks/>
            <a:stCxn id="17" idx="1"/>
            <a:endCxn id="24" idx="3"/>
          </p:cNvCxnSpPr>
          <p:nvPr/>
        </p:nvCxnSpPr>
        <p:spPr>
          <a:xfrm flipH="1">
            <a:off x="3275856" y="4543482"/>
            <a:ext cx="1215551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2" grpId="0" animBg="1"/>
      <p:bldP spid="26" grpId="0" animBg="1"/>
      <p:bldP spid="37" grpId="0" animBg="1"/>
      <p:bldP spid="41" grpId="0" animBg="1"/>
      <p:bldP spid="23" grpId="0" animBg="1"/>
      <p:bldP spid="24" grpId="0" animBg="1"/>
      <p:bldP spid="27" grpId="0" animBg="1"/>
      <p:bldP spid="28" grpId="0" animBg="1"/>
      <p:bldP spid="2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39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정적 멤버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(static member)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20888"/>
            <a:ext cx="7488832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(constructor)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285860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6075BFC6-BF08-4E6C-AB4A-5FAE47E012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1246730"/>
            <a:ext cx="5472608" cy="2448262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D73DE22C-C0C0-4F89-A6A4-2F70757474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8754" y="3840163"/>
            <a:ext cx="5472607" cy="2613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16267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8136DC-67DC-4D01-838B-A74B5B68126B}" type="slidenum">
              <a:rPr lang="en-US" altLang="ko-KR" smtClean="0"/>
              <a:pPr/>
              <a:t>40</a:t>
            </a:fld>
            <a:endParaRPr lang="en-US" altLang="ko-KR" dirty="0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/>
                <a:ea typeface="맑은 고딕"/>
              </a:rPr>
              <a:t>정적 멤버</a:t>
            </a:r>
            <a:r>
              <a:rPr lang="en-US" altLang="ko-KR" sz="2800" dirty="0">
                <a:latin typeface="맑은 고딕"/>
                <a:ea typeface="맑은 고딕"/>
              </a:rPr>
              <a:t>(static member)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730250" y="1124744"/>
            <a:ext cx="7226126" cy="5472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static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 함수에서는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non-static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멤버에 대한 접근이 허용되지 않음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&lt;iostream&gt;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using namespace std;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class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{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static int s1;                           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static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멤버 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   int k;                                    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non-static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멤버 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public: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static int s2;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static void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s_function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(int ss, int</a:t>
            </a:r>
            <a:r>
              <a:rPr lang="ko-KR" altLang="en-US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z){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static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멤버 함수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	s1 = ss;                 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static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멤버 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                  k = z;                   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컴파일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에러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, k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non-static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멤버임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  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&lt;&lt; s1 &lt;&lt; ' ' &lt;&lt; k;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}</a:t>
            </a:r>
            <a:endParaRPr lang="ko-KR" altLang="en-US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};</a:t>
            </a:r>
            <a:r>
              <a:rPr lang="ko-KR" altLang="en-US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int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::s1,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::s2,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::k;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int main(void)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{	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::s2</a:t>
            </a:r>
            <a:r>
              <a:rPr lang="ko-KR" altLang="en-US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= 100;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::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s_function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(200, 300);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return 0;</a:t>
            </a:r>
            <a:endParaRPr lang="ko-KR" altLang="en-US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</a:t>
            </a:r>
            <a:endParaRPr lang="ko-KR" altLang="en-US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2943793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 err="1">
                <a:latin typeface="맑은 고딕" pitchFamily="50" charset="-127"/>
                <a:ea typeface="맑은 고딕" pitchFamily="50" charset="-127"/>
              </a:rPr>
              <a:t>const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2880" y="1279302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5.</a:t>
            </a:r>
            <a:r>
              <a:rPr lang="en-US" altLang="ko-KR" sz="2000" b="1" dirty="0"/>
              <a:t> </a:t>
            </a:r>
            <a:r>
              <a:rPr lang="en-US" altLang="ko-KR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const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867672" y="1772816"/>
            <a:ext cx="7929618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en-US" altLang="ko-KR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const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변수는 어떠한 변수를 상수화 하고자 할 때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 내부에서 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바뀌지 않도록 할 때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값을 변경하면 컴파일시 에러가 발생</a:t>
            </a:r>
          </a:p>
          <a:p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232EDF51-83A0-4B96-867B-DB21B8CA0D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804" y="2794442"/>
            <a:ext cx="7488392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906947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 err="1">
                <a:latin typeface="맑은 고딕" pitchFamily="50" charset="-127"/>
                <a:ea typeface="맑은 고딕" pitchFamily="50" charset="-127"/>
              </a:rPr>
              <a:t>const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867672" y="1774557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const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 함수 내에서는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 함수만을 호출 가능함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 </a:t>
            </a:r>
            <a:r>
              <a:rPr lang="en-US" altLang="ko-KR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함수가 아닌 함수를 호출하면 에러 발생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836322" y="2649686"/>
            <a:ext cx="79296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en-US" altLang="ko-KR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const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객체는 </a:t>
            </a:r>
            <a:r>
              <a:rPr lang="en-US" altLang="ko-KR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const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 함수만을 호출 가능함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함수가 아닌 함수를 호출하면 에러 발생</a:t>
            </a:r>
          </a:p>
          <a:p>
            <a:pPr marL="342900" indent="-342900"/>
            <a:endParaRPr lang="ko-KR" altLang="en-US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827584" y="3574757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일반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 함수는 모든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 함수를 호출 가능함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endParaRPr lang="ko-KR" altLang="en-US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827584" y="4366845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일반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객체는 모든 멤버 함수를 호출 가능함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endParaRPr lang="ko-KR" altLang="en-US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0836784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 err="1">
                <a:latin typeface="맑은 고딕" pitchFamily="50" charset="-127"/>
                <a:ea typeface="맑은 고딕" pitchFamily="50" charset="-127"/>
              </a:rPr>
              <a:t>const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4422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endParaRPr lang="en-US" altLang="ko-KR" sz="1800" dirty="0"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710959" y="1273718"/>
            <a:ext cx="10759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A1079433-A0E7-2F75-562E-6FA9BDFE2B1A}"/>
              </a:ext>
            </a:extLst>
          </p:cNvPr>
          <p:cNvSpPr/>
          <p:nvPr/>
        </p:nvSpPr>
        <p:spPr>
          <a:xfrm>
            <a:off x="778045" y="1635226"/>
            <a:ext cx="7654995" cy="49403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const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value;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val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):value(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val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 }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c_function1(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const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{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"c_function1() </a:t>
            </a:r>
            <a:r>
              <a:rPr lang="ko-KR" altLang="en-US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호출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c_function2(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const</a:t>
            </a:r>
            <a:r>
              <a:rPr lang="ko-KR" altLang="en-US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 c_function1(); }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dirty="0">
                <a:solidFill>
                  <a:srgbClr val="0000FF"/>
                </a:solidFill>
                <a:latin typeface="돋움체" panose="020B0609000101010101" pitchFamily="49" charset="-127"/>
                <a:ea typeface="돋움체" panose="020B0609000101010101" pitchFamily="49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function3(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"function3() </a:t>
            </a:r>
            <a:r>
              <a:rPr lang="ko-KR" altLang="en-US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호출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200" b="1" i="0" u="none" strike="noStrike" baseline="0" dirty="0" err="1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200" b="1" i="0" u="none" strike="noStrike" baseline="0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const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MC1(100);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MC2(200);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MC1.value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MC2.value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MC1.c_function2();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MC2.function3();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en-US" sz="12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3628A04B-AC4E-EA03-AF63-22B06E410F57}"/>
              </a:ext>
            </a:extLst>
          </p:cNvPr>
          <p:cNvSpPr/>
          <p:nvPr/>
        </p:nvSpPr>
        <p:spPr>
          <a:xfrm>
            <a:off x="1755152" y="2707589"/>
            <a:ext cx="1210198" cy="21207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16BF4821-8E79-8272-F254-4E07DC9B346F}"/>
              </a:ext>
            </a:extLst>
          </p:cNvPr>
          <p:cNvSpPr/>
          <p:nvPr/>
        </p:nvSpPr>
        <p:spPr>
          <a:xfrm>
            <a:off x="1755152" y="2941652"/>
            <a:ext cx="2146302" cy="15954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ECC00593-973B-D8B1-F053-BB75DC6DB7E2}"/>
              </a:ext>
            </a:extLst>
          </p:cNvPr>
          <p:cNvSpPr/>
          <p:nvPr/>
        </p:nvSpPr>
        <p:spPr>
          <a:xfrm>
            <a:off x="1755152" y="3120775"/>
            <a:ext cx="5155043" cy="34327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8DE0D20C-1CD4-F353-D296-FCBE3B358F04}"/>
              </a:ext>
            </a:extLst>
          </p:cNvPr>
          <p:cNvSpPr/>
          <p:nvPr/>
        </p:nvSpPr>
        <p:spPr>
          <a:xfrm>
            <a:off x="1755152" y="3479215"/>
            <a:ext cx="4492658" cy="18990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0E9EBB0F-5395-A30B-1673-E8F03F30C7EB}"/>
              </a:ext>
            </a:extLst>
          </p:cNvPr>
          <p:cNvSpPr/>
          <p:nvPr/>
        </p:nvSpPr>
        <p:spPr>
          <a:xfrm>
            <a:off x="1755152" y="4368816"/>
            <a:ext cx="1880744" cy="1908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7D95CA9B-7CD6-7AEB-019F-0CD193D5F0C1}"/>
              </a:ext>
            </a:extLst>
          </p:cNvPr>
          <p:cNvSpPr/>
          <p:nvPr/>
        </p:nvSpPr>
        <p:spPr>
          <a:xfrm>
            <a:off x="1755152" y="4579267"/>
            <a:ext cx="1451580" cy="1908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6A04434E-39CE-CEAB-940B-564CEB9A7BA3}"/>
              </a:ext>
            </a:extLst>
          </p:cNvPr>
          <p:cNvSpPr/>
          <p:nvPr/>
        </p:nvSpPr>
        <p:spPr>
          <a:xfrm>
            <a:off x="1755152" y="5473650"/>
            <a:ext cx="1318618" cy="21768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6512126E-5B42-E308-EEC1-560D813704F6}"/>
              </a:ext>
            </a:extLst>
          </p:cNvPr>
          <p:cNvSpPr/>
          <p:nvPr/>
        </p:nvSpPr>
        <p:spPr bwMode="auto">
          <a:xfrm>
            <a:off x="4456577" y="1756010"/>
            <a:ext cx="2707712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영역에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선언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값을 변경할 시 에러 발생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MC2.value = 300;(X)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10F292D3-2902-05EB-AFAF-371960FDC165}"/>
              </a:ext>
            </a:extLst>
          </p:cNvPr>
          <p:cNvSpPr/>
          <p:nvPr/>
        </p:nvSpPr>
        <p:spPr bwMode="auto">
          <a:xfrm>
            <a:off x="4456576" y="2494734"/>
            <a:ext cx="205986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const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변수를 초기화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7DE21425-DAE3-BCD3-37F7-BF68EA32D71D}"/>
              </a:ext>
            </a:extLst>
          </p:cNvPr>
          <p:cNvSpPr/>
          <p:nvPr/>
        </p:nvSpPr>
        <p:spPr bwMode="auto">
          <a:xfrm>
            <a:off x="2288625" y="3699446"/>
            <a:ext cx="2479847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 내에서는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const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함수만을 호출 가능함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50AD06FB-781B-9C52-770F-0D817D7D94F7}"/>
              </a:ext>
            </a:extLst>
          </p:cNvPr>
          <p:cNvSpPr/>
          <p:nvPr/>
        </p:nvSpPr>
        <p:spPr bwMode="auto">
          <a:xfrm>
            <a:off x="5773614" y="3776982"/>
            <a:ext cx="2246636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영역에 멤버 함수 선언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3" name="직선 화살표 연결선 52">
            <a:extLst>
              <a:ext uri="{FF2B5EF4-FFF2-40B4-BE49-F238E27FC236}">
                <a16:creationId xmlns:a16="http://schemas.microsoft.com/office/drawing/2014/main" id="{82B6D41D-14D8-E612-2ADB-011589E22285}"/>
              </a:ext>
            </a:extLst>
          </p:cNvPr>
          <p:cNvCxnSpPr>
            <a:cxnSpLocks/>
            <a:stCxn id="54" idx="1"/>
            <a:endCxn id="26" idx="3"/>
          </p:cNvCxnSpPr>
          <p:nvPr/>
        </p:nvCxnSpPr>
        <p:spPr>
          <a:xfrm flipH="1" flipV="1">
            <a:off x="3635896" y="4464224"/>
            <a:ext cx="1376741" cy="69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8BC0CCFA-263D-3219-35D4-667AD5F4D1A0}"/>
              </a:ext>
            </a:extLst>
          </p:cNvPr>
          <p:cNvSpPr/>
          <p:nvPr/>
        </p:nvSpPr>
        <p:spPr bwMode="auto">
          <a:xfrm>
            <a:off x="5012637" y="4141433"/>
            <a:ext cx="3007613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객체는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함수가 아닌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    function3()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호출이 불가함</a:t>
            </a:r>
          </a:p>
        </p:txBody>
      </p:sp>
      <p:cxnSp>
        <p:nvCxnSpPr>
          <p:cNvPr id="62" name="직선 화살표 연결선 61">
            <a:extLst>
              <a:ext uri="{FF2B5EF4-FFF2-40B4-BE49-F238E27FC236}">
                <a16:creationId xmlns:a16="http://schemas.microsoft.com/office/drawing/2014/main" id="{DF866795-4FFF-DFD9-F6AA-D5F6B592964B}"/>
              </a:ext>
            </a:extLst>
          </p:cNvPr>
          <p:cNvCxnSpPr>
            <a:cxnSpLocks/>
            <a:stCxn id="63" idx="1"/>
            <a:endCxn id="30" idx="3"/>
          </p:cNvCxnSpPr>
          <p:nvPr/>
        </p:nvCxnSpPr>
        <p:spPr>
          <a:xfrm flipH="1" flipV="1">
            <a:off x="3073770" y="5582491"/>
            <a:ext cx="1210199" cy="71114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C0AB16D5-6940-90D4-7124-FFA254B4B484}"/>
              </a:ext>
            </a:extLst>
          </p:cNvPr>
          <p:cNvSpPr/>
          <p:nvPr/>
        </p:nvSpPr>
        <p:spPr bwMode="auto">
          <a:xfrm>
            <a:off x="4283969" y="6062478"/>
            <a:ext cx="2736303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객체는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객체가 아니므로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function3()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호출이 가능함</a:t>
            </a:r>
          </a:p>
        </p:txBody>
      </p:sp>
      <p:cxnSp>
        <p:nvCxnSpPr>
          <p:cNvPr id="52" name="연결선: 꺾임 51">
            <a:extLst>
              <a:ext uri="{FF2B5EF4-FFF2-40B4-BE49-F238E27FC236}">
                <a16:creationId xmlns:a16="http://schemas.microsoft.com/office/drawing/2014/main" id="{A400FC6E-921A-55B0-1BF6-ACBEB1DAEFB5}"/>
              </a:ext>
            </a:extLst>
          </p:cNvPr>
          <p:cNvCxnSpPr>
            <a:cxnSpLocks/>
            <a:stCxn id="34" idx="1"/>
            <a:endCxn id="2" idx="3"/>
          </p:cNvCxnSpPr>
          <p:nvPr/>
        </p:nvCxnSpPr>
        <p:spPr>
          <a:xfrm rot="10800000" flipV="1">
            <a:off x="2965351" y="2079497"/>
            <a:ext cx="1491227" cy="73412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5" name="연결선: 꺾임 54">
            <a:extLst>
              <a:ext uri="{FF2B5EF4-FFF2-40B4-BE49-F238E27FC236}">
                <a16:creationId xmlns:a16="http://schemas.microsoft.com/office/drawing/2014/main" id="{1E08993D-9103-5E55-6D3C-7177E5F371E7}"/>
              </a:ext>
            </a:extLst>
          </p:cNvPr>
          <p:cNvCxnSpPr>
            <a:cxnSpLocks/>
            <a:stCxn id="37" idx="1"/>
            <a:endCxn id="23" idx="3"/>
          </p:cNvCxnSpPr>
          <p:nvPr/>
        </p:nvCxnSpPr>
        <p:spPr>
          <a:xfrm rot="10800000" flipV="1">
            <a:off x="3901454" y="2633555"/>
            <a:ext cx="555122" cy="38787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0" name="연결선: 꺾임 59">
            <a:extLst>
              <a:ext uri="{FF2B5EF4-FFF2-40B4-BE49-F238E27FC236}">
                <a16:creationId xmlns:a16="http://schemas.microsoft.com/office/drawing/2014/main" id="{D567F885-65F9-DCCF-030D-6B204C54E812}"/>
              </a:ext>
            </a:extLst>
          </p:cNvPr>
          <p:cNvCxnSpPr>
            <a:cxnSpLocks/>
            <a:stCxn id="44" idx="1"/>
            <a:endCxn id="24" idx="1"/>
          </p:cNvCxnSpPr>
          <p:nvPr/>
        </p:nvCxnSpPr>
        <p:spPr>
          <a:xfrm rot="10800000">
            <a:off x="1755153" y="3292416"/>
            <a:ext cx="533473" cy="707435"/>
          </a:xfrm>
          <a:prstGeom prst="bentConnector3">
            <a:avLst>
              <a:gd name="adj1" fmla="val 142851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4" name="연결선: 꺾임 63">
            <a:extLst>
              <a:ext uri="{FF2B5EF4-FFF2-40B4-BE49-F238E27FC236}">
                <a16:creationId xmlns:a16="http://schemas.microsoft.com/office/drawing/2014/main" id="{52C3DEF9-4F77-68B5-4963-B5CC72FABE51}"/>
              </a:ext>
            </a:extLst>
          </p:cNvPr>
          <p:cNvCxnSpPr>
            <a:cxnSpLocks/>
            <a:stCxn id="50" idx="0"/>
            <a:endCxn id="25" idx="3"/>
          </p:cNvCxnSpPr>
          <p:nvPr/>
        </p:nvCxnSpPr>
        <p:spPr>
          <a:xfrm rot="16200000" flipV="1">
            <a:off x="6470965" y="3351015"/>
            <a:ext cx="202812" cy="64912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6" name="연결선: 꺾임 65">
            <a:extLst>
              <a:ext uri="{FF2B5EF4-FFF2-40B4-BE49-F238E27FC236}">
                <a16:creationId xmlns:a16="http://schemas.microsoft.com/office/drawing/2014/main" id="{30741B4D-3D6A-F8DD-B2B8-FEF471211700}"/>
              </a:ext>
            </a:extLst>
          </p:cNvPr>
          <p:cNvCxnSpPr>
            <a:cxnSpLocks/>
            <a:endCxn id="28" idx="3"/>
          </p:cNvCxnSpPr>
          <p:nvPr/>
        </p:nvCxnSpPr>
        <p:spPr>
          <a:xfrm rot="10800000">
            <a:off x="3206733" y="4674675"/>
            <a:ext cx="1805905" cy="34796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ACEBA406-C792-4431-B3E3-13F90ED31C28}"/>
              </a:ext>
            </a:extLst>
          </p:cNvPr>
          <p:cNvSpPr/>
          <p:nvPr/>
        </p:nvSpPr>
        <p:spPr>
          <a:xfrm>
            <a:off x="1749452" y="5268256"/>
            <a:ext cx="1451580" cy="21768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6E2E48DC-6E99-4A50-A508-81A5722ACC84}"/>
              </a:ext>
            </a:extLst>
          </p:cNvPr>
          <p:cNvCxnSpPr>
            <a:cxnSpLocks/>
          </p:cNvCxnSpPr>
          <p:nvPr/>
        </p:nvCxnSpPr>
        <p:spPr>
          <a:xfrm flipH="1" flipV="1">
            <a:off x="3211771" y="5422326"/>
            <a:ext cx="1073285" cy="2237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2EAFAC66-4C96-49D6-B95F-F65CAC8754DB}"/>
              </a:ext>
            </a:extLst>
          </p:cNvPr>
          <p:cNvSpPr/>
          <p:nvPr/>
        </p:nvSpPr>
        <p:spPr bwMode="auto">
          <a:xfrm>
            <a:off x="4283968" y="5558981"/>
            <a:ext cx="3528392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객체는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객체이므로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함수인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c_function2()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호출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가능함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B0C29737-E546-4103-AC14-418DBB143E7E}"/>
              </a:ext>
            </a:extLst>
          </p:cNvPr>
          <p:cNvSpPr/>
          <p:nvPr/>
        </p:nvSpPr>
        <p:spPr bwMode="auto">
          <a:xfrm>
            <a:off x="3901454" y="4837307"/>
            <a:ext cx="4598672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객체는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함수인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c_function1(), c_function1() </a:t>
            </a:r>
          </a:p>
          <a:p>
            <a:pPr algn="just"/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   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함수인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function3()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호출이 가능함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 animBg="1"/>
      <p:bldP spid="26" grpId="0" animBg="1"/>
      <p:bldP spid="28" grpId="0" animBg="1"/>
      <p:bldP spid="30" grpId="0" animBg="1"/>
      <p:bldP spid="34" grpId="0" animBg="1"/>
      <p:bldP spid="37" grpId="0" animBg="1"/>
      <p:bldP spid="44" grpId="0" animBg="1"/>
      <p:bldP spid="50" grpId="0" animBg="1"/>
      <p:bldP spid="54" grpId="0" animBg="1"/>
      <p:bldP spid="63" grpId="0" animBg="1"/>
      <p:bldP spid="29" grpId="0" animBg="1"/>
      <p:bldP spid="32" grpId="0" animBg="1"/>
      <p:bldP spid="35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44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 err="1">
                <a:latin typeface="맑은 고딕" pitchFamily="50" charset="-127"/>
                <a:ea typeface="맑은 고딕" pitchFamily="50" charset="-127"/>
              </a:rPr>
              <a:t>const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143116"/>
            <a:ext cx="7920880" cy="3806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문자열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28464" y="1556792"/>
            <a:ext cx="792000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C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언어의 문자열</a:t>
            </a:r>
            <a:endParaRPr lang="en-US" altLang="ko-KR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AutoNum type="arabicParenR"/>
              <a:tabLst>
                <a:tab pos="1371600" algn="l"/>
              </a:tabLst>
              <a:defRPr/>
            </a:pPr>
            <a:endParaRPr lang="en-US" altLang="ko-KR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string </a:t>
            </a:r>
            <a:r>
              <a:rPr lang="ko-KR" altLang="en-US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문자열</a:t>
            </a:r>
            <a:endParaRPr lang="en-US" altLang="ko-KR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7797163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문자열</a:t>
            </a:r>
            <a:endParaRPr lang="ko-KR" altLang="en-US" sz="28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899592" y="1425039"/>
            <a:ext cx="7920000" cy="1793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문자열은 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 Language”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와 같이 공백을 포함한 한 개 이상의 문자들을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이중인용부호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(“ ”)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묶는다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컴파일러는 문자열 끝에 널 문자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(‘\0’)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자동적으로 추가한다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문자열은 다음과 같이 배열에 저장된다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 bwMode="auto">
          <a:xfrm>
            <a:off x="1359570" y="3140968"/>
            <a:ext cx="4680520" cy="339196"/>
          </a:xfrm>
          <a:prstGeom prst="rect">
            <a:avLst/>
          </a:prstGeom>
          <a:solidFill>
            <a:srgbClr val="FEF1D4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char </a:t>
            </a:r>
            <a:r>
              <a:rPr lang="en-US" altLang="ko-KR" sz="1600" b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s[] = 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"C Language";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배열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s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에 저장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501008"/>
            <a:ext cx="7056784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190810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문자열</a:t>
            </a:r>
            <a:endParaRPr lang="ko-KR" altLang="en-US" sz="28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12000" y="1694538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직사각형 3"/>
          <p:cNvSpPr/>
          <p:nvPr/>
        </p:nvSpPr>
        <p:spPr bwMode="auto">
          <a:xfrm>
            <a:off x="1259632" y="3212976"/>
            <a:ext cx="7200800" cy="339196"/>
          </a:xfrm>
          <a:prstGeom prst="rect">
            <a:avLst/>
          </a:prstGeom>
          <a:solidFill>
            <a:srgbClr val="FEF1D4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en-US" altLang="ko-KR" sz="1600" b="1" dirty="0">
                <a:solidFill>
                  <a:srgbClr val="0033CC"/>
                </a:solidFill>
                <a:latin typeface="맑은 고딕" pitchFamily="50" charset="-127"/>
                <a:ea typeface="맑은 고딕" pitchFamily="50" charset="-127"/>
              </a:rPr>
              <a:t>const char </a:t>
            </a:r>
            <a:r>
              <a:rPr lang="ko-KR" altLang="en-US" sz="1600" b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*</a:t>
            </a:r>
            <a:r>
              <a:rPr lang="en-US" altLang="ko-KR" sz="1600" b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s = 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"C Language"</a:t>
            </a:r>
            <a:r>
              <a:rPr lang="en-US" altLang="ko-KR" sz="1600" b="1" dirty="0">
                <a:solidFill>
                  <a:srgbClr val="0033CC"/>
                </a:solidFill>
                <a:latin typeface="맑은 고딕" pitchFamily="50" charset="-127"/>
                <a:ea typeface="맑은 고딕" pitchFamily="50" charset="-127"/>
              </a:rPr>
              <a:t>;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포인터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s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가리키는 메모리 공간에 저장</a:t>
            </a:r>
            <a:endParaRPr kumimoji="0" lang="ko-KR" altLang="en-US" sz="1500" b="1" i="0" u="none" strike="noStrike" cap="none" normalizeH="0" baseline="0" dirty="0">
              <a:ln>
                <a:noFill/>
              </a:ln>
              <a:solidFill>
                <a:srgbClr val="00B05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160" y="3573016"/>
            <a:ext cx="7560840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내용 개체 틀 2">
            <a:extLst>
              <a:ext uri="{FF2B5EF4-FFF2-40B4-BE49-F238E27FC236}">
                <a16:creationId xmlns:a16="http://schemas.microsoft.com/office/drawing/2014/main" id="{6AAEEE07-12F5-489C-95F0-AE8D3EED748C}"/>
              </a:ext>
            </a:extLst>
          </p:cNvPr>
          <p:cNvSpPr txBox="1">
            <a:spLocks/>
          </p:cNvSpPr>
          <p:nvPr/>
        </p:nvSpPr>
        <p:spPr bwMode="auto">
          <a:xfrm>
            <a:off x="899592" y="1412776"/>
            <a:ext cx="7920000" cy="1793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문자열은 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 Language”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와 같이 공백을 포함한 한 개 이상의 문자들을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이중인용부호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(“ ”)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묶는다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컴파일러는 문자열 끝에 널 문자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(‘\0’)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자동적으로 추가한다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문자열은 다음과 같이 포인터에 저장된다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5776846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문자열</a:t>
            </a:r>
            <a:endParaRPr lang="ko-KR" altLang="en-US" sz="28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12000" y="1694538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내용 개체 틀 2">
            <a:extLst>
              <a:ext uri="{FF2B5EF4-FFF2-40B4-BE49-F238E27FC236}">
                <a16:creationId xmlns:a16="http://schemas.microsoft.com/office/drawing/2014/main" id="{6AAEEE07-12F5-489C-95F0-AE8D3EED748C}"/>
              </a:ext>
            </a:extLst>
          </p:cNvPr>
          <p:cNvSpPr txBox="1">
            <a:spLocks/>
          </p:cNvSpPr>
          <p:nvPr/>
        </p:nvSpPr>
        <p:spPr bwMode="auto">
          <a:xfrm>
            <a:off x="899592" y="1481648"/>
            <a:ext cx="7200800" cy="4467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&lt;iostream&gt;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using namespace std;</a:t>
            </a:r>
          </a:p>
          <a:p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int main(void)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{</a:t>
            </a:r>
          </a:p>
          <a:p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char str1[ ] = “hello";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const char *str2 = “world";</a:t>
            </a:r>
          </a:p>
          <a:p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&lt;&lt; "str1 = " &lt;&lt; str1 &lt;&lt;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endl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&lt;&lt; "str2 = " &lt;&lt; str2 &lt;&lt;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endl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;</a:t>
            </a:r>
          </a:p>
          <a:p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return 0;</a:t>
            </a:r>
          </a:p>
          <a:p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 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]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str1 = hello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str2 = world</a:t>
            </a:r>
          </a:p>
          <a:p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6070088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701683" y="1408811"/>
            <a:ext cx="792961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클래스는 문자열을 처리하는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라이브러리에서 제공하는 클래스로서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문자열을 객체로 다루기 때문에 편리함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AutoNum type="arabicParenR"/>
            </a:pP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AutoNum type="arabicParenR"/>
            </a:pP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01683" y="2228620"/>
            <a:ext cx="80724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클래스는 문자열의 크기에 맞추어 자동적으로 메모리의 크기를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할당하므로 사용하기에 편리함</a:t>
            </a:r>
          </a:p>
          <a:p>
            <a:pPr marL="342900" indent="-342900">
              <a:buAutoNum type="arabicParenR"/>
            </a:pP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2" name="개체 1">
            <a:extLst>
              <a:ext uri="{FF2B5EF4-FFF2-40B4-BE49-F238E27FC236}">
                <a16:creationId xmlns:a16="http://schemas.microsoft.com/office/drawing/2014/main" id="{78DBF099-8BE6-4DAF-BCBD-F32BC790271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0932653"/>
              </p:ext>
            </p:extLst>
          </p:nvPr>
        </p:nvGraphicFramePr>
        <p:xfrm>
          <a:off x="1043608" y="2996952"/>
          <a:ext cx="7128792" cy="3384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Visio" r:id="rId3" imgW="5714847" imgH="2228850" progId="Visio.Drawing.15">
                  <p:embed/>
                </p:oleObj>
              </mc:Choice>
              <mc:Fallback>
                <p:oleObj name="Visio" r:id="rId3" imgW="5714847" imgH="2228850" progId="Visio.Drawing.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43608" y="2996952"/>
                        <a:ext cx="7128792" cy="33843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lvl="0">
              <a:defRPr/>
            </a:pPr>
            <a:fld id="{E4459580-946D-4E7A-A991-557DE90039BF}" type="slidenum">
              <a:rPr lang="en-US" altLang="ko-KR"/>
              <a:pPr lvl="0">
                <a:defRPr/>
              </a:pPr>
              <a:t>5</a:t>
            </a:fld>
            <a:endParaRPr lang="en-US" altLang="ko-KR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ko-KR" sz="2800">
                <a:latin typeface="맑은 고딕"/>
                <a:ea typeface="맑은 고딕"/>
              </a:rPr>
              <a:t>this </a:t>
            </a:r>
            <a:r>
              <a:rPr lang="ko-KR" altLang="en-US" sz="2800">
                <a:latin typeface="맑은 고딕"/>
                <a:ea typeface="맑은 고딕"/>
              </a:rPr>
              <a:t>포인터</a:t>
            </a:r>
            <a:endParaRPr lang="ko-KR" altLang="en-US" sz="280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612576" y="836711"/>
            <a:ext cx="9348186" cy="5449665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r>
              <a:rPr lang="en-US" altLang="ko-KR" sz="2000" b="1" dirty="0"/>
              <a:t>    </a:t>
            </a:r>
            <a:r>
              <a:rPr lang="en-US" altLang="ko-KR" sz="2400" b="1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r>
              <a:rPr lang="en-US" altLang="ko-KR" sz="2400" b="1" dirty="0">
                <a:solidFill>
                  <a:srgbClr val="0000AC"/>
                </a:solidFill>
                <a:latin typeface="맑은 고딕"/>
                <a:ea typeface="맑은 고딕"/>
              </a:rPr>
              <a:t>			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endParaRPr lang="en-US" altLang="ko-KR" sz="2400" b="1" dirty="0">
              <a:solidFill>
                <a:srgbClr val="271E98"/>
              </a:solidFill>
              <a:latin typeface="맑은 고딕"/>
              <a:ea typeface="맑은 고딕"/>
            </a:endParaRPr>
          </a:p>
        </p:txBody>
      </p:sp>
      <p:sp>
        <p:nvSpPr>
          <p:cNvPr id="10246" name="직사각형 10245"/>
          <p:cNvSpPr/>
          <p:nvPr/>
        </p:nvSpPr>
        <p:spPr>
          <a:xfrm>
            <a:off x="755576" y="1251090"/>
            <a:ext cx="7632848" cy="52022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bg1">
                    <a:lumMod val="50000"/>
                  </a:schemeClr>
                </a:solidFill>
                <a:effectLst/>
                <a:latin typeface="맑은 고딕"/>
                <a:ea typeface="맑은 고딕"/>
              </a:rPr>
              <a:t>#include </a:t>
            </a:r>
            <a:r>
              <a:rPr lang="en-US" altLang="en-US" sz="16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&lt;iostream&gt;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using namespace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std;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public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*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MyPt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){ </a:t>
            </a: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return this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 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 </a:t>
            </a:r>
            <a:r>
              <a:rPr lang="en-US" altLang="en-US" sz="16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16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main(</a:t>
            </a: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	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*p = </a:t>
            </a: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new 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16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"p(</a:t>
            </a:r>
            <a:r>
              <a:rPr lang="en-US" altLang="en-US" sz="16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주소값</a:t>
            </a:r>
            <a:r>
              <a:rPr lang="en-US" altLang="en-US" sz="16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) : "</a:t>
            </a:r>
            <a:r>
              <a:rPr lang="en-US" altLang="en-US" sz="1600" b="1" spc="200" dirty="0">
                <a:solidFill>
                  <a:srgbClr val="C00000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&lt;&lt; p &lt;&lt; 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16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"this(</a:t>
            </a:r>
            <a:r>
              <a:rPr lang="en-US" altLang="en-US" sz="16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주소값</a:t>
            </a:r>
            <a:r>
              <a:rPr lang="en-US" altLang="en-US" sz="16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) : "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&lt;&lt; p-&gt;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MyPt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() &lt;&lt; 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return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0;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 </a:t>
            </a:r>
            <a:r>
              <a:rPr lang="en-US" altLang="en-US" sz="16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main()</a:t>
            </a:r>
          </a:p>
        </p:txBody>
      </p:sp>
      <p:sp>
        <p:nvSpPr>
          <p:cNvPr id="10247" name="직사각형 10246"/>
          <p:cNvSpPr/>
          <p:nvPr/>
        </p:nvSpPr>
        <p:spPr>
          <a:xfrm flipV="1">
            <a:off x="4355976" y="2994051"/>
            <a:ext cx="1512168" cy="26011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24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48" name="직사각형 10247"/>
          <p:cNvSpPr/>
          <p:nvPr/>
        </p:nvSpPr>
        <p:spPr>
          <a:xfrm flipV="1">
            <a:off x="2819770" y="4205120"/>
            <a:ext cx="327182" cy="27764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24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49" name="직사각형 10248"/>
          <p:cNvSpPr/>
          <p:nvPr/>
        </p:nvSpPr>
        <p:spPr>
          <a:xfrm flipV="1">
            <a:off x="5118220" y="4719481"/>
            <a:ext cx="1404628" cy="2498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24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9595E768-9C20-EAD5-C787-54B31223B700}"/>
              </a:ext>
            </a:extLst>
          </p:cNvPr>
          <p:cNvSpPr/>
          <p:nvPr/>
        </p:nvSpPr>
        <p:spPr bwMode="auto">
          <a:xfrm>
            <a:off x="4528676" y="2425392"/>
            <a:ext cx="367240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자기 자신의 객체를 가리키는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this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반환함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89041D12-DF02-80EB-52A6-48770CA099E4}"/>
              </a:ext>
            </a:extLst>
          </p:cNvPr>
          <p:cNvSpPr/>
          <p:nvPr/>
        </p:nvSpPr>
        <p:spPr bwMode="auto">
          <a:xfrm>
            <a:off x="3059832" y="3419793"/>
            <a:ext cx="480942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동적 메모리 할당되어 생성된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주소값을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포함하는 포인터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765C1B80-9386-AF3A-025F-4D6E32CF6666}"/>
              </a:ext>
            </a:extLst>
          </p:cNvPr>
          <p:cNvSpPr/>
          <p:nvPr/>
        </p:nvSpPr>
        <p:spPr bwMode="auto">
          <a:xfrm>
            <a:off x="5273307" y="5337032"/>
            <a:ext cx="2927777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MyPt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자기자신의 객체를 가리키는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this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반환함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포인터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값과 같음</a:t>
            </a:r>
          </a:p>
        </p:txBody>
      </p:sp>
      <p:cxnSp>
        <p:nvCxnSpPr>
          <p:cNvPr id="25" name="직선 화살표 연결선 24">
            <a:extLst>
              <a:ext uri="{FF2B5EF4-FFF2-40B4-BE49-F238E27FC236}">
                <a16:creationId xmlns:a16="http://schemas.microsoft.com/office/drawing/2014/main" id="{205603D0-B48A-B174-8192-BA7B153A2118}"/>
              </a:ext>
            </a:extLst>
          </p:cNvPr>
          <p:cNvCxnSpPr>
            <a:cxnSpLocks/>
            <a:stCxn id="24" idx="0"/>
            <a:endCxn id="10249" idx="0"/>
          </p:cNvCxnSpPr>
          <p:nvPr/>
        </p:nvCxnSpPr>
        <p:spPr>
          <a:xfrm flipH="1" flipV="1">
            <a:off x="5820534" y="4969296"/>
            <a:ext cx="916662" cy="3677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" name="직선 화살표 연결선 4">
            <a:extLst>
              <a:ext uri="{FF2B5EF4-FFF2-40B4-BE49-F238E27FC236}">
                <a16:creationId xmlns:a16="http://schemas.microsoft.com/office/drawing/2014/main" id="{B7C148F8-AF15-43ED-B0E7-D32C18727AB6}"/>
              </a:ext>
            </a:extLst>
          </p:cNvPr>
          <p:cNvCxnSpPr>
            <a:cxnSpLocks/>
            <a:stCxn id="16" idx="2"/>
            <a:endCxn id="10247" idx="2"/>
          </p:cNvCxnSpPr>
          <p:nvPr/>
        </p:nvCxnSpPr>
        <p:spPr>
          <a:xfrm flipH="1">
            <a:off x="5112060" y="2703033"/>
            <a:ext cx="1252820" cy="2910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BB26461D-0D9D-4ADF-8F36-34A3EB48DD1C}"/>
              </a:ext>
            </a:extLst>
          </p:cNvPr>
          <p:cNvCxnSpPr>
            <a:cxnSpLocks/>
            <a:stCxn id="20" idx="2"/>
          </p:cNvCxnSpPr>
          <p:nvPr/>
        </p:nvCxnSpPr>
        <p:spPr>
          <a:xfrm flipH="1">
            <a:off x="2906370" y="3697434"/>
            <a:ext cx="2558174" cy="49993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447392DA-DCFE-4196-8766-B7219115EBD4}"/>
              </a:ext>
            </a:extLst>
          </p:cNvPr>
          <p:cNvSpPr/>
          <p:nvPr/>
        </p:nvSpPr>
        <p:spPr>
          <a:xfrm flipV="1">
            <a:off x="3347864" y="4205118"/>
            <a:ext cx="1764196" cy="27764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9921606D-6CFD-4DDB-8794-C21D9ACB03CD}"/>
              </a:ext>
            </a:extLst>
          </p:cNvPr>
          <p:cNvSpPr/>
          <p:nvPr/>
        </p:nvSpPr>
        <p:spPr bwMode="auto">
          <a:xfrm>
            <a:off x="5292080" y="3974805"/>
            <a:ext cx="3047122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객체를 동적 메모리 할당한후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디폴트 생성자를 호출함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8" name="연결선: 꺾임 17">
            <a:extLst>
              <a:ext uri="{FF2B5EF4-FFF2-40B4-BE49-F238E27FC236}">
                <a16:creationId xmlns:a16="http://schemas.microsoft.com/office/drawing/2014/main" id="{033D394F-2D28-47E2-8EA3-FA2C24E5BF7D}"/>
              </a:ext>
            </a:extLst>
          </p:cNvPr>
          <p:cNvCxnSpPr>
            <a:cxnSpLocks/>
            <a:stCxn id="17" idx="1"/>
            <a:endCxn id="15" idx="3"/>
          </p:cNvCxnSpPr>
          <p:nvPr/>
        </p:nvCxnSpPr>
        <p:spPr>
          <a:xfrm rot="10800000" flipV="1">
            <a:off x="5112060" y="4205958"/>
            <a:ext cx="180020" cy="13797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FFC223AC-B5E9-4D65-B00A-798429AB58C9}"/>
              </a:ext>
            </a:extLst>
          </p:cNvPr>
          <p:cNvCxnSpPr>
            <a:cxnSpLocks/>
          </p:cNvCxnSpPr>
          <p:nvPr/>
        </p:nvCxnSpPr>
        <p:spPr>
          <a:xfrm rot="16200000" flipH="1">
            <a:off x="5328065" y="3618228"/>
            <a:ext cx="1632668" cy="569841"/>
          </a:xfrm>
          <a:prstGeom prst="curvedConnector3">
            <a:avLst>
              <a:gd name="adj1" fmla="val -11052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 animBg="1"/>
      <p:bldP spid="10248" grpId="0" animBg="1"/>
      <p:bldP spid="10249" grpId="0" animBg="1"/>
      <p:bldP spid="16" grpId="0" animBg="1"/>
      <p:bldP spid="20" grpId="0" animBg="1"/>
      <p:bldP spid="24" grpId="0" animBg="1"/>
      <p:bldP spid="15" grpId="0" animBg="1"/>
      <p:bldP spid="17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743045" y="1284173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객체를 생성하고 문자열을 초기화 하는 방법</a:t>
            </a:r>
          </a:p>
          <a:p>
            <a:pPr marL="342900" indent="-342900">
              <a:buAutoNum type="arabicParenR"/>
            </a:pP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5867" y="1857364"/>
            <a:ext cx="6315091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3324227"/>
            <a:ext cx="6286544" cy="1319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41573" y="4700601"/>
            <a:ext cx="6402261" cy="1800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714348" y="1467837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연산자</a:t>
            </a:r>
          </a:p>
          <a:p>
            <a:pPr marL="342900" indent="-342900">
              <a:buAutoNum type="arabicParenR"/>
            </a:pP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3" name="표 12"/>
          <p:cNvGraphicFramePr>
            <a:graphicFrameLocks noGrp="1"/>
          </p:cNvGraphicFramePr>
          <p:nvPr/>
        </p:nvGraphicFramePr>
        <p:xfrm>
          <a:off x="1071538" y="2114168"/>
          <a:ext cx="7358114" cy="3457972"/>
        </p:xfrm>
        <a:graphic>
          <a:graphicData uri="http://schemas.openxmlformats.org/drawingml/2006/table">
            <a:tbl>
              <a:tblPr/>
              <a:tblGrid>
                <a:gridCol w="15464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117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461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연산자명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기 능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54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str1 = str2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str2 </a:t>
                      </a: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문자열을 </a:t>
                      </a:r>
                      <a:r>
                        <a:rPr lang="en-US" altLang="ko-KR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str1 </a:t>
                      </a: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문자열에 대입함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08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str1 += str2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str2 </a:t>
                      </a: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문자열을 </a:t>
                      </a:r>
                      <a:r>
                        <a:rPr lang="en-US" altLang="ko-KR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str1 </a:t>
                      </a: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문자열에 연결함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54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str[n]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 err="1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</a:t>
                      </a:r>
                      <a:r>
                        <a:rPr lang="en-US" altLang="ko-KR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문자열에서 </a:t>
                      </a:r>
                      <a:r>
                        <a:rPr lang="en-US" altLang="ko-KR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n</a:t>
                      </a: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위치의 문자를 반환함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91264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687254" y="1220616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멤버 함수</a:t>
            </a:r>
          </a:p>
          <a:p>
            <a:pPr marL="342900" indent="-342900">
              <a:buAutoNum type="arabicParenR"/>
            </a:pP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346260"/>
              </p:ext>
            </p:extLst>
          </p:nvPr>
        </p:nvGraphicFramePr>
        <p:xfrm>
          <a:off x="1071538" y="1833222"/>
          <a:ext cx="7532910" cy="4476098"/>
        </p:xfrm>
        <a:graphic>
          <a:graphicData uri="http://schemas.openxmlformats.org/drawingml/2006/table">
            <a:tbl>
              <a:tblPr/>
              <a:tblGrid>
                <a:gridCol w="29964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365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504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멤버 </a:t>
                      </a:r>
                      <a:r>
                        <a:rPr lang="ko-KR" altLang="en-US" sz="1200" b="1" dirty="0" err="1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함수명</a:t>
                      </a:r>
                      <a:endParaRPr lang="ko-KR" altLang="en-US" sz="1200" b="1" dirty="0">
                        <a:solidFill>
                          <a:srgbClr val="0000FF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175" marR="64175" marT="17743" marB="17743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기 능</a:t>
                      </a:r>
                    </a:p>
                  </a:txBody>
                  <a:tcPr marL="64175" marR="64175" marT="17743" marB="1774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86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string &amp;append(string &amp;</a:t>
                      </a:r>
                      <a:r>
                        <a:rPr lang="en-US" sz="12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</a:t>
                      </a:r>
                      <a:r>
                        <a:rPr lang="en-US" sz="12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</a:p>
                  </a:txBody>
                  <a:tcPr marL="64175" marR="64175" marT="17743" marB="17743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문자열을 추가함</a:t>
                      </a:r>
                    </a:p>
                  </a:txBody>
                  <a:tcPr marL="64175" marR="64175" marT="17743" marB="1774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55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char</a:t>
                      </a:r>
                      <a:r>
                        <a:rPr lang="en-US" sz="12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at(</a:t>
                      </a:r>
                      <a:r>
                        <a:rPr lang="en-US" sz="1200" b="1" dirty="0" err="1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int</a:t>
                      </a:r>
                      <a:r>
                        <a:rPr lang="en-US" sz="12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pos)</a:t>
                      </a:r>
                    </a:p>
                  </a:txBody>
                  <a:tcPr marL="64175" marR="64175" marT="17743" marB="17743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문자열에서 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n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위치의 문자를 반환함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1" lang="en-US" altLang="ko-KR" sz="1200" b="1" kern="0" dirty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0</a:t>
                      </a:r>
                      <a:r>
                        <a:rPr kumimoji="1" lang="ko-KR" altLang="en-US" sz="1200" b="1" kern="0" dirty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부터 시작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175" marR="64175" marT="17743" marB="1774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25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int</a:t>
                      </a:r>
                      <a:r>
                        <a:rPr lang="en-US" sz="12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compare(string &amp;str)</a:t>
                      </a:r>
                    </a:p>
                  </a:txBody>
                  <a:tcPr marL="64175" marR="64175" marT="17743" marB="17743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두 문자열을 비교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(ASCII 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코드 값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하여 두 문자열이 같으면 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0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을 반환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앞의 문자가 크면 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1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을 반환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앞의 문자가 작으면 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-1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을 반환</a:t>
                      </a:r>
                    </a:p>
                  </a:txBody>
                  <a:tcPr marL="64175" marR="64175" marT="17743" marB="1774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55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int</a:t>
                      </a:r>
                      <a:r>
                        <a:rPr lang="en-US" sz="12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find(string &amp;str)</a:t>
                      </a:r>
                    </a:p>
                  </a:txBody>
                  <a:tcPr marL="64175" marR="64175" marT="17743" marB="17743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문자열을 검색하여 문자열이 존재하는 위치를 반환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(0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부터 시작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175" marR="64175" marT="17743" marB="1774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78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string &amp;insert(</a:t>
                      </a:r>
                      <a:r>
                        <a:rPr lang="en-US" sz="1200" b="1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int</a:t>
                      </a:r>
                      <a:r>
                        <a:rPr lang="en-US" sz="1200" b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pos, string &amp;str)</a:t>
                      </a:r>
                    </a:p>
                  </a:txBody>
                  <a:tcPr marL="64175" marR="64175" marT="17743" marB="17743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지정된 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pos 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위치에 문자열을 삽입</a:t>
                      </a:r>
                    </a:p>
                  </a:txBody>
                  <a:tcPr marL="64175" marR="64175" marT="17743" marB="1774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55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length()</a:t>
                      </a:r>
                    </a:p>
                  </a:txBody>
                  <a:tcPr marL="64175" marR="64175" marT="17743" marB="17743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문자열의 길이를 반환</a:t>
                      </a:r>
                    </a:p>
                  </a:txBody>
                  <a:tcPr marL="64175" marR="64175" marT="17743" marB="1774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710959" y="1187460"/>
            <a:ext cx="994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11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0030" y="1571612"/>
            <a:ext cx="776962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625791"/>
            <a:ext cx="7920880" cy="2899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71177" y="868386"/>
            <a:ext cx="9451818" cy="512122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endParaRPr lang="en-US" altLang="ko-KR" sz="1800" dirty="0"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873FE699-E87A-50BB-22F6-04FD78AECB50}"/>
              </a:ext>
            </a:extLst>
          </p:cNvPr>
          <p:cNvSpPr/>
          <p:nvPr/>
        </p:nvSpPr>
        <p:spPr>
          <a:xfrm>
            <a:off x="755575" y="1196752"/>
            <a:ext cx="7632849" cy="529437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string str1 = </a:t>
            </a:r>
            <a:r>
              <a:rPr lang="en-US" altLang="ko-KR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"hello"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string str2(</a:t>
            </a:r>
            <a:r>
              <a:rPr lang="en-US" altLang="ko-KR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"world"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str1 +=</a:t>
            </a:r>
            <a:r>
              <a:rPr lang="en-US" altLang="ko-KR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" "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str1.append(str2);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</a:t>
            </a:r>
            <a:r>
              <a:rPr lang="en-US" altLang="ko-KR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"str1 = "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str1 &lt;&lt; </a:t>
            </a:r>
            <a:r>
              <a:rPr lang="en-US" altLang="ko-KR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"str1[2] = "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str1[2] &lt;&lt; </a:t>
            </a:r>
            <a:r>
              <a:rPr lang="en-US" altLang="ko-KR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"str1.at(2) = "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str1.at(2) &lt;&lt; </a:t>
            </a:r>
            <a:r>
              <a:rPr lang="en-US" altLang="ko-KR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en-US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98A8B90E-60C1-BB44-2777-2D951894CCCD}"/>
              </a:ext>
            </a:extLst>
          </p:cNvPr>
          <p:cNvSpPr/>
          <p:nvPr/>
        </p:nvSpPr>
        <p:spPr bwMode="auto">
          <a:xfrm>
            <a:off x="4573239" y="2679591"/>
            <a:ext cx="3384378" cy="30841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str1 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공간에 </a:t>
            </a: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“hello”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문자열을 저장</a:t>
            </a:r>
            <a:endParaRPr kumimoji="0" lang="ko-KR" altLang="en-US" sz="1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D11037E5-75FB-D29F-150F-BAFF85FB6933}"/>
              </a:ext>
            </a:extLst>
          </p:cNvPr>
          <p:cNvCxnSpPr>
            <a:cxnSpLocks/>
            <a:stCxn id="32" idx="1"/>
            <a:endCxn id="31" idx="3"/>
          </p:cNvCxnSpPr>
          <p:nvPr/>
        </p:nvCxnSpPr>
        <p:spPr>
          <a:xfrm flipH="1" flipV="1">
            <a:off x="4125902" y="3185676"/>
            <a:ext cx="446097" cy="617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B565997A-C89F-7514-08BB-1F437D657EB3}"/>
              </a:ext>
            </a:extLst>
          </p:cNvPr>
          <p:cNvSpPr/>
          <p:nvPr/>
        </p:nvSpPr>
        <p:spPr bwMode="auto">
          <a:xfrm>
            <a:off x="4571999" y="3037637"/>
            <a:ext cx="3462512" cy="30841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str2 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공간에 </a:t>
            </a: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“world” 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문자열을 저장</a:t>
            </a:r>
            <a:endParaRPr kumimoji="0" lang="ko-KR" altLang="en-US" sz="1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27F04BF1-20C9-E594-D5DA-A321CBE2AD03}"/>
              </a:ext>
            </a:extLst>
          </p:cNvPr>
          <p:cNvSpPr/>
          <p:nvPr/>
        </p:nvSpPr>
        <p:spPr bwMode="auto">
          <a:xfrm>
            <a:off x="4571999" y="3395473"/>
            <a:ext cx="3606939" cy="30841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str1 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공간의 문자열에 빈 공간을 삽입</a:t>
            </a:r>
            <a:endParaRPr kumimoji="0" lang="ko-KR" altLang="en-US" sz="1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0" name="직선 화살표 연결선 39">
            <a:extLst>
              <a:ext uri="{FF2B5EF4-FFF2-40B4-BE49-F238E27FC236}">
                <a16:creationId xmlns:a16="http://schemas.microsoft.com/office/drawing/2014/main" id="{391F1A3C-2AF1-5050-D5C5-CC3C8BAAAA1A}"/>
              </a:ext>
            </a:extLst>
          </p:cNvPr>
          <p:cNvCxnSpPr>
            <a:cxnSpLocks/>
            <a:stCxn id="41" idx="1"/>
            <a:endCxn id="34" idx="3"/>
          </p:cNvCxnSpPr>
          <p:nvPr/>
        </p:nvCxnSpPr>
        <p:spPr>
          <a:xfrm flipH="1" flipV="1">
            <a:off x="3772827" y="4023503"/>
            <a:ext cx="802485" cy="163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50E7607C-F938-BF7E-C343-1DB4D3E0F2AC}"/>
              </a:ext>
            </a:extLst>
          </p:cNvPr>
          <p:cNvSpPr/>
          <p:nvPr/>
        </p:nvSpPr>
        <p:spPr bwMode="auto">
          <a:xfrm>
            <a:off x="4575312" y="3763204"/>
            <a:ext cx="2658207" cy="52386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str2 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공간의 문자열을</a:t>
            </a:r>
            <a:endParaRPr kumimoji="0" lang="en-US" altLang="ko-KR" sz="14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str1 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공간의 문자열 뒤에 붙임</a:t>
            </a:r>
            <a:endParaRPr kumimoji="0" lang="ko-KR" altLang="en-US" sz="1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F965BBD6-B782-A659-90A8-241AFD2ED5A7}"/>
              </a:ext>
            </a:extLst>
          </p:cNvPr>
          <p:cNvSpPr/>
          <p:nvPr/>
        </p:nvSpPr>
        <p:spPr bwMode="auto">
          <a:xfrm>
            <a:off x="4571999" y="5626632"/>
            <a:ext cx="3672409" cy="30841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str1 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 문자열의 </a:t>
            </a: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번째 문자를 반환</a:t>
            </a:r>
            <a:endParaRPr kumimoji="0" lang="ko-KR" altLang="en-US" sz="1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5D4A1BBC-5EA4-A85D-7C70-84184A0DB5ED}"/>
              </a:ext>
            </a:extLst>
          </p:cNvPr>
          <p:cNvSpPr/>
          <p:nvPr/>
        </p:nvSpPr>
        <p:spPr>
          <a:xfrm>
            <a:off x="1682636" y="2750003"/>
            <a:ext cx="2443265" cy="27734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940B459B-796D-E493-39FF-81A61051E446}"/>
              </a:ext>
            </a:extLst>
          </p:cNvPr>
          <p:cNvSpPr/>
          <p:nvPr/>
        </p:nvSpPr>
        <p:spPr>
          <a:xfrm>
            <a:off x="1694768" y="3053992"/>
            <a:ext cx="2431134" cy="26336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DC7650E9-1C4A-4BE8-CABC-4D59CCDF1009}"/>
              </a:ext>
            </a:extLst>
          </p:cNvPr>
          <p:cNvSpPr/>
          <p:nvPr/>
        </p:nvSpPr>
        <p:spPr>
          <a:xfrm>
            <a:off x="1694767" y="3523736"/>
            <a:ext cx="1404616" cy="31375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B365CF1A-5D6A-62CE-299B-B49758E46CD4}"/>
              </a:ext>
            </a:extLst>
          </p:cNvPr>
          <p:cNvSpPr/>
          <p:nvPr/>
        </p:nvSpPr>
        <p:spPr>
          <a:xfrm>
            <a:off x="1694767" y="3866627"/>
            <a:ext cx="2078060" cy="31375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BEC5F619-AD22-5454-3DD1-D29B1FB7BC6A}"/>
              </a:ext>
            </a:extLst>
          </p:cNvPr>
          <p:cNvSpPr/>
          <p:nvPr/>
        </p:nvSpPr>
        <p:spPr>
          <a:xfrm>
            <a:off x="4454732" y="4673582"/>
            <a:ext cx="778571" cy="25365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A755EFE7-42A0-8599-4E16-6347F4502FEC}"/>
              </a:ext>
            </a:extLst>
          </p:cNvPr>
          <p:cNvSpPr/>
          <p:nvPr/>
        </p:nvSpPr>
        <p:spPr>
          <a:xfrm>
            <a:off x="4713233" y="4964512"/>
            <a:ext cx="1040140" cy="26847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71BB78B2-52E1-412C-9B44-16765E9B41A6}"/>
              </a:ext>
            </a:extLst>
          </p:cNvPr>
          <p:cNvCxnSpPr>
            <a:cxnSpLocks/>
            <a:endCxn id="29" idx="3"/>
          </p:cNvCxnSpPr>
          <p:nvPr/>
        </p:nvCxnSpPr>
        <p:spPr>
          <a:xfrm flipH="1">
            <a:off x="4125901" y="2850277"/>
            <a:ext cx="447338" cy="38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5" name="직선 화살표 연결선 54">
            <a:extLst>
              <a:ext uri="{FF2B5EF4-FFF2-40B4-BE49-F238E27FC236}">
                <a16:creationId xmlns:a16="http://schemas.microsoft.com/office/drawing/2014/main" id="{0B6C58E0-CC26-4724-B501-DF3693FA92E8}"/>
              </a:ext>
            </a:extLst>
          </p:cNvPr>
          <p:cNvCxnSpPr>
            <a:stCxn id="37" idx="1"/>
            <a:endCxn id="33" idx="3"/>
          </p:cNvCxnSpPr>
          <p:nvPr/>
        </p:nvCxnSpPr>
        <p:spPr>
          <a:xfrm flipH="1">
            <a:off x="3099383" y="3549683"/>
            <a:ext cx="1472616" cy="13092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0" name="직선 화살표 연결선 59">
            <a:extLst>
              <a:ext uri="{FF2B5EF4-FFF2-40B4-BE49-F238E27FC236}">
                <a16:creationId xmlns:a16="http://schemas.microsoft.com/office/drawing/2014/main" id="{52AC181A-8196-4936-920B-1865F4286C7E}"/>
              </a:ext>
            </a:extLst>
          </p:cNvPr>
          <p:cNvCxnSpPr>
            <a:cxnSpLocks/>
          </p:cNvCxnSpPr>
          <p:nvPr/>
        </p:nvCxnSpPr>
        <p:spPr>
          <a:xfrm flipH="1" flipV="1">
            <a:off x="4454732" y="4910760"/>
            <a:ext cx="258501" cy="71587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2" name="직선 화살표 연결선 61">
            <a:extLst>
              <a:ext uri="{FF2B5EF4-FFF2-40B4-BE49-F238E27FC236}">
                <a16:creationId xmlns:a16="http://schemas.microsoft.com/office/drawing/2014/main" id="{F9A5DD94-4F97-4BE4-BFF2-E350245AC96C}"/>
              </a:ext>
            </a:extLst>
          </p:cNvPr>
          <p:cNvCxnSpPr>
            <a:cxnSpLocks/>
            <a:stCxn id="45" idx="0"/>
            <a:endCxn id="38" idx="2"/>
          </p:cNvCxnSpPr>
          <p:nvPr/>
        </p:nvCxnSpPr>
        <p:spPr>
          <a:xfrm flipH="1" flipV="1">
            <a:off x="5233303" y="5232988"/>
            <a:ext cx="1174901" cy="3936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2" grpId="0" animBg="1"/>
      <p:bldP spid="37" grpId="0" animBg="1"/>
      <p:bldP spid="41" grpId="0" animBg="1"/>
      <p:bldP spid="45" grpId="0" animBg="1"/>
      <p:bldP spid="29" grpId="0" animBg="1"/>
      <p:bldP spid="31" grpId="0" animBg="1"/>
      <p:bldP spid="33" grpId="0" animBg="1"/>
      <p:bldP spid="34" grpId="0" animBg="1"/>
      <p:bldP spid="35" grpId="0" animBg="1"/>
      <p:bldP spid="38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55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20888"/>
            <a:ext cx="7488832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710959" y="1142984"/>
            <a:ext cx="994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12</a:t>
            </a:r>
            <a:endParaRPr lang="ko-KR" altLang="en-US" dirty="0"/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4312" y="1357298"/>
            <a:ext cx="7885339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34" y="3746512"/>
            <a:ext cx="8029594" cy="2754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4661" y="1222489"/>
            <a:ext cx="7783553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61" y="3884910"/>
            <a:ext cx="7885771" cy="2712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C32860A5-9D22-C7D5-0E89-363F41ABEDB0}"/>
              </a:ext>
            </a:extLst>
          </p:cNvPr>
          <p:cNvSpPr/>
          <p:nvPr/>
        </p:nvSpPr>
        <p:spPr>
          <a:xfrm>
            <a:off x="755576" y="1214422"/>
            <a:ext cx="7632848" cy="523891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9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string str1 = </a:t>
            </a:r>
            <a:r>
              <a:rPr lang="en-US" altLang="ko-KR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"hello</a:t>
            </a:r>
            <a:r>
              <a:rPr lang="ko-KR" altLang="en-US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world"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string str2 = str1;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str1.compare(str2) &lt;&lt; </a:t>
            </a:r>
            <a:r>
              <a:rPr lang="en-US" altLang="ko-KR" sz="1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1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str1.find(</a:t>
            </a:r>
            <a:r>
              <a:rPr lang="en-US" altLang="ko-KR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9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wor</a:t>
            </a:r>
            <a:r>
              <a:rPr lang="en-US" altLang="ko-KR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&lt;&lt; </a:t>
            </a:r>
            <a:r>
              <a:rPr lang="en-US" altLang="ko-KR" sz="1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endParaRPr lang="ko-KR" altLang="en-US" sz="1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str1.insert(6, </a:t>
            </a:r>
            <a:r>
              <a:rPr lang="en-US" altLang="ko-KR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"whole</a:t>
            </a:r>
            <a:r>
              <a:rPr lang="ko-KR" altLang="en-US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&lt;&lt; </a:t>
            </a:r>
            <a:r>
              <a:rPr lang="en-US" altLang="ko-KR" sz="1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9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en-US" sz="1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3A4D3AC6-CC44-2112-2074-954B99F27B8F}"/>
              </a:ext>
            </a:extLst>
          </p:cNvPr>
          <p:cNvSpPr/>
          <p:nvPr/>
        </p:nvSpPr>
        <p:spPr bwMode="auto">
          <a:xfrm>
            <a:off x="4043654" y="1926742"/>
            <a:ext cx="3296959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str1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공간에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“hello, world”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문자열 저장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0B7C166D-195B-70E2-6C20-40FFE131B2F8}"/>
              </a:ext>
            </a:extLst>
          </p:cNvPr>
          <p:cNvSpPr/>
          <p:nvPr/>
        </p:nvSpPr>
        <p:spPr bwMode="auto">
          <a:xfrm>
            <a:off x="5366649" y="2789444"/>
            <a:ext cx="3436315" cy="954750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str1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객체 공간의 문자열과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str2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공간의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문자열을 비교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(ASCII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코드 값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하여 같으면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 반환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객체 공간의 문자열이 크면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 반환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str1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공간의 문자열이 작으면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-1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을 반환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lang="en-US" altLang="ko-KR" sz="12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0</a:t>
            </a:r>
            <a:endParaRPr lang="ko-KR" altLang="en-US" sz="1200" b="1" dirty="0">
              <a:solidFill>
                <a:schemeClr val="tx2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885A45D2-3E74-FCCC-75E2-9745B73893DA}"/>
              </a:ext>
            </a:extLst>
          </p:cNvPr>
          <p:cNvSpPr/>
          <p:nvPr/>
        </p:nvSpPr>
        <p:spPr bwMode="auto">
          <a:xfrm>
            <a:off x="4030857" y="2338507"/>
            <a:ext cx="3583146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str1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공간의 문자열을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str2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공간에 복사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3A90976C-C339-FF2B-9FBC-49CA76787313}"/>
              </a:ext>
            </a:extLst>
          </p:cNvPr>
          <p:cNvSpPr/>
          <p:nvPr/>
        </p:nvSpPr>
        <p:spPr bwMode="auto">
          <a:xfrm>
            <a:off x="5751413" y="4478861"/>
            <a:ext cx="3205088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str1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공간의 문자열 중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wor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”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문자열이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존재하는 위치를 반환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(0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부터 시작에 주의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algn="just">
              <a:buNone/>
            </a:pPr>
            <a:r>
              <a:rPr lang="en-US" altLang="ko-KR" sz="12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6</a:t>
            </a:r>
            <a:endParaRPr lang="ko-KR" altLang="en-US" sz="1200" b="1" dirty="0">
              <a:solidFill>
                <a:schemeClr val="tx2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0FE68600-4E62-FDD9-CB40-89552DEFECE3}"/>
              </a:ext>
            </a:extLst>
          </p:cNvPr>
          <p:cNvSpPr/>
          <p:nvPr/>
        </p:nvSpPr>
        <p:spPr bwMode="auto">
          <a:xfrm>
            <a:off x="4383040" y="5468807"/>
            <a:ext cx="3325205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str1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객체 공간의 문자열에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“whole”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문자열을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번째 위치에 삽입함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(0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부터 시작함에 유의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algn="just">
              <a:buNone/>
            </a:pPr>
            <a:r>
              <a:rPr lang="en-US" altLang="ko-KR" sz="12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“hello</a:t>
            </a:r>
            <a:r>
              <a:rPr lang="ko-KR" altLang="en-US" sz="12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whole world”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3277656A-A1CF-16C1-6A25-6F956808ED98}"/>
              </a:ext>
            </a:extLst>
          </p:cNvPr>
          <p:cNvSpPr/>
          <p:nvPr/>
        </p:nvSpPr>
        <p:spPr>
          <a:xfrm>
            <a:off x="1691680" y="2801135"/>
            <a:ext cx="3196362" cy="31202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A0FC5A0C-F503-F76E-4F32-0BFFE6AF2470}"/>
              </a:ext>
            </a:extLst>
          </p:cNvPr>
          <p:cNvSpPr/>
          <p:nvPr/>
        </p:nvSpPr>
        <p:spPr>
          <a:xfrm>
            <a:off x="1709710" y="3146310"/>
            <a:ext cx="2174628" cy="26379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5686FB70-A35B-A700-64C5-83DCD312AAC4}"/>
              </a:ext>
            </a:extLst>
          </p:cNvPr>
          <p:cNvSpPr/>
          <p:nvPr/>
        </p:nvSpPr>
        <p:spPr>
          <a:xfrm>
            <a:off x="2713413" y="3689973"/>
            <a:ext cx="2174629" cy="31526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82C39F21-A39A-B803-B38C-3DA99365EF9B}"/>
              </a:ext>
            </a:extLst>
          </p:cNvPr>
          <p:cNvSpPr/>
          <p:nvPr/>
        </p:nvSpPr>
        <p:spPr>
          <a:xfrm>
            <a:off x="2742884" y="4203954"/>
            <a:ext cx="1901124" cy="3561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A988D204-6A46-EF02-0ABB-BEB9933B6014}"/>
              </a:ext>
            </a:extLst>
          </p:cNvPr>
          <p:cNvSpPr/>
          <p:nvPr/>
        </p:nvSpPr>
        <p:spPr>
          <a:xfrm>
            <a:off x="2742884" y="4840222"/>
            <a:ext cx="2693212" cy="3126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3B5A4BE6-A0F4-9C7B-2FCB-DB9DB6B003E1}"/>
              </a:ext>
            </a:extLst>
          </p:cNvPr>
          <p:cNvCxnSpPr>
            <a:cxnSpLocks/>
            <a:stCxn id="31" idx="1"/>
          </p:cNvCxnSpPr>
          <p:nvPr/>
        </p:nvCxnSpPr>
        <p:spPr>
          <a:xfrm rot="10800000" flipV="1">
            <a:off x="4888043" y="3266818"/>
            <a:ext cx="478607" cy="47737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66F05F19-832B-614A-CCBD-49690464298F}"/>
              </a:ext>
            </a:extLst>
          </p:cNvPr>
          <p:cNvCxnSpPr>
            <a:cxnSpLocks/>
            <a:stCxn id="35" idx="1"/>
            <a:endCxn id="39" idx="2"/>
          </p:cNvCxnSpPr>
          <p:nvPr/>
        </p:nvCxnSpPr>
        <p:spPr>
          <a:xfrm rot="10800000">
            <a:off x="3693447" y="4560146"/>
            <a:ext cx="2057967" cy="24220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B1576288-79EE-671B-5E61-E500D8D113E4}"/>
              </a:ext>
            </a:extLst>
          </p:cNvPr>
          <p:cNvCxnSpPr>
            <a:cxnSpLocks/>
            <a:stCxn id="36" idx="1"/>
            <a:endCxn id="40" idx="2"/>
          </p:cNvCxnSpPr>
          <p:nvPr/>
        </p:nvCxnSpPr>
        <p:spPr>
          <a:xfrm rot="10800000">
            <a:off x="4089490" y="5152872"/>
            <a:ext cx="293550" cy="63942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3ABE1FA8-120B-4970-BE0D-C0DB95D636C4}"/>
              </a:ext>
            </a:extLst>
          </p:cNvPr>
          <p:cNvCxnSpPr>
            <a:cxnSpLocks/>
            <a:stCxn id="27" idx="1"/>
            <a:endCxn id="28" idx="0"/>
          </p:cNvCxnSpPr>
          <p:nvPr/>
        </p:nvCxnSpPr>
        <p:spPr>
          <a:xfrm flipH="1">
            <a:off x="3289861" y="2065563"/>
            <a:ext cx="753793" cy="73557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8F4E6651-BB0B-42CC-BB14-03C50102B4A5}"/>
              </a:ext>
            </a:extLst>
          </p:cNvPr>
          <p:cNvCxnSpPr>
            <a:cxnSpLocks/>
            <a:endCxn id="30" idx="3"/>
          </p:cNvCxnSpPr>
          <p:nvPr/>
        </p:nvCxnSpPr>
        <p:spPr>
          <a:xfrm flipH="1">
            <a:off x="3884338" y="2616148"/>
            <a:ext cx="170429" cy="66206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1" grpId="0" animBg="1"/>
      <p:bldP spid="33" grpId="0" animBg="1"/>
      <p:bldP spid="35" grpId="0" animBg="1"/>
      <p:bldP spid="36" grpId="0" animBg="1"/>
      <p:bldP spid="28" grpId="0" animBg="1"/>
      <p:bldP spid="30" grpId="0" animBg="1"/>
      <p:bldP spid="38" grpId="0" animBg="1"/>
      <p:bldP spid="39" grpId="0" animBg="1"/>
      <p:bldP spid="40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59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12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88840"/>
            <a:ext cx="7488832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6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this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포인터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877591" y="26681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sp>
        <p:nvSpPr>
          <p:cNvPr id="7" name="내용 개체 틀 2">
            <a:extLst>
              <a:ext uri="{FF2B5EF4-FFF2-40B4-BE49-F238E27FC236}">
                <a16:creationId xmlns:a16="http://schemas.microsoft.com/office/drawing/2014/main" id="{A8CF222F-249E-4289-A4EE-C43AFF3BA7F0}"/>
              </a:ext>
            </a:extLst>
          </p:cNvPr>
          <p:cNvSpPr txBox="1">
            <a:spLocks/>
          </p:cNvSpPr>
          <p:nvPr/>
        </p:nvSpPr>
        <p:spPr bwMode="auto">
          <a:xfrm>
            <a:off x="882120" y="1364697"/>
            <a:ext cx="7520064" cy="398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32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비트의 설정으로 컴파일을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수행했을때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주소값을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32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비트로 출력한다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1DF9EB11-562C-4DF2-A567-F8D4C8C5D9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9337" y="1772816"/>
            <a:ext cx="3418591" cy="576064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88177878-3039-4833-B52A-A7C66D271C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1" y="3099167"/>
            <a:ext cx="7416824" cy="2998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758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D6ACE-2F2B-4FEB-BAD7-22F0D413D8DD}" type="slidenum">
              <a:rPr lang="en-US" altLang="ko-KR" smtClean="0"/>
              <a:pPr/>
              <a:t>7</a:t>
            </a:fld>
            <a:endParaRPr lang="en-US" altLang="ko-K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this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포인터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826038" y="277317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sp>
        <p:nvSpPr>
          <p:cNvPr id="7" name="내용 개체 틀 2">
            <a:extLst>
              <a:ext uri="{FF2B5EF4-FFF2-40B4-BE49-F238E27FC236}">
                <a16:creationId xmlns:a16="http://schemas.microsoft.com/office/drawing/2014/main" id="{A8CF222F-249E-4289-A4EE-C43AFF3BA7F0}"/>
              </a:ext>
            </a:extLst>
          </p:cNvPr>
          <p:cNvSpPr txBox="1">
            <a:spLocks/>
          </p:cNvSpPr>
          <p:nvPr/>
        </p:nvSpPr>
        <p:spPr bwMode="auto">
          <a:xfrm>
            <a:off x="827584" y="1364697"/>
            <a:ext cx="7520064" cy="398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64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비트의 설정으로 컴파일을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수행했을때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주소값을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64</a:t>
            </a:r>
            <a:r>
              <a:rPr lang="ko-KR" altLang="en-US" sz="1600" b="1" ker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비트로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출력한다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F40A8B79-FC5E-455E-B00D-A1EC998D55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612" y="1761753"/>
            <a:ext cx="3564498" cy="587127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A4793A42-05D2-4864-9CDC-3B60E9022A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087" y="3178927"/>
            <a:ext cx="7453337" cy="3023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662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459580-946D-4E7A-A991-557DE90039BF}" type="slidenum">
              <a:rPr lang="en-US" altLang="ko-KR" smtClean="0"/>
              <a:pPr/>
              <a:t>8</a:t>
            </a:fld>
            <a:endParaRPr lang="en-US" altLang="ko-KR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this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포인터</a:t>
            </a:r>
            <a:endParaRPr lang="ko-KR" altLang="en-US" sz="2800" dirty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000108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DC7EE33B-8EA7-4286-A442-289E9CFFBB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919287"/>
            <a:ext cx="7632848" cy="446204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lvl="0">
              <a:defRPr/>
            </a:pPr>
            <a:fld id="{E4459580-946D-4E7A-A991-557DE90039BF}" type="slidenum">
              <a:rPr lang="en-US" altLang="ko-KR"/>
              <a:pPr lvl="0">
                <a:defRPr/>
              </a:pPr>
              <a:t>9</a:t>
            </a:fld>
            <a:endParaRPr lang="en-US" altLang="ko-KR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ko-KR" sz="2800" dirty="0">
                <a:latin typeface="맑은 고딕"/>
                <a:ea typeface="맑은 고딕"/>
              </a:rPr>
              <a:t>this </a:t>
            </a:r>
            <a:r>
              <a:rPr lang="ko-KR" altLang="en-US" sz="2800" dirty="0">
                <a:latin typeface="맑은 고딕"/>
                <a:ea typeface="맑은 고딕"/>
              </a:rPr>
              <a:t>포인터</a:t>
            </a:r>
            <a:endParaRPr lang="ko-KR" altLang="en-US" sz="2800" dirty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214422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r>
              <a:rPr lang="en-US" altLang="ko-KR" sz="1600" b="1"/>
              <a:t>    </a:t>
            </a:r>
            <a:r>
              <a:rPr lang="en-US" altLang="ko-KR" sz="1800" b="1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  <a:r>
              <a:rPr lang="ko-KR" altLang="en-US" sz="1800" b="1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r>
              <a:rPr lang="en-US" altLang="ko-KR" sz="1800" b="1">
                <a:solidFill>
                  <a:srgbClr val="0000AC"/>
                </a:solidFill>
                <a:latin typeface="맑은 고딕"/>
                <a:ea typeface="맑은 고딕"/>
              </a:rPr>
              <a:t>			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endParaRPr lang="en-US" altLang="ko-KR" sz="1800" b="1">
              <a:solidFill>
                <a:srgbClr val="271E98"/>
              </a:solidFill>
              <a:latin typeface="맑은 고딕"/>
              <a:ea typeface="맑은 고딕"/>
            </a:endParaRPr>
          </a:p>
        </p:txBody>
      </p:sp>
      <p:sp>
        <p:nvSpPr>
          <p:cNvPr id="10246" name="직사각형 10245"/>
          <p:cNvSpPr/>
          <p:nvPr/>
        </p:nvSpPr>
        <p:spPr>
          <a:xfrm>
            <a:off x="805029" y="1214422"/>
            <a:ext cx="7583395" cy="51302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bg1">
                    <a:lumMod val="50000"/>
                  </a:schemeClr>
                </a:solidFill>
                <a:effectLst/>
                <a:latin typeface="맑은 고딕"/>
                <a:ea typeface="맑은 고딕"/>
              </a:rPr>
              <a:t>#include </a:t>
            </a:r>
            <a:r>
              <a:rPr lang="en-US" altLang="en-US" sz="16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&lt;iostream&gt;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using namespace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std;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public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int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mem;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void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function(</a:t>
            </a: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mem){ </a:t>
            </a: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this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-&gt;mem = mem; 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 </a:t>
            </a:r>
            <a:r>
              <a:rPr lang="en-US" altLang="en-US" sz="16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16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6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()</a:t>
            </a: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main(</a:t>
            </a: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	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*p = </a:t>
            </a: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new 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p-&gt;function(100);	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</a:t>
            </a:r>
            <a:r>
              <a:rPr lang="en-US" altLang="en-US" sz="1600" b="1" spc="200" dirty="0">
                <a:solidFill>
                  <a:srgbClr val="FF0000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16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"mem = "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&lt;&lt; p-&gt;mem &lt;&lt; 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	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return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0;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 </a:t>
            </a:r>
            <a:r>
              <a:rPr lang="en-US" altLang="en-US" sz="16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main()</a:t>
            </a:r>
          </a:p>
        </p:txBody>
      </p:sp>
      <p:sp>
        <p:nvSpPr>
          <p:cNvPr id="10251" name="직사각형 10250"/>
          <p:cNvSpPr/>
          <p:nvPr/>
        </p:nvSpPr>
        <p:spPr>
          <a:xfrm flipV="1">
            <a:off x="4572000" y="4883217"/>
            <a:ext cx="981853" cy="25651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7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53" name="직사각형 10252"/>
          <p:cNvSpPr/>
          <p:nvPr/>
        </p:nvSpPr>
        <p:spPr>
          <a:xfrm flipV="1">
            <a:off x="2183279" y="2670048"/>
            <a:ext cx="703328" cy="24521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7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54" name="직사각형 10253"/>
          <p:cNvSpPr/>
          <p:nvPr/>
        </p:nvSpPr>
        <p:spPr>
          <a:xfrm flipV="1">
            <a:off x="1758098" y="2925556"/>
            <a:ext cx="5550206" cy="2305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7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55" name="직사각형 10254"/>
          <p:cNvSpPr/>
          <p:nvPr/>
        </p:nvSpPr>
        <p:spPr>
          <a:xfrm flipV="1">
            <a:off x="1758097" y="4626313"/>
            <a:ext cx="2272574" cy="27338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7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61517BB5-36C4-BEED-47E6-0AEB256D2D7B}"/>
              </a:ext>
            </a:extLst>
          </p:cNvPr>
          <p:cNvSpPr/>
          <p:nvPr/>
        </p:nvSpPr>
        <p:spPr bwMode="auto">
          <a:xfrm>
            <a:off x="3892595" y="1609486"/>
            <a:ext cx="225439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yClass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5AF86D78-DFC0-650E-A2F6-49A85E926B64}"/>
              </a:ext>
            </a:extLst>
          </p:cNvPr>
          <p:cNvSpPr/>
          <p:nvPr/>
        </p:nvSpPr>
        <p:spPr bwMode="auto">
          <a:xfrm>
            <a:off x="3835063" y="3195090"/>
            <a:ext cx="4121314" cy="58815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함수의 매개 변수명이 멤버 변수명과 같을 경우에는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매개 변수명과 멤버 변수명을 구별하기 위하여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this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사용하여야 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CE2C258D-C4CF-A1D7-904F-B62F917F1862}"/>
              </a:ext>
            </a:extLst>
          </p:cNvPr>
          <p:cNvSpPr/>
          <p:nvPr/>
        </p:nvSpPr>
        <p:spPr bwMode="auto">
          <a:xfrm>
            <a:off x="6804248" y="4807543"/>
            <a:ext cx="1385002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함수의 호출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DB83237F-3BF6-AE38-FE78-8770D1C39F5E}"/>
              </a:ext>
            </a:extLst>
          </p:cNvPr>
          <p:cNvSpPr/>
          <p:nvPr/>
        </p:nvSpPr>
        <p:spPr bwMode="auto">
          <a:xfrm>
            <a:off x="6336605" y="5335159"/>
            <a:ext cx="1619772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값을 출력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E5E90363-0EA1-4729-90AA-FE639F319531}"/>
              </a:ext>
            </a:extLst>
          </p:cNvPr>
          <p:cNvCxnSpPr>
            <a:cxnSpLocks/>
            <a:endCxn id="14" idx="1"/>
          </p:cNvCxnSpPr>
          <p:nvPr/>
        </p:nvCxnSpPr>
        <p:spPr>
          <a:xfrm flipH="1">
            <a:off x="4022347" y="1913139"/>
            <a:ext cx="742968" cy="5634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3" name="자유형: 도형 12">
            <a:extLst>
              <a:ext uri="{FF2B5EF4-FFF2-40B4-BE49-F238E27FC236}">
                <a16:creationId xmlns:a16="http://schemas.microsoft.com/office/drawing/2014/main" id="{1A151019-F212-4197-B0EF-7F0A27CBC8C6}"/>
              </a:ext>
            </a:extLst>
          </p:cNvPr>
          <p:cNvSpPr/>
          <p:nvPr/>
        </p:nvSpPr>
        <p:spPr>
          <a:xfrm>
            <a:off x="4264857" y="2702999"/>
            <a:ext cx="2489511" cy="305473"/>
          </a:xfrm>
          <a:custGeom>
            <a:avLst/>
            <a:gdLst>
              <a:gd name="connsiteX0" fmla="*/ 0 w 2474976"/>
              <a:gd name="connsiteY0" fmla="*/ 280416 h 280416"/>
              <a:gd name="connsiteX1" fmla="*/ 1426464 w 2474976"/>
              <a:gd name="connsiteY1" fmla="*/ 0 h 280416"/>
              <a:gd name="connsiteX2" fmla="*/ 2474976 w 2474976"/>
              <a:gd name="connsiteY2" fmla="*/ 280416 h 280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74976" h="280416">
                <a:moveTo>
                  <a:pt x="0" y="280416"/>
                </a:moveTo>
                <a:cubicBezTo>
                  <a:pt x="506984" y="140208"/>
                  <a:pt x="1013968" y="0"/>
                  <a:pt x="1426464" y="0"/>
                </a:cubicBezTo>
                <a:cubicBezTo>
                  <a:pt x="1838960" y="0"/>
                  <a:pt x="2156968" y="140208"/>
                  <a:pt x="2474976" y="280416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triangle" w="med" len="lg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E9B59469-839D-40F1-ACFE-9272AF464332}"/>
              </a:ext>
            </a:extLst>
          </p:cNvPr>
          <p:cNvSpPr/>
          <p:nvPr/>
        </p:nvSpPr>
        <p:spPr>
          <a:xfrm>
            <a:off x="2483768" y="2469906"/>
            <a:ext cx="3173320" cy="533940"/>
          </a:xfrm>
          <a:custGeom>
            <a:avLst/>
            <a:gdLst>
              <a:gd name="connsiteX0" fmla="*/ 0 w 3218688"/>
              <a:gd name="connsiteY0" fmla="*/ 362049 h 679041"/>
              <a:gd name="connsiteX1" fmla="*/ 1560576 w 3218688"/>
              <a:gd name="connsiteY1" fmla="*/ 8481 h 679041"/>
              <a:gd name="connsiteX2" fmla="*/ 3218688 w 3218688"/>
              <a:gd name="connsiteY2" fmla="*/ 679041 h 679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18688" h="679041">
                <a:moveTo>
                  <a:pt x="0" y="362049"/>
                </a:moveTo>
                <a:cubicBezTo>
                  <a:pt x="512064" y="158849"/>
                  <a:pt x="1024128" y="-44351"/>
                  <a:pt x="1560576" y="8481"/>
                </a:cubicBezTo>
                <a:cubicBezTo>
                  <a:pt x="2097024" y="61313"/>
                  <a:pt x="2657856" y="370177"/>
                  <a:pt x="3218688" y="679041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headEnd type="triangle" w="med" len="lg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2E53A939-6DB9-4070-BC35-3B13B8A930F7}"/>
              </a:ext>
            </a:extLst>
          </p:cNvPr>
          <p:cNvCxnSpPr>
            <a:cxnSpLocks/>
            <a:endCxn id="10254" idx="3"/>
          </p:cNvCxnSpPr>
          <p:nvPr/>
        </p:nvCxnSpPr>
        <p:spPr>
          <a:xfrm flipH="1" flipV="1">
            <a:off x="7308304" y="3040837"/>
            <a:ext cx="275184" cy="15425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FEE816D6-77DF-4C65-8E34-2E0803986C80}"/>
              </a:ext>
            </a:extLst>
          </p:cNvPr>
          <p:cNvCxnSpPr>
            <a:cxnSpLocks/>
            <a:stCxn id="35" idx="1"/>
            <a:endCxn id="10255" idx="3"/>
          </p:cNvCxnSpPr>
          <p:nvPr/>
        </p:nvCxnSpPr>
        <p:spPr>
          <a:xfrm flipH="1" flipV="1">
            <a:off x="4030671" y="4763003"/>
            <a:ext cx="2773577" cy="18336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7" name="연결선: 꺾임 26">
            <a:extLst>
              <a:ext uri="{FF2B5EF4-FFF2-40B4-BE49-F238E27FC236}">
                <a16:creationId xmlns:a16="http://schemas.microsoft.com/office/drawing/2014/main" id="{3303050E-3EA2-4530-985B-4F985B77EFA2}"/>
              </a:ext>
            </a:extLst>
          </p:cNvPr>
          <p:cNvCxnSpPr>
            <a:cxnSpLocks/>
            <a:stCxn id="42" idx="1"/>
            <a:endCxn id="10251" idx="0"/>
          </p:cNvCxnSpPr>
          <p:nvPr/>
        </p:nvCxnSpPr>
        <p:spPr>
          <a:xfrm rot="10800000">
            <a:off x="5062927" y="5139730"/>
            <a:ext cx="1273678" cy="33425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13672FF5-B124-4E1D-9F06-648C950D95D1}"/>
              </a:ext>
            </a:extLst>
          </p:cNvPr>
          <p:cNvSpPr/>
          <p:nvPr/>
        </p:nvSpPr>
        <p:spPr>
          <a:xfrm flipV="1">
            <a:off x="2836246" y="4163930"/>
            <a:ext cx="327182" cy="27764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24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7BD37DB5-C24B-4D74-A792-EAC957156166}"/>
              </a:ext>
            </a:extLst>
          </p:cNvPr>
          <p:cNvSpPr/>
          <p:nvPr/>
        </p:nvSpPr>
        <p:spPr bwMode="auto">
          <a:xfrm>
            <a:off x="3076308" y="3838487"/>
            <a:ext cx="480942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동적 메모리 할당되어 생성된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주소값을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포함하는 포인터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3FB11713-2370-4C22-8DF7-108DAE353F61}"/>
              </a:ext>
            </a:extLst>
          </p:cNvPr>
          <p:cNvCxnSpPr>
            <a:cxnSpLocks/>
          </p:cNvCxnSpPr>
          <p:nvPr/>
        </p:nvCxnSpPr>
        <p:spPr>
          <a:xfrm flipH="1">
            <a:off x="2877908" y="3950259"/>
            <a:ext cx="201339" cy="2121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FF503B9A-E654-4344-BAD7-60C11BD689F2}"/>
              </a:ext>
            </a:extLst>
          </p:cNvPr>
          <p:cNvSpPr/>
          <p:nvPr/>
        </p:nvSpPr>
        <p:spPr>
          <a:xfrm flipV="1">
            <a:off x="3491880" y="4163925"/>
            <a:ext cx="1636656" cy="27764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FE791D10-77E6-49B0-AFF1-15C515B05896}"/>
              </a:ext>
            </a:extLst>
          </p:cNvPr>
          <p:cNvSpPr/>
          <p:nvPr/>
        </p:nvSpPr>
        <p:spPr bwMode="auto">
          <a:xfrm>
            <a:off x="5308556" y="4262837"/>
            <a:ext cx="3047122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객체를 동적 메모리 할당한후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디폴트 생성자를 호출함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8" name="연결선: 꺾임 27">
            <a:extLst>
              <a:ext uri="{FF2B5EF4-FFF2-40B4-BE49-F238E27FC236}">
                <a16:creationId xmlns:a16="http://schemas.microsoft.com/office/drawing/2014/main" id="{06C2E429-0862-4651-84ED-CC4AC7231BCE}"/>
              </a:ext>
            </a:extLst>
          </p:cNvPr>
          <p:cNvCxnSpPr>
            <a:cxnSpLocks/>
            <a:stCxn id="26" idx="1"/>
            <a:endCxn id="25" idx="3"/>
          </p:cNvCxnSpPr>
          <p:nvPr/>
        </p:nvCxnSpPr>
        <p:spPr>
          <a:xfrm rot="10800000">
            <a:off x="5128536" y="4302745"/>
            <a:ext cx="180020" cy="19124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4" name="타원 33">
            <a:extLst>
              <a:ext uri="{FF2B5EF4-FFF2-40B4-BE49-F238E27FC236}">
                <a16:creationId xmlns:a16="http://schemas.microsoft.com/office/drawing/2014/main" id="{528A86D8-E25A-4D71-B838-40CD053D7A7C}"/>
              </a:ext>
            </a:extLst>
          </p:cNvPr>
          <p:cNvSpPr/>
          <p:nvPr/>
        </p:nvSpPr>
        <p:spPr>
          <a:xfrm>
            <a:off x="3353061" y="4589447"/>
            <a:ext cx="415599" cy="31635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6" name="타원 35">
            <a:extLst>
              <a:ext uri="{FF2B5EF4-FFF2-40B4-BE49-F238E27FC236}">
                <a16:creationId xmlns:a16="http://schemas.microsoft.com/office/drawing/2014/main" id="{975A2878-84AF-478A-B177-7AD9E8BDABF0}"/>
              </a:ext>
            </a:extLst>
          </p:cNvPr>
          <p:cNvSpPr/>
          <p:nvPr/>
        </p:nvSpPr>
        <p:spPr>
          <a:xfrm>
            <a:off x="3906503" y="2906338"/>
            <a:ext cx="635653" cy="280417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D41B35AF-6857-482D-A926-A29847FE8BCA}"/>
              </a:ext>
            </a:extLst>
          </p:cNvPr>
          <p:cNvCxnSpPr>
            <a:cxnSpLocks/>
            <a:stCxn id="34" idx="0"/>
            <a:endCxn id="36" idx="4"/>
          </p:cNvCxnSpPr>
          <p:nvPr/>
        </p:nvCxnSpPr>
        <p:spPr>
          <a:xfrm flipV="1">
            <a:off x="3560861" y="3186755"/>
            <a:ext cx="663469" cy="140269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A63CC4B9-27E4-4CAE-9DCA-85DB0E1935B0}"/>
              </a:ext>
            </a:extLst>
          </p:cNvPr>
          <p:cNvSpPr/>
          <p:nvPr/>
        </p:nvSpPr>
        <p:spPr bwMode="auto">
          <a:xfrm>
            <a:off x="5128535" y="2080493"/>
            <a:ext cx="895419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매개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변수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4" name="직선 화살표 연결선 43">
            <a:extLst>
              <a:ext uri="{FF2B5EF4-FFF2-40B4-BE49-F238E27FC236}">
                <a16:creationId xmlns:a16="http://schemas.microsoft.com/office/drawing/2014/main" id="{E97ED45E-305A-49B9-A298-FC9C0E837DAF}"/>
              </a:ext>
            </a:extLst>
          </p:cNvPr>
          <p:cNvCxnSpPr>
            <a:cxnSpLocks/>
          </p:cNvCxnSpPr>
          <p:nvPr/>
        </p:nvCxnSpPr>
        <p:spPr>
          <a:xfrm>
            <a:off x="5576114" y="2358134"/>
            <a:ext cx="0" cy="31191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1" grpId="0" animBg="1"/>
      <p:bldP spid="10253" grpId="0" animBg="1"/>
      <p:bldP spid="10254" grpId="0" animBg="1"/>
      <p:bldP spid="10255" grpId="0" animBg="1"/>
      <p:bldP spid="24" grpId="0" animBg="1"/>
      <p:bldP spid="31" grpId="0" animBg="1"/>
      <p:bldP spid="35" grpId="0" animBg="1"/>
      <p:bldP spid="42" grpId="0" animBg="1"/>
      <p:bldP spid="13" grpId="0" animBg="1"/>
      <p:bldP spid="14" grpId="0" animBg="1"/>
      <p:bldP spid="20" grpId="0" animBg="1"/>
      <p:bldP spid="21" grpId="0" animBg="1"/>
      <p:bldP spid="25" grpId="0" animBg="1"/>
      <p:bldP spid="26" grpId="0" animBg="1"/>
      <p:bldP spid="34" grpId="0" animBg="1"/>
      <p:bldP spid="36" grpId="0" animBg="1"/>
      <p:bldP spid="43" grpId="0" animBg="1"/>
    </p:bldLst>
  </p:timing>
</p:sld>
</file>

<file path=ppt/theme/theme1.xml><?xml version="1.0" encoding="utf-8"?>
<a:theme xmlns:a="http://schemas.openxmlformats.org/drawingml/2006/main" name="색종이 상자">
  <a:themeElements>
    <a:clrScheme name="색종이 상자 1">
      <a:dk1>
        <a:srgbClr val="000000"/>
      </a:dk1>
      <a:lt1>
        <a:srgbClr val="FFFFFF"/>
      </a:lt1>
      <a:dk2>
        <a:srgbClr val="CC6600"/>
      </a:dk2>
      <a:lt2>
        <a:srgbClr val="F5B363"/>
      </a:lt2>
      <a:accent1>
        <a:srgbClr val="EB933B"/>
      </a:accent1>
      <a:accent2>
        <a:srgbClr val="F3C917"/>
      </a:accent2>
      <a:accent3>
        <a:srgbClr val="FFFFFF"/>
      </a:accent3>
      <a:accent4>
        <a:srgbClr val="000000"/>
      </a:accent4>
      <a:accent5>
        <a:srgbClr val="F3C8AF"/>
      </a:accent5>
      <a:accent6>
        <a:srgbClr val="DCB614"/>
      </a:accent6>
      <a:hlink>
        <a:srgbClr val="BB9321"/>
      </a:hlink>
      <a:folHlink>
        <a:srgbClr val="F1E785"/>
      </a:folHlink>
    </a:clrScheme>
    <a:fontScheme name="색종이 상자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FontTx/>
          <a:buNone/>
          <a:defRPr kumimoji="1" lang="ko-KR" altLang="en-US" sz="1800" b="0" i="0" u="none" strike="noStrike" cap="none" normalizeH="0" baseline="0" smtClean="0">
            <a:solidFill>
              <a:schemeClr val="tx1"/>
            </a:solidFill>
            <a:effectLst/>
            <a:latin typeface="굴림"/>
            <a:ea typeface="굴림"/>
          </a:defRPr>
        </a:defPPr>
      </a:lstStyle>
    </a:spDef>
    <a:lnDef>
      <a:spPr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FontTx/>
          <a:buNone/>
          <a:defRPr kumimoji="1" lang="ko-KR" altLang="en-US" sz="1800" b="0" i="0" u="none" strike="noStrike" cap="none" normalizeH="0" baseline="0" smtClean="0">
            <a:solidFill>
              <a:schemeClr val="tx1"/>
            </a:solidFill>
            <a:effectLst/>
            <a:latin typeface="굴림"/>
            <a:ea typeface="굴림"/>
          </a:defRPr>
        </a:defPPr>
      </a:lstStyle>
    </a:lnDef>
    <a:txDef>
      <a:spPr/>
      <a:bodyPr/>
      <a:lstStyle/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2000</TotalTime>
  <Words>3966</Words>
  <Application>Microsoft Office PowerPoint</Application>
  <PresentationFormat>화면 슬라이드 쇼(4:3)</PresentationFormat>
  <Paragraphs>810</Paragraphs>
  <Slides>59</Slides>
  <Notes>2</Notes>
  <HiddenSlides>0</HiddenSlides>
  <MMClips>0</MMClips>
  <ScaleCrop>false</ScaleCrop>
  <HeadingPairs>
    <vt:vector size="8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59</vt:i4>
      </vt:variant>
    </vt:vector>
  </HeadingPairs>
  <TitlesOfParts>
    <vt:vector size="67" baseType="lpstr">
      <vt:lpstr>굴림</vt:lpstr>
      <vt:lpstr>돋움체</vt:lpstr>
      <vt:lpstr>맑은 고딕</vt:lpstr>
      <vt:lpstr>Arial</vt:lpstr>
      <vt:lpstr>Symbol</vt:lpstr>
      <vt:lpstr>Wingdings</vt:lpstr>
      <vt:lpstr>색종이 상자</vt:lpstr>
      <vt:lpstr>Visio</vt:lpstr>
      <vt:lpstr>[5주차 C++ 언어프로그래밍] this 포인터, 복사 생성자, 프렌드, 정적 멤버,  const,  string 클래스</vt:lpstr>
      <vt:lpstr>this 포인터</vt:lpstr>
      <vt:lpstr> this 포인터</vt:lpstr>
      <vt:lpstr>생성자(constructor)</vt:lpstr>
      <vt:lpstr>this 포인터</vt:lpstr>
      <vt:lpstr>this 포인터</vt:lpstr>
      <vt:lpstr>this 포인터</vt:lpstr>
      <vt:lpstr> this 포인터</vt:lpstr>
      <vt:lpstr>this 포인터</vt:lpstr>
      <vt:lpstr>this 포인터</vt:lpstr>
      <vt:lpstr>복사 생성자(copy constructor)</vt:lpstr>
      <vt:lpstr>복사 생성자(copy constructor)</vt:lpstr>
      <vt:lpstr>복사 생성자(copy constructor)</vt:lpstr>
      <vt:lpstr>복사 생성자(copy constructor)</vt:lpstr>
      <vt:lpstr>복사 생성자(copy constructor)</vt:lpstr>
      <vt:lpstr>복사 생성자(copy constructor)</vt:lpstr>
      <vt:lpstr>복사 생성자(copy constructor)</vt:lpstr>
      <vt:lpstr>복사 생성자(copy constructor)</vt:lpstr>
      <vt:lpstr>복사 생성자(copy constructor)</vt:lpstr>
      <vt:lpstr> 프렌드(friend)</vt:lpstr>
      <vt:lpstr> 프렌드(friend) – 프렌드 함수 </vt:lpstr>
      <vt:lpstr> 프렌드(friend) – 프렌드 함수 </vt:lpstr>
      <vt:lpstr> 프렌드(friend) – 프렌드 함수 </vt:lpstr>
      <vt:lpstr> 프렌드(friend) – 프렌드 함수 </vt:lpstr>
      <vt:lpstr> 프렌드(friend) - 다른 클래스의 프렌드 멤버 함수</vt:lpstr>
      <vt:lpstr> 프렌드(friend) - 다른 클래스의 프렌드 멤버 함수</vt:lpstr>
      <vt:lpstr>프렌드(friend) - 다른 클래스의 프렌드 멤버 함수</vt:lpstr>
      <vt:lpstr>프렌드(friend) - 다른 클래스의 프렌드 멤버 함수</vt:lpstr>
      <vt:lpstr> 프렌드(friend) - 프렌드 클래스 </vt:lpstr>
      <vt:lpstr> 프렌드(friend) - 프렌드 클래스 </vt:lpstr>
      <vt:lpstr> 프렌드(friend) - 프렌드 클래스 </vt:lpstr>
      <vt:lpstr> 프렌드(friend) - 프렌드 클래스 </vt:lpstr>
      <vt:lpstr> 정적 멤버(static member)</vt:lpstr>
      <vt:lpstr> 정적 멤버(static member)</vt:lpstr>
      <vt:lpstr> 정적 멤버(static member)</vt:lpstr>
      <vt:lpstr> 정적 멤버(static member)</vt:lpstr>
      <vt:lpstr> 정적 멤버(static member)</vt:lpstr>
      <vt:lpstr> 정적 멤버(static member)</vt:lpstr>
      <vt:lpstr> 정적 멤버(static member)</vt:lpstr>
      <vt:lpstr>정적 멤버(static member)</vt:lpstr>
      <vt:lpstr> const</vt:lpstr>
      <vt:lpstr> const</vt:lpstr>
      <vt:lpstr> const </vt:lpstr>
      <vt:lpstr> const </vt:lpstr>
      <vt:lpstr>C++ 언어의 문자열</vt:lpstr>
      <vt:lpstr>C언어의 문자열</vt:lpstr>
      <vt:lpstr>C언어의 문자열</vt:lpstr>
      <vt:lpstr>C언어의 문자열</vt:lpstr>
      <vt:lpstr> string 클래스의 문자열</vt:lpstr>
      <vt:lpstr> string 클래스의 문자열</vt:lpstr>
      <vt:lpstr> string 클래스의 문자열</vt:lpstr>
      <vt:lpstr> string 클래스의 문자열</vt:lpstr>
      <vt:lpstr> string 클래스의 문자열</vt:lpstr>
      <vt:lpstr> string 클래스의 문자열</vt:lpstr>
      <vt:lpstr> string 클래스의 문자열</vt:lpstr>
      <vt:lpstr> string 클래스의 문자열</vt:lpstr>
      <vt:lpstr> string 클래스의 문자열</vt:lpstr>
      <vt:lpstr> string 클래스의 문자열</vt:lpstr>
      <vt:lpstr> string 클래스의 문자열</vt:lpstr>
    </vt:vector>
  </TitlesOfParts>
  <Manager/>
  <Company>전자과컴실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C++</dc:title>
  <dc:creator>전자과컴실</dc:creator>
  <cp:lastModifiedBy>Seungho Lee</cp:lastModifiedBy>
  <cp:revision>1123</cp:revision>
  <dcterms:created xsi:type="dcterms:W3CDTF">2009-03-24T09:38:36Z</dcterms:created>
  <dcterms:modified xsi:type="dcterms:W3CDTF">2025-10-01T02:40:09Z</dcterms:modified>
  <cp:version>1000.0000.01</cp:version>
</cp:coreProperties>
</file>