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75"/>
  </p:notesMasterIdLst>
  <p:sldIdLst>
    <p:sldId id="256" r:id="rId2"/>
    <p:sldId id="530" r:id="rId3"/>
    <p:sldId id="531" r:id="rId4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257" r:id="rId13"/>
    <p:sldId id="258" r:id="rId14"/>
    <p:sldId id="259" r:id="rId15"/>
    <p:sldId id="678" r:id="rId16"/>
    <p:sldId id="260" r:id="rId17"/>
    <p:sldId id="261" r:id="rId18"/>
    <p:sldId id="599" r:id="rId19"/>
    <p:sldId id="262" r:id="rId20"/>
    <p:sldId id="263" r:id="rId21"/>
    <p:sldId id="264" r:id="rId22"/>
    <p:sldId id="552" r:id="rId23"/>
    <p:sldId id="553" r:id="rId24"/>
    <p:sldId id="554" r:id="rId25"/>
    <p:sldId id="555" r:id="rId26"/>
    <p:sldId id="556" r:id="rId27"/>
    <p:sldId id="265" r:id="rId28"/>
    <p:sldId id="665" r:id="rId29"/>
    <p:sldId id="670" r:id="rId30"/>
    <p:sldId id="624" r:id="rId31"/>
    <p:sldId id="671" r:id="rId32"/>
    <p:sldId id="266" r:id="rId33"/>
    <p:sldId id="267" r:id="rId34"/>
    <p:sldId id="268" r:id="rId35"/>
    <p:sldId id="269" r:id="rId36"/>
    <p:sldId id="271" r:id="rId37"/>
    <p:sldId id="675" r:id="rId38"/>
    <p:sldId id="676" r:id="rId39"/>
    <p:sldId id="275" r:id="rId40"/>
    <p:sldId id="276" r:id="rId41"/>
    <p:sldId id="277" r:id="rId42"/>
    <p:sldId id="278" r:id="rId43"/>
    <p:sldId id="279" r:id="rId44"/>
    <p:sldId id="280" r:id="rId45"/>
    <p:sldId id="281" r:id="rId46"/>
    <p:sldId id="282" r:id="rId47"/>
    <p:sldId id="283" r:id="rId48"/>
    <p:sldId id="284" r:id="rId49"/>
    <p:sldId id="285" r:id="rId50"/>
    <p:sldId id="286" r:id="rId51"/>
    <p:sldId id="287" r:id="rId52"/>
    <p:sldId id="290" r:id="rId53"/>
    <p:sldId id="288" r:id="rId54"/>
    <p:sldId id="289" r:id="rId55"/>
    <p:sldId id="291" r:id="rId56"/>
    <p:sldId id="677" r:id="rId57"/>
    <p:sldId id="293" r:id="rId58"/>
    <p:sldId id="294" r:id="rId59"/>
    <p:sldId id="295" r:id="rId60"/>
    <p:sldId id="296" r:id="rId61"/>
    <p:sldId id="297" r:id="rId62"/>
    <p:sldId id="298" r:id="rId63"/>
    <p:sldId id="299" r:id="rId64"/>
    <p:sldId id="300" r:id="rId65"/>
    <p:sldId id="320" r:id="rId66"/>
    <p:sldId id="321" r:id="rId67"/>
    <p:sldId id="322" r:id="rId68"/>
    <p:sldId id="324" r:id="rId69"/>
    <p:sldId id="273" r:id="rId70"/>
    <p:sldId id="314" r:id="rId71"/>
    <p:sldId id="315" r:id="rId72"/>
    <p:sldId id="316" r:id="rId73"/>
    <p:sldId id="317" r:id="rId74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1B1"/>
    <a:srgbClr val="0000FF"/>
    <a:srgbClr val="CC6600"/>
    <a:srgbClr val="BDCF83"/>
    <a:srgbClr val="9EB947"/>
    <a:srgbClr val="B2F3FC"/>
    <a:srgbClr val="81DEFF"/>
    <a:srgbClr val="17D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41" autoAdjust="0"/>
    <p:restoredTop sz="96332" autoAdjust="0"/>
  </p:normalViewPr>
  <p:slideViewPr>
    <p:cSldViewPr>
      <p:cViewPr varScale="1">
        <p:scale>
          <a:sx n="116" d="100"/>
          <a:sy n="116" d="100"/>
        </p:scale>
        <p:origin x="1566" y="102"/>
      </p:cViewPr>
      <p:guideLst>
        <p:guide orient="horz" pos="2158"/>
        <p:guide pos="2878"/>
      </p:guideLst>
    </p:cSldViewPr>
  </p:slideViewPr>
  <p:outlineViewPr>
    <p:cViewPr>
      <p:scale>
        <a:sx n="33" d="100"/>
        <a:sy n="33" d="100"/>
      </p:scale>
      <p:origin x="0" y="-285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fld id="{4CE8C3D3-3150-4325-93C7-83DE9527EFF3}" type="slidenum">
              <a:rPr lang="en-US" altLang="ko-KR"/>
              <a:pPr lvl="0"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3335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8042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7831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922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42" name="Group 26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924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9266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67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268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9269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77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9278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1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9286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288" name="Rectangle 7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89" name="Rectangle 7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90" name="Rectangle 7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4B79DE2-F89B-41BD-82BC-EF40190471B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9291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endParaRPr kumimoji="0" lang="ko-KR" altLang="ko-KR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7A05F-EE86-4BFC-A46B-C36C559E4A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11FC1-ECCF-4F19-A187-27E32300901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88125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7E4B109-71DE-4FE4-898F-BE53F523C2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B29B3-6793-41BE-9390-797E10263F3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352C7-E6AC-4398-8D80-A42C0BAB268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B97E-C234-4C05-A171-5B13075F929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AC06-3C08-465B-B6F6-2D4D6B9B14C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DBEB-42E9-4CA8-B8BA-5D35116CF0E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1CF4-6997-4E36-9380-DD15317CB50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E82F7-31E4-41F0-BC75-2C29649997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83DE-9AA0-45FD-BE4E-97C6B424132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8195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8196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7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8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9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1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2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3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4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5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6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7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8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9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0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1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2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3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4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5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6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7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18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8219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0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1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2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3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4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5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6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7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8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9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0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1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2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3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4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5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6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7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8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9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0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8242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43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8244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7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52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8253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5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6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9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8261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4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5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</a:defRPr>
            </a:lvl1pPr>
          </a:lstStyle>
          <a:p>
            <a:fld id="{A8924C26-1EC0-48D9-B210-0C0891A9ABB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5356"/>
            <a:ext cx="7772400" cy="74266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언어개요 및 프로그램시작하기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(2022)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827584" y="1340768"/>
            <a:ext cx="2951888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프로그래밍의 예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8EEA611-B730-FAFC-8D54-D8AB5CCE9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94538"/>
            <a:ext cx="5439534" cy="427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19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636" y="524625"/>
            <a:ext cx="655272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객체지향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6186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기법에서 객체는 모듈내에서 동작되는 함수와 입력되는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자료들을 하나의 패키지로 묶어 완전히 독립된 모듈로 존재한다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C++, C#, JAVA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</p:txBody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9164"/>
            <a:ext cx="3276700" cy="265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5412355"/>
            <a:ext cx="3528392" cy="32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자료들이 분리됨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035" y="2896352"/>
            <a:ext cx="4117541" cy="190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427984" y="5422739"/>
            <a:ext cx="4392488" cy="2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자료들을 하나의 패키지로 관리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11902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12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04664"/>
            <a:ext cx="8229600" cy="677988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역사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4" y="1196752"/>
            <a:ext cx="8401080" cy="5328591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1980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년대 초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Bell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연구소의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뱐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스트라우스트럽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Bjarne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Stroustrup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의해 만들어졌음</a:t>
            </a:r>
            <a:r>
              <a:rPr lang="ko-KR" altLang="en-US" sz="1600" kern="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언어에 증가 연산자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뒤에 붙여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언어보다 한 단계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진보한 언어라는 의미를 지니기도 함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언어의 기본 문법에 객체지향 프로그래밍</a:t>
            </a: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(Object Oriented    </a:t>
            </a:r>
          </a:p>
          <a:p>
            <a:pPr>
              <a:lnSpc>
                <a:spcPct val="80000"/>
              </a:lnSpc>
              <a:buNone/>
            </a:pP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Programming : OOP)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기능을 추가한 언어임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>
              <a:lnSpc>
                <a:spcPct val="80000"/>
              </a:lnSpc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1998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ANSI(American National Standards Institute)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 정식으로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호환성을 위해 표준화 과정을 거쳐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현재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C++20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이 표준으로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사용되고 있으며 향후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C++23</a:t>
            </a:r>
            <a:r>
              <a:rPr lang="ko-KR" altLang="en-US" sz="1600" b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표준으로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업그레이드 할 예정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=&gt; https://en.wikipedia.org/wiki/C++</a:t>
            </a: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BB1AE22-7845-4CDA-8CA8-AE6ACBC77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4433445"/>
            <a:ext cx="3917939" cy="208823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B109-71DE-4FE4-898F-BE53F523C2ED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784976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(encapsulation)</a:t>
            </a: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외부의 접근을 차단하여 객체를 보호하는 객체지향 프로그래밍의 특성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EC8C813-FB40-41E5-85E0-FAEA59571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492896"/>
            <a:ext cx="6408712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2641"/>
            <a:ext cx="8543956" cy="3518528"/>
          </a:xfrm>
        </p:spPr>
        <p:txBody>
          <a:bodyPr/>
          <a:lstStyle/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객체에서 수정이나 참조를 할 수가 없음</a:t>
            </a: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 은닉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(data hiding)</a:t>
            </a: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자료나 함수의 변경이 전체 객체에 영향을 주지 않고 해당되는 객체에만 영향을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주기 때문에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프로그램의 유지보수를 쉽게 할 수 있음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500166" y="16878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68070"/>
            <a:ext cx="640871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15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22" y="1484784"/>
            <a:ext cx="8543956" cy="3518527"/>
          </a:xfrm>
        </p:spPr>
        <p:txBody>
          <a:bodyPr/>
          <a:lstStyle/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캡슐화는 객체를 구성하는 요소들을 캡슐로 싸서 그 내부를 보호하고 볼 수 없게 하는 것이지만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객체와 서로 정보를 주고받기 위해 객체의 일부 요소를 외부에 공개함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언어가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언어와의 호환성을 위하여 캡슐 외부에 함수와 전역변수 등을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만들어 사용할 수 있도록  함 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외부의 접근을 차단하는 객체지향 프로그래밍의 특성이 다소                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무너짐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331640" y="278092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6" name="오른쪽 화살표 7">
            <a:extLst>
              <a:ext uri="{FF2B5EF4-FFF2-40B4-BE49-F238E27FC236}">
                <a16:creationId xmlns:a16="http://schemas.microsoft.com/office/drawing/2014/main" id="{BBF49623-B2A8-440C-8CCF-092AAF7186D4}"/>
              </a:ext>
            </a:extLst>
          </p:cNvPr>
          <p:cNvSpPr/>
          <p:nvPr/>
        </p:nvSpPr>
        <p:spPr bwMode="auto">
          <a:xfrm>
            <a:off x="1362458" y="352646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12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1B21-103C-4AFF-BFFC-8CF1818F8BEE}" type="slidenum">
              <a:rPr lang="en-US" altLang="ko-KR"/>
              <a:pPr/>
              <a:t>16</a:t>
            </a:fld>
            <a:endParaRPr lang="en-US" altLang="ko-KR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868362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351616"/>
            <a:ext cx="8501090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(polymorphism)</a:t>
            </a:r>
          </a:p>
          <a:p>
            <a:pPr>
              <a:buNone/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하나의 기능이 프로그래머의 의도에 따라 바뀌어 동작함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operator overloading) </a:t>
            </a: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기존에 미리 정의 되어 있는 연산자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(+, -, /, *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들을 프로그래머의 의도에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맞도록 새롭게 정의하여 사용할 수 있도록 지원하는 기능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286124"/>
            <a:ext cx="54292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오른쪽 화살표 12"/>
          <p:cNvSpPr/>
          <p:nvPr/>
        </p:nvSpPr>
        <p:spPr bwMode="auto">
          <a:xfrm>
            <a:off x="1214414" y="175887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14" name="오른쪽 화살표 13"/>
          <p:cNvSpPr/>
          <p:nvPr/>
        </p:nvSpPr>
        <p:spPr bwMode="auto">
          <a:xfrm>
            <a:off x="1678968" y="268627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000636"/>
            <a:ext cx="50006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F99A-21AA-4C7B-B013-68CE3B8E34AD}" type="slidenum">
              <a:rPr lang="en-US" altLang="ko-KR"/>
              <a:pPr/>
              <a:t>17</a:t>
            </a:fld>
            <a:endParaRPr lang="en-US" altLang="ko-KR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357322"/>
          </a:xfrm>
        </p:spPr>
        <p:txBody>
          <a:bodyPr/>
          <a:lstStyle/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이름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function 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name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overloading</a:t>
            </a:r>
            <a:r>
              <a:rPr lang="en-US" sz="12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>
              <a:lnSpc>
                <a:spcPct val="150000"/>
              </a:lnSpc>
              <a:buNone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하나의 프로그램에 같은 이름을 갖는 함수들의 매개변수의 개수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등이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다르면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서로 다른 함수들로 인식됨 </a:t>
            </a:r>
          </a:p>
          <a:p>
            <a:pPr>
              <a:buNone/>
            </a:pPr>
            <a:endParaRPr lang="ko-KR" altLang="en-US" dirty="0"/>
          </a:p>
        </p:txBody>
      </p:sp>
      <p:sp>
        <p:nvSpPr>
          <p:cNvPr id="9" name="오른쪽 화살표 8"/>
          <p:cNvSpPr/>
          <p:nvPr/>
        </p:nvSpPr>
        <p:spPr bwMode="auto">
          <a:xfrm>
            <a:off x="1491288" y="17089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32" y="1895078"/>
            <a:ext cx="7416824" cy="491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53345" y="1532937"/>
            <a:ext cx="73499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베이스 클래스 멤버 함수가 파생 클래스에 상속 되었을 경우에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(virtual function)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로 선언한 후에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파생 클래스에 가상 함수와 똑같은 멤버를 재정의 하는 것을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 클래스에서 상속된 가상 함수는 무시되고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재정의된 함수가 실행됨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는 파생 클래스에서 베이스 클래스의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함수와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함수명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개수와 자료형 등이 동일한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함수를 재정의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3173" y="1255570"/>
            <a:ext cx="8001056" cy="28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71438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FC87225-941B-499D-B915-9E6526484AD3}"/>
              </a:ext>
            </a:extLst>
          </p:cNvPr>
          <p:cNvSpPr/>
          <p:nvPr/>
        </p:nvSpPr>
        <p:spPr>
          <a:xfrm>
            <a:off x="1475656" y="3695539"/>
            <a:ext cx="6552728" cy="23386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Tiger: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600725D-6935-4E0A-AA4F-B9D29846BF1E}"/>
              </a:ext>
            </a:extLst>
          </p:cNvPr>
          <p:cNvSpPr/>
          <p:nvPr/>
        </p:nvSpPr>
        <p:spPr bwMode="auto">
          <a:xfrm>
            <a:off x="2135449" y="4335241"/>
            <a:ext cx="4536504" cy="2908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8853C17B-FF13-48FA-8A37-174C9483A1F4}"/>
              </a:ext>
            </a:extLst>
          </p:cNvPr>
          <p:cNvSpPr/>
          <p:nvPr/>
        </p:nvSpPr>
        <p:spPr bwMode="auto">
          <a:xfrm>
            <a:off x="2149429" y="5365012"/>
            <a:ext cx="720080" cy="27736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9DF8EB0-733A-41EA-8308-EC755D80313A}"/>
              </a:ext>
            </a:extLst>
          </p:cNvPr>
          <p:cNvSpPr/>
          <p:nvPr/>
        </p:nvSpPr>
        <p:spPr bwMode="auto">
          <a:xfrm>
            <a:off x="2123728" y="5331898"/>
            <a:ext cx="5256584" cy="3435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5493D76-7232-482E-9396-D8F61A05CF15}"/>
              </a:ext>
            </a:extLst>
          </p:cNvPr>
          <p:cNvSpPr/>
          <p:nvPr/>
        </p:nvSpPr>
        <p:spPr bwMode="auto">
          <a:xfrm>
            <a:off x="5580113" y="4744943"/>
            <a:ext cx="12112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3FA40C7-ECF7-478C-9421-28A002E877B2}"/>
              </a:ext>
            </a:extLst>
          </p:cNvPr>
          <p:cNvSpPr/>
          <p:nvPr/>
        </p:nvSpPr>
        <p:spPr bwMode="auto">
          <a:xfrm>
            <a:off x="5522467" y="5729242"/>
            <a:ext cx="12688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재정의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C0B9DEC-F724-433B-92B0-44F1A42BE2EE}"/>
              </a:ext>
            </a:extLst>
          </p:cNvPr>
          <p:cNvSpPr/>
          <p:nvPr/>
        </p:nvSpPr>
        <p:spPr bwMode="auto">
          <a:xfrm>
            <a:off x="2721220" y="5721262"/>
            <a:ext cx="8213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생략 가능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869A75FA-5135-4E2E-B99D-DC27935AC73C}"/>
              </a:ext>
            </a:extLst>
          </p:cNvPr>
          <p:cNvCxnSpPr>
            <a:cxnSpLocks/>
            <a:stCxn id="14" idx="1"/>
            <a:endCxn id="10" idx="2"/>
          </p:cNvCxnSpPr>
          <p:nvPr/>
        </p:nvCxnSpPr>
        <p:spPr bwMode="auto">
          <a:xfrm rot="10800000">
            <a:off x="4403701" y="4626091"/>
            <a:ext cx="1176412" cy="2499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BE7F4E71-7EF3-4ADF-B489-DA7307144005}"/>
              </a:ext>
            </a:extLst>
          </p:cNvPr>
          <p:cNvCxnSpPr>
            <a:cxnSpLocks/>
            <a:stCxn id="15" idx="1"/>
            <a:endCxn id="13" idx="2"/>
          </p:cNvCxnSpPr>
          <p:nvPr/>
        </p:nvCxnSpPr>
        <p:spPr bwMode="auto">
          <a:xfrm rot="10800000">
            <a:off x="4752021" y="5675496"/>
            <a:ext cx="770447" cy="18487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D8E027F2-DBFA-40A2-89E3-301FE8F0B28B}"/>
              </a:ext>
            </a:extLst>
          </p:cNvPr>
          <p:cNvCxnSpPr>
            <a:cxnSpLocks/>
            <a:stCxn id="16" idx="1"/>
            <a:endCxn id="12" idx="4"/>
          </p:cNvCxnSpPr>
          <p:nvPr/>
        </p:nvCxnSpPr>
        <p:spPr bwMode="auto">
          <a:xfrm rot="10800000">
            <a:off x="2509470" y="5642380"/>
            <a:ext cx="211751" cy="21000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5" name="오른쪽 화살표 8">
            <a:extLst>
              <a:ext uri="{FF2B5EF4-FFF2-40B4-BE49-F238E27FC236}">
                <a16:creationId xmlns:a16="http://schemas.microsoft.com/office/drawing/2014/main" id="{FE4E4F61-7E1A-42FC-BD01-4B9338510C3E}"/>
              </a:ext>
            </a:extLst>
          </p:cNvPr>
          <p:cNvSpPr/>
          <p:nvPr/>
        </p:nvSpPr>
        <p:spPr bwMode="auto">
          <a:xfrm>
            <a:off x="1275717" y="1590147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6" name="오른쪽 화살표 8">
            <a:extLst>
              <a:ext uri="{FF2B5EF4-FFF2-40B4-BE49-F238E27FC236}">
                <a16:creationId xmlns:a16="http://schemas.microsoft.com/office/drawing/2014/main" id="{53C1710F-C698-4D49-90C6-B0FCA3FE5A03}"/>
              </a:ext>
            </a:extLst>
          </p:cNvPr>
          <p:cNvSpPr/>
          <p:nvPr/>
        </p:nvSpPr>
        <p:spPr bwMode="auto">
          <a:xfrm>
            <a:off x="1298688" y="2062982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7" name="오른쪽 화살표 8">
            <a:extLst>
              <a:ext uri="{FF2B5EF4-FFF2-40B4-BE49-F238E27FC236}">
                <a16:creationId xmlns:a16="http://schemas.microsoft.com/office/drawing/2014/main" id="{ACE72FCF-363A-410E-9472-52DFF2D2F234}"/>
              </a:ext>
            </a:extLst>
          </p:cNvPr>
          <p:cNvSpPr/>
          <p:nvPr/>
        </p:nvSpPr>
        <p:spPr bwMode="auto">
          <a:xfrm>
            <a:off x="1331640" y="257100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8" name="오른쪽 화살표 8">
            <a:extLst>
              <a:ext uri="{FF2B5EF4-FFF2-40B4-BE49-F238E27FC236}">
                <a16:creationId xmlns:a16="http://schemas.microsoft.com/office/drawing/2014/main" id="{F385E284-314A-4CE7-920F-F2A796C5D096}"/>
              </a:ext>
            </a:extLst>
          </p:cNvPr>
          <p:cNvSpPr/>
          <p:nvPr/>
        </p:nvSpPr>
        <p:spPr bwMode="auto">
          <a:xfrm>
            <a:off x="1331640" y="281388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84" y="1404884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(inheritance)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상위 클래스에서 정의된 속성을 그대로 물려받으면서 자신만의 속성을 더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첨가하여 하위 클래스를 정의함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수행할 때 부모 클래스가 되는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(base class)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하며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받는 자식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(derived class)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부름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상속의 성질을 이용하면 기존에 작성된 프로그램을 그대로 재사용할 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있음으로 프로그램의 생산성을 높일 수 있음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87759"/>
            <a:ext cx="6572295" cy="255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프로그램과 프로그래밍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0644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컴퓨터가 알아 들을 수 있는 컴퓨터 언어로 작성된 일련의 명령들이다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프로그래밍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 만드는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32CD30E-3DDF-2C55-B0DF-56372BD1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934" y="2996952"/>
            <a:ext cx="4788131" cy="28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50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9EEE-3073-4F9B-BEE4-0846CA862790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20D6D6F-E657-B45B-104B-CD8B86C4A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66" y="1556792"/>
            <a:ext cx="7405868" cy="471356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Microsoft Visual Studio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를 이용한 일반적인</a:t>
            </a:r>
            <a:br>
              <a:rPr lang="en-US" altLang="ko-KR" sz="28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프로그래밍 개발 과정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1857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0B35394-1C16-F2EF-B385-E3A8D6D6BA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1" t="-1" r="1283" b="-1"/>
          <a:stretch/>
        </p:blipFill>
        <p:spPr>
          <a:xfrm>
            <a:off x="763965" y="1484784"/>
            <a:ext cx="7560840" cy="485742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컴파일</a:t>
            </a:r>
          </a:p>
        </p:txBody>
      </p:sp>
      <p:pic>
        <p:nvPicPr>
          <p:cNvPr id="2242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762" y="3356992"/>
            <a:ext cx="5309212" cy="207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05136" y="1426648"/>
            <a:ext cx="8136464" cy="136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고급 언어로 작성한 소스 코드를 동작할 컴퓨터 등에서 동작시킬 수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있도록 저급언어인 기계어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구성됨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번역하여 오브젝트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의하여 문법적 에러를 체크하여 사용자가 수정할 수 있도록 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8303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링크</a:t>
            </a:r>
          </a:p>
        </p:txBody>
      </p:sp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08" y="2780928"/>
            <a:ext cx="525658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484784"/>
            <a:ext cx="7405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링커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(linker)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의해 컴파일 과정에서 생성되어 분할된 오브젝트 코드들을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결합하고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코드로 존재하는 라이브러리들을 결합하여 동작할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컴퓨터에서 동작시킬 수 있는 실행 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실행에 필요한 각종 리소스를 포함시킨다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6210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실행</a:t>
            </a:r>
          </a:p>
        </p:txBody>
      </p:sp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30" y="2852936"/>
            <a:ext cx="6914354" cy="21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48478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운영체제에 존재하는 프로그램인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(loader)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하드 디스크와 같은 저장 공간에 있는 실행 코드를 주기억장치로 복사한 후 컴퓨터가 실행하는 기능을 수행하는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3069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디버깅</a:t>
            </a:r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6628"/>
            <a:ext cx="532859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268760"/>
            <a:ext cx="8229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수정하여 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(bug)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없애는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 과정과 링크 과정에서 발생하는 문법적 에러를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시간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 시에 발생하는 메모리 관련 오류를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알고리즘 오류를 디버깅 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3547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버그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29" y="2180333"/>
            <a:ext cx="7103742" cy="223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71039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52536" y="620688"/>
            <a:ext cx="9324528" cy="485756"/>
          </a:xfrm>
        </p:spPr>
        <p:txBody>
          <a:bodyPr/>
          <a:lstStyle/>
          <a:p>
            <a:r>
              <a:rPr lang="en-US" altLang="ko-KR" sz="2000" dirty="0"/>
              <a:t>   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 다운로드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2804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윈도우 환경에서 제공되는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통합 개발 환경 소프트웨어에는 여러 가지 종류가 있으나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</a:t>
            </a:r>
            <a:r>
              <a:rPr lang="ko-KR" altLang="en-US" sz="1600" b="1" kern="0" dirty="0">
                <a:solidFill>
                  <a:srgbClr val="291FAD"/>
                </a:solidFill>
                <a:latin typeface="맑은 고딕" pitchFamily="50" charset="-127"/>
                <a:ea typeface="맑은 고딕" pitchFamily="50" charset="-127"/>
              </a:rPr>
              <a:t>사에서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나온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Studio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패키지내의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C++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대표적이다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버전이 무료로 다운로드 가능하다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=&gt; https://beta.visualstudio.com/download</a:t>
            </a:r>
            <a:r>
              <a:rPr 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392BA3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C0D031D-F013-0210-D5F5-E415C0BB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423" y="3487030"/>
            <a:ext cx="6707153" cy="283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23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프로젝트와 솔루션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0518"/>
            <a:ext cx="8280480" cy="1372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솔루션은 여러 개의 프로젝트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들이 존재하는 작업 공간이다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 이외에 소스 코드가 컴파일 된 실행 코드가 동작되기 위한 각종 파일들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데이터베이스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 등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하나로 통합 관리함으로써 프로그래머에게 작업 편리성을 부여한다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56719"/>
            <a:ext cx="5544616" cy="3280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395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8568" y="593248"/>
            <a:ext cx="6768752" cy="485756"/>
          </a:xfrm>
        </p:spPr>
        <p:txBody>
          <a:bodyPr/>
          <a:lstStyle/>
          <a:p>
            <a:pPr algn="just"/>
            <a:r>
              <a:rPr lang="en-US" altLang="ko-KR" sz="1800" dirty="0"/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1559" y="147036"/>
            <a:ext cx="1129593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788A164-A085-3C26-DA75-BA1E9C6A2C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0" t="3182" r="1567" b="2110"/>
          <a:stretch/>
        </p:blipFill>
        <p:spPr>
          <a:xfrm>
            <a:off x="647563" y="1700808"/>
            <a:ext cx="7848873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6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94320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프로그램의 변환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프로그램이 컴퓨터에서 동작되도록 하려면 변환이 올바르게 이루어져야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07EBFB1-96FF-301A-F22D-F7ADC7DEF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72" y="2416328"/>
            <a:ext cx="5681456" cy="389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33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616" y="626040"/>
            <a:ext cx="8929718" cy="485756"/>
          </a:xfrm>
        </p:spPr>
        <p:txBody>
          <a:bodyPr/>
          <a:lstStyle/>
          <a:p>
            <a:pPr algn="just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  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1559" y="147036"/>
            <a:ext cx="1129593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A7C2E6B-2C26-AAA1-AFD3-5AC15126A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15" y="1628800"/>
            <a:ext cx="8025369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04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8"/>
            <a:ext cx="8229600" cy="868362"/>
          </a:xfrm>
        </p:spPr>
        <p:txBody>
          <a:bodyPr/>
          <a:lstStyle/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1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509667FB-3314-8A6F-9F8B-2D7F56116F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2" t="1422" r="2824"/>
          <a:stretch/>
        </p:blipFill>
        <p:spPr>
          <a:xfrm>
            <a:off x="179511" y="1340768"/>
            <a:ext cx="8784977" cy="499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38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E9536EB-C7E7-F60A-5C0E-08220E46E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8" y="1268760"/>
            <a:ext cx="838842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39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499996112" descr="EMB000056e057f3">
            <a:extLst>
              <a:ext uri="{FF2B5EF4-FFF2-40B4-BE49-F238E27FC236}">
                <a16:creationId xmlns:a16="http://schemas.microsoft.com/office/drawing/2014/main" id="{6E94647B-AF78-8F82-8E0A-75482B880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37748"/>
            <a:ext cx="4896544" cy="493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725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500370552" descr="EMB000056e057f4">
            <a:extLst>
              <a:ext uri="{FF2B5EF4-FFF2-40B4-BE49-F238E27FC236}">
                <a16:creationId xmlns:a16="http://schemas.microsoft.com/office/drawing/2014/main" id="{739A9D15-55A8-A906-66F3-9AD37BBBD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590" y="1441332"/>
            <a:ext cx="4830142" cy="481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5379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57C12D90-9C24-C3FE-860F-B782FC377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82" y="1196752"/>
            <a:ext cx="8661235" cy="531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219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새 프로젝트 생성하기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9B5FD4A-C915-512D-3EF8-26534072C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02" y="1268760"/>
            <a:ext cx="8667795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0FAF2A8-3C2B-00C9-20EA-2B90081BA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15" y="1628800"/>
            <a:ext cx="8025369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898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021AEAB-5A18-AD93-6FDF-72757BCB23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2" t="1422" r="2824"/>
          <a:stretch/>
        </p:blipFill>
        <p:spPr>
          <a:xfrm>
            <a:off x="179511" y="1340768"/>
            <a:ext cx="8784977" cy="499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32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FD7D532-A690-BB04-D61F-1D6B1F1EF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64" y="1268760"/>
            <a:ext cx="8820472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1581294" y="548680"/>
            <a:ext cx="6087050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기계어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755576" y="1492465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이루어진 명령어의 조합이다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알아 들을 수 있는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996B96-5249-2128-E971-8F6D8A5A8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76" y="2996952"/>
            <a:ext cx="6263048" cy="275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006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6C21065-2885-445D-85C6-E901C492B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83" y="1268760"/>
            <a:ext cx="7675433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5C79478-3C77-4817-9B88-517096638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37" y="1417638"/>
            <a:ext cx="8721725" cy="4788398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2C1C6C5-A7D3-43D8-9E6A-8A312287E82C}" type="slidenum">
              <a:rPr lang="en-US" altLang="ko-KR"/>
              <a:pPr lvl="0">
                <a:defRPr/>
              </a:pPr>
              <a:t>42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2800" dirty="0">
                <a:solidFill>
                  <a:srgbClr val="CC6600"/>
                </a:solidFill>
                <a:latin typeface="맑은 고딕"/>
                <a:ea typeface="맑은 고딕"/>
              </a:rPr>
              <a:t>소스 코드 작성하기 </a:t>
            </a:r>
            <a:r>
              <a:rPr lang="en-US" altLang="ko-KR" sz="2800" dirty="0">
                <a:solidFill>
                  <a:srgbClr val="CC6600"/>
                </a:solidFill>
                <a:latin typeface="맑은 고딕"/>
                <a:ea typeface="맑은 고딕"/>
              </a:rPr>
              <a:t>4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A4F6E3B-59C5-6516-2B77-56C7E6C76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616" y="1402942"/>
            <a:ext cx="4420768" cy="49269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F3818A0-F388-5BF9-D8D1-BAE50A154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1218086"/>
            <a:ext cx="8892480" cy="5314602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44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3632E90-0991-1D7C-B21F-DB21CC1B3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1190389"/>
            <a:ext cx="8892480" cy="5334955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45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2D8C56E-8ABB-2640-A4BF-5F18ED332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924944"/>
            <a:ext cx="8229601" cy="365841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68AA03C-DBF8-51D5-6702-8D02C8059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08" y="1157289"/>
            <a:ext cx="7943023" cy="1944196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16BBBAB-2158-4B6E-57D3-4B3FA3CC1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202085"/>
            <a:ext cx="7632848" cy="316302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953FC2B-29CE-D35E-DD28-EFC164B36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509120"/>
            <a:ext cx="7632848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636DDB9-3206-F5E7-F901-B74488419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76" y="1340768"/>
            <a:ext cx="8118648" cy="5013539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실행 코드 수행하기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4916937-B027-8E1A-E80C-64627CF83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32" y="1235531"/>
            <a:ext cx="7596336" cy="5145797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7723666-38A4-C25C-DC29-50AF21EC2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8" y="1340768"/>
            <a:ext cx="8388424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19189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어셈블리어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55796" y="1401668"/>
            <a:ext cx="76324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기계어를 사람이 알아보기 쉬운 일련의 기호를 사용하여 좀 더 쉽게 컴퓨터의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동작을 제어할 수 있도록 만든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5C2A5C1-451A-36A3-6D93-DD475AC6E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317" y="2780928"/>
            <a:ext cx="6761365" cy="318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101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50AC37D-3913-7ACD-41F6-C283EEF9B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89" y="1143000"/>
            <a:ext cx="8427021" cy="5314602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324544" y="548680"/>
            <a:ext cx="9577064" cy="485756"/>
          </a:xfrm>
        </p:spPr>
        <p:txBody>
          <a:bodyPr/>
          <a:lstStyle/>
          <a:p>
            <a:r>
              <a:rPr lang="en-US" altLang="ko-KR" sz="2000" dirty="0"/>
              <a:t>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49E4597-A491-1C5B-44F9-0C3B6D7AF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64" y="1628800"/>
            <a:ext cx="7991872" cy="4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699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solidFill>
                <a:srgbClr val="CC66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0C6D0CB-350A-DDFB-8C43-84944001E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14" y="2132856"/>
            <a:ext cx="7956376" cy="436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604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solidFill>
                <a:srgbClr val="CC66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268760"/>
            <a:ext cx="7848432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정보창에는 현재 진행중인 소스 코드의 정보가 표시된다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9F31E797-E6A1-730F-5037-C273B514F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646" y="2348880"/>
            <a:ext cx="7560840" cy="414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669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정보창에는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진행중인 소스 코드의 정보가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3F55F6C-1E53-8833-EBFE-2E4E69276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420888"/>
            <a:ext cx="7488832" cy="410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026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-74288" y="548680"/>
            <a:ext cx="9182792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67E79B5-5A13-1D0B-E147-BDBD29DEA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340768"/>
            <a:ext cx="7920880" cy="516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2030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프로그램의 기본구조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2A32FB6-362C-35A3-0369-6A17DDD14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284" y="1556792"/>
            <a:ext cx="6549431" cy="466578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25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주석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(comment)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 프로그램에는 소스 코드 내에 프로그래머가 프로그램에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대한 설명을 기록할 때 사용하는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프로그램의 수행 결과에 전혀 영향을 주지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가급적 많은 주석을 상세하고 자세히 기록해야 다음에 프로그램을 수정할 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용이하다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버전에서는 주석인 경우에 녹색으로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올바른 주석 사용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4860032" y="1562795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잘못된 주석 사용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12000" y="4653136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//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86164"/>
            <a:ext cx="5188040" cy="185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86" y="1972558"/>
            <a:ext cx="2912313" cy="196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99" y="5006906"/>
            <a:ext cx="29051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652528" y="1196752"/>
            <a:ext cx="809593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기호로 시작하며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컴파일을 수행하기 전에 작동하여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매크로 치환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조건부 컴파일 등의 기능을 수행한다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&lt;iostream&gt;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폴더에서 찾아 소스 코드에 포함시키도록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헤더 파일은 다음의 시스템 폴더에 존재한다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59F02CB-DC3C-481F-B7DE-E76AF02126AB}"/>
              </a:ext>
            </a:extLst>
          </p:cNvPr>
          <p:cNvSpPr/>
          <p:nvPr/>
        </p:nvSpPr>
        <p:spPr>
          <a:xfrm>
            <a:off x="652528" y="4132764"/>
            <a:ext cx="7838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확장자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붙이지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입출력을 수행하는 객체와 클래스가 선언되어 있으므로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입출력을 수행하려면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출력은 모니터로 출력을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입력은 키보드에서의 입력을 의미한다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01E2F67-2DEB-EA19-9509-86E294BF0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23" y="3344146"/>
            <a:ext cx="7740352" cy="6282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고급언어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340767"/>
            <a:ext cx="7920000" cy="177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인간의 언어와 가까운 형태로 이뤄진 고급 언어인간의 언어와 가까운 형태로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이뤄진 고급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 FORTRAN, COBOL, PASCAL,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C,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고급 언어는 컴파일러에 의하여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이해하고 알아들을 수 있는 기계어로 변환된다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3A7802F-2788-7AFC-B86F-D13CAAF13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423" y="3645024"/>
            <a:ext cx="6583153" cy="258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35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748CDF8-9CA2-42D5-B27C-512D1CBD1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40768"/>
            <a:ext cx="7632848" cy="5057923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2275" y="395287"/>
            <a:ext cx="8229600" cy="868362"/>
          </a:xfrm>
        </p:spPr>
        <p:txBody>
          <a:bodyPr/>
          <a:lstStyle/>
          <a:p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#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include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 &lt;</a:t>
            </a:r>
            <a:r>
              <a:rPr lang="en-US" altLang="ko-KR" sz="1800" dirty="0" err="1"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ko-KR" altLang="en-US" sz="1800" dirty="0">
                <a:latin typeface="맑은 고딕" pitchFamily="50" charset="-127"/>
                <a:ea typeface="맑은 고딕" pitchFamily="50" charset="-127"/>
              </a:rPr>
              <a:t>문장을 소스 코드에 포함시키지 않으면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FA4A4EB-A68F-BCDB-6F02-1AE543831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62" y="1484784"/>
            <a:ext cx="8648876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2C1C6C5-A7D3-43D8-9E6A-8A312287E82C}" type="slidenum">
              <a:rPr lang="en-US" altLang="ko-KR"/>
              <a:pPr lvl="0">
                <a:defRPr/>
              </a:pPr>
              <a:t>62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 err="1">
                <a:latin typeface="맑은 고딕"/>
                <a:ea typeface="맑은 고딕"/>
              </a:rPr>
              <a:t>cout</a:t>
            </a:r>
            <a:r>
              <a:rPr lang="en-US" altLang="ko-KR" dirty="0">
                <a:latin typeface="맑은 고딕"/>
                <a:ea typeface="맑은 고딕"/>
              </a:rPr>
              <a:t> </a:t>
            </a:r>
            <a:endParaRPr lang="ko-KR" altLang="en-US" dirty="0">
              <a:latin typeface="맑은 고딕"/>
              <a:ea typeface="맑은 고딕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612000" y="1563061"/>
            <a:ext cx="7920000" cy="1374423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2075" tIns="46038" rIns="92075" bIns="46038" anchor="t" anchorCtr="0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</a:t>
            </a:r>
            <a:r>
              <a:rPr lang="ko-KR" altLang="en-US" sz="1600" b="1" kern="0">
                <a:solidFill>
                  <a:srgbClr val="271E98"/>
                </a:solidFill>
                <a:latin typeface="맑은 고딕"/>
                <a:ea typeface="맑은 고딕"/>
              </a:rPr>
              <a:t>장치인 모니터로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자료를 출력하는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 출력 스트림 객체이다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스트림 삽입 연산자인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와 같이 사용된다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연산자는 원래 왼쪽으로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헤더 파일에서 오른쪽 자료를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에        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전달하는 스트림 삽입  연산자로 연산자 중복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되어있다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.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2F8AC10-7B5D-8F14-B977-FA4C41778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78" y="3357545"/>
            <a:ext cx="7794479" cy="2489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1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</a:t>
            </a:r>
            <a:b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프로그램으로 합칠 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동일한 이름인 경우에 충돌이 발생함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E82D9599-6727-4310-B20E-D1A65588F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13723"/>
            <a:ext cx="6572296" cy="362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64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사용하여 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 프로그램으로 합칠 경우에 같은 이름이 충동하는 것을 방지함 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2BACC1F-E36E-404A-8592-8A765550F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2564904"/>
            <a:ext cx="6929438" cy="400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65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3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 방법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6CB4E12-AAAD-48C5-AE8C-803B2A51E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2060848"/>
            <a:ext cx="5974804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4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 방법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E0159D9-056D-4630-A5EE-7040FE417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960" y="3140968"/>
            <a:ext cx="6653940" cy="306119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73F8558-A099-4EF8-87F7-DA51D35AE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454" y="2060848"/>
            <a:ext cx="6718446" cy="1008112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5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일일이 지정하기가 번거로운 경우에는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using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키워드를 사용하여 네임스페이스 전체를 지정함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4D4AE8F-507F-43B4-99CC-017D8B0F5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3571875"/>
            <a:ext cx="69579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FED4F28-224A-4C5B-BE74-3CCF3218D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204864"/>
            <a:ext cx="6480720" cy="1152698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6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중에서 일부만 사용하는 경우</a:t>
            </a:r>
            <a:endParaRPr lang="ko-KR" altLang="en-US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002" y="5868293"/>
            <a:ext cx="1809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B6283537-CC15-44D9-A376-E5A7B393A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81951"/>
            <a:ext cx="6648473" cy="439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DDE4894B-8B5A-44C8-90D5-B38DB8E14FB4}" type="slidenum">
              <a:rPr lang="en-US" altLang="ko-KR"/>
              <a:pPr lvl="0">
                <a:defRPr/>
              </a:pPr>
              <a:t>69</a:t>
            </a:fld>
            <a:endParaRPr lang="en-US" altLang="ko-KR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std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</a:t>
            </a:r>
            <a:endParaRPr lang="ko-KR" altLang="en-US" sz="2800" dirty="0"/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938213" y="1563688"/>
            <a:ext cx="7920037" cy="1505272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std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2003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년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ANSI C++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standard namespace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로 제정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라이브러리가 포함되어져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있음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endParaRPr lang="en-US" altLang="ko-KR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때마다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붙이는 것이 번거롭기 때문에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using namespace std;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선언하면 그 이후의 소스 코드에서는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 붙이지 않아도 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20487" name="직사각형 9"/>
          <p:cNvSpPr>
            <a:spLocks noChangeArrowheads="1"/>
          </p:cNvSpPr>
          <p:nvPr/>
        </p:nvSpPr>
        <p:spPr>
          <a:xfrm>
            <a:off x="642938" y="1285875"/>
            <a:ext cx="2105977" cy="3600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b="1">
                <a:solidFill>
                  <a:srgbClr val="271E98"/>
                </a:solidFill>
                <a:latin typeface="맑은 고딕"/>
                <a:ea typeface="맑은 고딕"/>
              </a:rPr>
              <a:t>4) std namespace</a:t>
            </a:r>
            <a:endParaRPr lang="ko-KR" alt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F576E26-2757-4E8F-8E32-F16BE47CB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83" y="3140968"/>
            <a:ext cx="712879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인터프리터와 컴파일러 방식의 차이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500034" y="928670"/>
            <a:ext cx="8382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90000"/>
              </a:lnSpc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402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인터프리터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(interpreter)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주기억장치에 복사한 후 기계어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 체계인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번역하여 처리 결과를 나타낸다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사용하기에 편리하다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결과를 나타내려면 항상 소스 코드가 존재해야 하므로 상용화가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불가능하다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할 때마다 매번 소스 코드를 기계어로 번역하므로 실행 속도가 느리다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LISP,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펄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0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코드 등 각 단계별로 소프트웨어 자원이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존재하기 때문에 상용화가 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사용하기가 어렵다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일단 기계어로 번역된 실행 코드는 최적화된 상태의 코드이므로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결과가 빠르다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FORTRAN, COBOL, PASCAL, C, C++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83562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 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코드에서 문장의 끝에는 반드시 세미콜론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(;)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기호가 있어야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3444" t="9980" r="557" b="9723"/>
          <a:stretch/>
        </p:blipFill>
        <p:spPr bwMode="auto">
          <a:xfrm>
            <a:off x="1115616" y="2420888"/>
            <a:ext cx="72008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줄 이상의 한 문장에도 반드시 세미콜론인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 끝에 있어야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문장으로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인식한다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1" t="10909" r="3960" b="7273"/>
          <a:stretch/>
        </p:blipFill>
        <p:spPr bwMode="auto">
          <a:xfrm>
            <a:off x="1187624" y="2636912"/>
            <a:ext cx="655272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이상의 문장이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줄에 존재할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7" r="3553" b="9091"/>
          <a:stretch/>
        </p:blipFill>
        <p:spPr bwMode="auto">
          <a:xfrm>
            <a:off x="767795" y="2564904"/>
            <a:ext cx="682854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들여쓰기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프로그래머가 코딩 할 때 소스 코드의 들여쓰기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(indentation)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잘 해 놓으면 나중에 다른 프로그래머가 수정하기 위해 해석할 때 읽기가 아주 편리하다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" t="8486" r="3093" b="7958"/>
          <a:stretch/>
        </p:blipFill>
        <p:spPr bwMode="auto">
          <a:xfrm>
            <a:off x="1403647" y="2924944"/>
            <a:ext cx="655272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15556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순차적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19675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프로그래밍이란 프로그램의 시작에서부터 종료할 때까지 간결한 내용의 결과를 얻어내기 위해 코드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(code)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흐름대로 프로그램이 진행되는 것을 말한다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501320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694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2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40768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일련의 독립적인 작업단위로 분해된 모듈들로 구성되며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복잡한 문제를 아주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작은 수행단위로 분해하여 처리할 수 있기 때문에 효율적인 프로그래밍을 수행할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36912"/>
            <a:ext cx="6048671" cy="375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70796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11006</TotalTime>
  <Words>2089</Words>
  <Application>Microsoft Office PowerPoint</Application>
  <PresentationFormat>화면 슬라이드 쇼(4:3)</PresentationFormat>
  <Paragraphs>292</Paragraphs>
  <Slides>73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73</vt:i4>
      </vt:variant>
    </vt:vector>
  </HeadingPairs>
  <TitlesOfParts>
    <vt:vector size="79" baseType="lpstr">
      <vt:lpstr>CG Omega</vt:lpstr>
      <vt:lpstr>굴림</vt:lpstr>
      <vt:lpstr>맑은 고딕</vt:lpstr>
      <vt:lpstr>Arial</vt:lpstr>
      <vt:lpstr>Wingdings</vt:lpstr>
      <vt:lpstr>색종이 상자</vt:lpstr>
      <vt:lpstr>[1주차 C++ 언어프로그래밍] C++ 언어개요 및 프로그램시작하기(2022)</vt:lpstr>
      <vt:lpstr>프로그램과 프로그래밍</vt:lpstr>
      <vt:lpstr>프로그램의 변환</vt:lpstr>
      <vt:lpstr>프로그래밍 언어의 종류 - 기계어</vt:lpstr>
      <vt:lpstr>프로그래밍 언어의 종류 - 어셈블리어</vt:lpstr>
      <vt:lpstr>프로그래밍 언어의 종류 - 고급언어</vt:lpstr>
      <vt:lpstr>인터프리터와 컴파일러 방식의 차이</vt:lpstr>
      <vt:lpstr>프로그래밍 기법 - 순차적 프로그래밍</vt:lpstr>
      <vt:lpstr>프로그래밍 기법 - 구조적 프로그래밍</vt:lpstr>
      <vt:lpstr>프로그래밍 기법 - 구조적 프로그래밍</vt:lpstr>
      <vt:lpstr>프로그래밍 기법 - 객체지향 프로그래밍</vt:lpstr>
      <vt:lpstr>C++ 언어의 역사 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Microsoft Visual Studio를 이용한 일반적인  C++ 프로그래밍 개발 과정</vt:lpstr>
      <vt:lpstr>컴파일</vt:lpstr>
      <vt:lpstr>링크</vt:lpstr>
      <vt:lpstr>실행</vt:lpstr>
      <vt:lpstr>디버깅</vt:lpstr>
      <vt:lpstr>버그 ?</vt:lpstr>
      <vt:lpstr>    Microsoft Visual Studio Community 2022 버전 다운로드</vt:lpstr>
      <vt:lpstr>프로젝트와 솔루션</vt:lpstr>
      <vt:lpstr> Microsoft Visual Studio Community 2022 버전의 시작하기 1</vt:lpstr>
      <vt:lpstr> Microsoft Visual Studio Community 2022 버전의 시작하기 2  </vt:lpstr>
      <vt:lpstr> Microsoft Visual Studio Community 2022 버전의 시작하기 3</vt:lpstr>
      <vt:lpstr> Microsoft Visual Studio Community 2022 버전의 로그인 수행하기 1</vt:lpstr>
      <vt:lpstr> Microsoft Visual Studio Community 2022 버전의 로그인 수행하기 2</vt:lpstr>
      <vt:lpstr> Microsoft Visual Studio Community 2022 버전의 로그인 수행하기 3</vt:lpstr>
      <vt:lpstr> Microsoft Visual Studio Community 2022 버전의 로그인 수행하기 4</vt:lpstr>
      <vt:lpstr>새 프로젝트 생성하기 1</vt:lpstr>
      <vt:lpstr>새 프로젝트 생성하기 2  </vt:lpstr>
      <vt:lpstr>새 프로젝트 생성하기 3</vt:lpstr>
      <vt:lpstr>소스 코드 작성하기 1</vt:lpstr>
      <vt:lpstr>소스 코드 작성하기 2</vt:lpstr>
      <vt:lpstr>소스 코드 작성하기 3</vt:lpstr>
      <vt:lpstr>소스 코드 작성하기 4</vt:lpstr>
      <vt:lpstr>소스 코드 작성하기 5</vt:lpstr>
      <vt:lpstr>컴파일 과정 수행하기 1</vt:lpstr>
      <vt:lpstr>컴파일 과정 수행하기 2</vt:lpstr>
      <vt:lpstr>빌드 과정 수행하기 1</vt:lpstr>
      <vt:lpstr>빌드 과정 수행하기 2</vt:lpstr>
      <vt:lpstr>실행 코드 수행하기 </vt:lpstr>
      <vt:lpstr>문법 에러 디버깅 1</vt:lpstr>
      <vt:lpstr>문법 에러 디버깅 2</vt:lpstr>
      <vt:lpstr> Microsoft Visual Studio Community 2022 버전에서  지원하는 논리 에러 디버깅 기법 1</vt:lpstr>
      <vt:lpstr>Microsoft Visual Studio Community 2022 버전에서 지원하는 논리 에러 디버깅 기법 2</vt:lpstr>
      <vt:lpstr>Microsoft Visual Studio Community 2022 버전에서 지원하는 논리 에러 디버깅 기법 3</vt:lpstr>
      <vt:lpstr>Microsoft Visual Studio Community 2022 버전에서 지원하는 논리 에러 디버깅 기법 4</vt:lpstr>
      <vt:lpstr>Microsoft Visual Studio Community 2022 버전에서 지원하는 논리 에러 디버깅 기법 5</vt:lpstr>
      <vt:lpstr>C++ 프로그램의 기본구조</vt:lpstr>
      <vt:lpstr>주석 1</vt:lpstr>
      <vt:lpstr>주석 2</vt:lpstr>
      <vt:lpstr>선행 처리기(전 처리기) 1</vt:lpstr>
      <vt:lpstr>선행 처리기(전 처리기) 2</vt:lpstr>
      <vt:lpstr>#include &lt;iostream&gt; 문장을 소스 코드에 포함시키지 않으면?</vt:lpstr>
      <vt:lpstr>cout </vt:lpstr>
      <vt:lpstr>namespace 1 </vt:lpstr>
      <vt:lpstr>namespace 2</vt:lpstr>
      <vt:lpstr>namespace 3 </vt:lpstr>
      <vt:lpstr>namespace 4 </vt:lpstr>
      <vt:lpstr>namespace 5 </vt:lpstr>
      <vt:lpstr>namespace 6 </vt:lpstr>
      <vt:lpstr>std namespace </vt:lpstr>
      <vt:lpstr>세미콜론(;) 1</vt:lpstr>
      <vt:lpstr>세미콜론(;) 2</vt:lpstr>
      <vt:lpstr>세미콜론(;) 3</vt:lpstr>
      <vt:lpstr>들여쓰기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696</cp:revision>
  <dcterms:created xsi:type="dcterms:W3CDTF">2009-03-24T09:03:40Z</dcterms:created>
  <dcterms:modified xsi:type="dcterms:W3CDTF">2024-11-18T08:23:49Z</dcterms:modified>
  <cp:version>1000.0000.01</cp:version>
</cp:coreProperties>
</file>