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566" r:id="rId3"/>
    <p:sldId id="669" r:id="rId4"/>
    <p:sldId id="670" r:id="rId5"/>
    <p:sldId id="672" r:id="rId6"/>
    <p:sldId id="673" r:id="rId7"/>
    <p:sldId id="674" r:id="rId8"/>
    <p:sldId id="675" r:id="rId9"/>
    <p:sldId id="677" r:id="rId10"/>
    <p:sldId id="678" r:id="rId11"/>
    <p:sldId id="679" r:id="rId12"/>
    <p:sldId id="680" r:id="rId13"/>
    <p:sldId id="663" r:id="rId14"/>
    <p:sldId id="681" r:id="rId15"/>
    <p:sldId id="682" r:id="rId16"/>
    <p:sldId id="697" r:id="rId17"/>
    <p:sldId id="696" r:id="rId18"/>
    <p:sldId id="699" r:id="rId19"/>
    <p:sldId id="683" r:id="rId20"/>
    <p:sldId id="684" r:id="rId21"/>
  </p:sldIdLst>
  <p:sldSz cx="9144000" cy="6858000" type="screen4x3"/>
  <p:notesSz cx="7099300" cy="10234613"/>
  <p:embeddedFontLst>
    <p:embeddedFont>
      <p:font typeface="CG Omega" panose="020B0600000101010101" charset="0"/>
      <p:regular r:id="rId24"/>
      <p:bold r:id="rId25"/>
      <p:italic r:id="rId26"/>
      <p:boldItalic r:id="rId27"/>
    </p:embeddedFont>
    <p:embeddedFont>
      <p:font typeface="맑은 고딕" panose="020B0503020000020004" pitchFamily="50" charset="-127"/>
      <p:regular r:id="rId28"/>
      <p:bold r:id="rId29"/>
    </p:embeddedFont>
    <p:embeddedFont>
      <p:font typeface="함초롬바탕" panose="02030604000101010101" pitchFamily="18" charset="-127"/>
      <p:regular r:id="rId30"/>
      <p:bold r:id="rId31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SzPct val="75000"/>
      <a:buFont typeface="Wingdings" pitchFamily="2" charset="2"/>
      <a:buChar char="l"/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5pPr>
    <a:lvl6pPr marL="22860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6pPr>
    <a:lvl7pPr marL="27432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7pPr>
    <a:lvl8pPr marL="32004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8pPr>
    <a:lvl9pPr marL="3657600" algn="l" defTabSz="914400" rtl="0" eaLnBrk="1" latinLnBrk="1" hangingPunct="1">
      <a:defRPr sz="2400" b="1" kern="1200">
        <a:solidFill>
          <a:srgbClr val="F8F8F8"/>
        </a:solidFill>
        <a:latin typeface="CG Omeg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2F2385"/>
    <a:srgbClr val="392BA3"/>
    <a:srgbClr val="291FAD"/>
    <a:srgbClr val="271E98"/>
    <a:srgbClr val="B20000"/>
    <a:srgbClr val="CC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15" autoAdjust="0"/>
    <p:restoredTop sz="83832" autoAdjust="0"/>
  </p:normalViewPr>
  <p:slideViewPr>
    <p:cSldViewPr>
      <p:cViewPr varScale="1">
        <p:scale>
          <a:sx n="116" d="100"/>
          <a:sy n="116" d="100"/>
        </p:scale>
        <p:origin x="1260" y="102"/>
      </p:cViewPr>
      <p:guideLst>
        <p:guide orient="horz" pos="9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4" y="261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36CEBFFA-4353-4DE7-A174-2ABB57878F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48858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0"/>
            <a:ext cx="3076363" cy="513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2"/>
            <a:ext cx="5206153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0"/>
            <a:r>
              <a:rPr lang="en-US" altLang="ko-KR"/>
              <a:t>Second level</a:t>
            </a:r>
          </a:p>
          <a:p>
            <a:pPr lvl="0"/>
            <a:r>
              <a:rPr lang="en-US" altLang="ko-KR"/>
              <a:t>Third level</a:t>
            </a:r>
          </a:p>
          <a:p>
            <a:pPr lvl="0"/>
            <a:r>
              <a:rPr lang="en-US" altLang="ko-KR"/>
              <a:t>Fourth level</a:t>
            </a:r>
          </a:p>
          <a:p>
            <a:pPr lvl="0"/>
            <a:r>
              <a:rPr lang="en-US" altLang="ko-KR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1118"/>
            <a:ext cx="3076363" cy="513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26" tIns="49463" rIns="98926" bIns="49463" numCol="1" anchor="b" anchorCtr="0" compatLnSpc="1">
            <a:prstTxWarp prst="textNoShape">
              <a:avLst/>
            </a:prstTxWarp>
          </a:bodyPr>
          <a:lstStyle>
            <a:lvl1pPr algn="r" defTabSz="989972">
              <a:spcBef>
                <a:spcPct val="0"/>
              </a:spcBef>
              <a:buClrTx/>
              <a:buSzTx/>
              <a:buFontTx/>
              <a:buNone/>
              <a:defRPr sz="1300" b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</a:lstStyle>
          <a:p>
            <a:fld id="{55A46CC5-3815-4754-9655-9D705C3723A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5803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6505575"/>
            <a:ext cx="9144000" cy="304800"/>
            <a:chOff x="0" y="4032"/>
            <a:chExt cx="4992" cy="144"/>
          </a:xfrm>
        </p:grpSpPr>
        <p:grpSp>
          <p:nvGrpSpPr>
            <p:cNvPr id="9219" name="Group 3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9220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1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2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3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4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5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6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7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8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29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0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1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2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3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4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5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6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7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8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39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0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1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42" name="Group 26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9243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4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5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6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7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8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49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0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1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2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3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4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5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6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7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8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59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0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1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2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3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64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accent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609600" y="2362200"/>
            <a:ext cx="7924800" cy="762000"/>
            <a:chOff x="384" y="1488"/>
            <a:chExt cx="4992" cy="480"/>
          </a:xfrm>
        </p:grpSpPr>
        <p:sp>
          <p:nvSpPr>
            <p:cNvPr id="9266" name="Line 50"/>
            <p:cNvSpPr>
              <a:spLocks noChangeShapeType="1"/>
            </p:cNvSpPr>
            <p:nvPr/>
          </p:nvSpPr>
          <p:spPr bwMode="ltGray">
            <a:xfrm>
              <a:off x="483" y="1488"/>
              <a:ext cx="4787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267" name="Line 51"/>
            <p:cNvSpPr>
              <a:spLocks noChangeShapeType="1"/>
            </p:cNvSpPr>
            <p:nvPr/>
          </p:nvSpPr>
          <p:spPr bwMode="gray">
            <a:xfrm flipV="1">
              <a:off x="483" y="1968"/>
              <a:ext cx="4787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9268" name="Group 52"/>
            <p:cNvGrpSpPr>
              <a:grpSpLocks/>
            </p:cNvGrpSpPr>
            <p:nvPr userDrawn="1"/>
          </p:nvGrpSpPr>
          <p:grpSpPr bwMode="auto">
            <a:xfrm>
              <a:off x="384" y="1513"/>
              <a:ext cx="507" cy="426"/>
              <a:chOff x="384" y="1513"/>
              <a:chExt cx="507" cy="426"/>
            </a:xfrm>
          </p:grpSpPr>
          <p:sp>
            <p:nvSpPr>
              <p:cNvPr id="9269" name="AutoShape 53"/>
              <p:cNvSpPr>
                <a:spLocks noChangeArrowheads="1"/>
              </p:cNvSpPr>
              <p:nvPr/>
            </p:nvSpPr>
            <p:spPr bwMode="auto">
              <a:xfrm>
                <a:off x="527" y="1518"/>
                <a:ext cx="242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0" name="Freeform 54"/>
              <p:cNvSpPr>
                <a:spLocks/>
              </p:cNvSpPr>
              <p:nvPr/>
            </p:nvSpPr>
            <p:spPr bwMode="auto">
              <a:xfrm>
                <a:off x="649" y="1513"/>
                <a:ext cx="242" cy="215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1" name="Freeform 55"/>
              <p:cNvSpPr>
                <a:spLocks/>
              </p:cNvSpPr>
              <p:nvPr/>
            </p:nvSpPr>
            <p:spPr bwMode="auto">
              <a:xfrm>
                <a:off x="649" y="1725"/>
                <a:ext cx="242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2" name="AutoShape 56"/>
              <p:cNvSpPr>
                <a:spLocks noChangeArrowheads="1"/>
              </p:cNvSpPr>
              <p:nvPr/>
            </p:nvSpPr>
            <p:spPr bwMode="auto">
              <a:xfrm>
                <a:off x="384" y="1513"/>
                <a:ext cx="172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3" name="Freeform 57"/>
              <p:cNvSpPr>
                <a:spLocks/>
              </p:cNvSpPr>
              <p:nvPr/>
            </p:nvSpPr>
            <p:spPr bwMode="auto">
              <a:xfrm>
                <a:off x="470" y="1517"/>
                <a:ext cx="242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4" name="Freeform 58"/>
              <p:cNvSpPr>
                <a:spLocks/>
              </p:cNvSpPr>
              <p:nvPr/>
            </p:nvSpPr>
            <p:spPr bwMode="auto">
              <a:xfrm>
                <a:off x="467" y="1725"/>
                <a:ext cx="245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5" name="Freeform 59"/>
              <p:cNvSpPr>
                <a:spLocks/>
              </p:cNvSpPr>
              <p:nvPr/>
            </p:nvSpPr>
            <p:spPr bwMode="auto">
              <a:xfrm>
                <a:off x="414" y="1589"/>
                <a:ext cx="109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6" name="Freeform 60"/>
              <p:cNvSpPr>
                <a:spLocks/>
              </p:cNvSpPr>
              <p:nvPr/>
            </p:nvSpPr>
            <p:spPr bwMode="auto">
              <a:xfrm>
                <a:off x="414" y="1725"/>
                <a:ext cx="109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77" name="Group 61"/>
            <p:cNvGrpSpPr>
              <a:grpSpLocks/>
            </p:cNvGrpSpPr>
            <p:nvPr userDrawn="1"/>
          </p:nvGrpSpPr>
          <p:grpSpPr bwMode="auto">
            <a:xfrm>
              <a:off x="4895" y="1513"/>
              <a:ext cx="481" cy="426"/>
              <a:chOff x="4895" y="1513"/>
              <a:chExt cx="481" cy="426"/>
            </a:xfrm>
          </p:grpSpPr>
          <p:sp>
            <p:nvSpPr>
              <p:cNvPr id="9278" name="AutoShape 62"/>
              <p:cNvSpPr>
                <a:spLocks noChangeArrowheads="1"/>
              </p:cNvSpPr>
              <p:nvPr/>
            </p:nvSpPr>
            <p:spPr bwMode="auto">
              <a:xfrm>
                <a:off x="5030" y="1518"/>
                <a:ext cx="230" cy="421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79" name="Freeform 63"/>
              <p:cNvSpPr>
                <a:spLocks/>
              </p:cNvSpPr>
              <p:nvPr/>
            </p:nvSpPr>
            <p:spPr bwMode="auto">
              <a:xfrm>
                <a:off x="5146" y="1518"/>
                <a:ext cx="230" cy="210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0" name="Freeform 64"/>
              <p:cNvSpPr>
                <a:spLocks/>
              </p:cNvSpPr>
              <p:nvPr/>
            </p:nvSpPr>
            <p:spPr bwMode="auto">
              <a:xfrm>
                <a:off x="5146" y="1725"/>
                <a:ext cx="230" cy="211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1" name="AutoShape 65"/>
              <p:cNvSpPr>
                <a:spLocks noChangeArrowheads="1"/>
              </p:cNvSpPr>
              <p:nvPr/>
            </p:nvSpPr>
            <p:spPr bwMode="auto">
              <a:xfrm>
                <a:off x="4895" y="1513"/>
                <a:ext cx="163" cy="426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2" name="Freeform 66"/>
              <p:cNvSpPr>
                <a:spLocks/>
              </p:cNvSpPr>
              <p:nvPr/>
            </p:nvSpPr>
            <p:spPr bwMode="auto">
              <a:xfrm>
                <a:off x="4976" y="1517"/>
                <a:ext cx="230" cy="211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3" name="Freeform 67"/>
              <p:cNvSpPr>
                <a:spLocks/>
              </p:cNvSpPr>
              <p:nvPr/>
            </p:nvSpPr>
            <p:spPr bwMode="auto">
              <a:xfrm>
                <a:off x="4974" y="1725"/>
                <a:ext cx="232" cy="211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4" name="Freeform 68"/>
              <p:cNvSpPr>
                <a:spLocks/>
              </p:cNvSpPr>
              <p:nvPr/>
            </p:nvSpPr>
            <p:spPr bwMode="auto">
              <a:xfrm>
                <a:off x="4924" y="1589"/>
                <a:ext cx="103" cy="136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9285" name="Freeform 69"/>
              <p:cNvSpPr>
                <a:spLocks/>
              </p:cNvSpPr>
              <p:nvPr/>
            </p:nvSpPr>
            <p:spPr bwMode="auto">
              <a:xfrm>
                <a:off x="4924" y="1725"/>
                <a:ext cx="103" cy="137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9286" name="Rectangle 7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600"/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9288" name="Rectangle 7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89" name="Rectangle 7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290" name="Rectangle 7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32588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4B79DE2-F89B-41BD-82BC-EF40190471B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9291" name="Text Box 75"/>
          <p:cNvSpPr txBox="1">
            <a:spLocks noChangeArrowheads="1"/>
          </p:cNvSpPr>
          <p:nvPr/>
        </p:nvSpPr>
        <p:spPr bwMode="auto">
          <a:xfrm>
            <a:off x="3870325" y="10588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latinLnBrk="0" hangingPunct="0"/>
            <a:endParaRPr kumimoji="0" lang="ko-KR" altLang="ko-KR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1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7A05F-EE86-4BFC-A46B-C36C559E4AC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8847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1FC1-ECCF-4F19-A187-27E32300901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835132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제목, 텍스트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269875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88125" y="260350"/>
            <a:ext cx="2133600" cy="269875"/>
          </a:xfrm>
        </p:spPr>
        <p:txBody>
          <a:bodyPr/>
          <a:lstStyle>
            <a:lvl1pPr>
              <a:defRPr/>
            </a:lvl1pPr>
          </a:lstStyle>
          <a:p>
            <a:fld id="{47E4B109-71DE-4FE4-898F-BE53F523C2E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601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35696" y="654596"/>
            <a:ext cx="6087050" cy="485756"/>
          </a:xfrm>
        </p:spPr>
        <p:txBody>
          <a:bodyPr/>
          <a:lstStyle>
            <a:lvl1pPr algn="r">
              <a:defRPr/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29B3-6793-41BE-9390-797E10263F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4671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352C7-E6AC-4398-8D80-A42C0BAB268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769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B97E-C234-4C05-A171-5B13075F92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402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52AC06-3C08-465B-B6F6-2D4D6B9B14C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388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DDBEB-42E9-4CA8-B8BA-5D35116CF0E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43324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D1CF4-6997-4E36-9380-DD15317CB5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759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E82F7-31E4-41F0-BC75-2C296499971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9562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C83DE-9AA0-45FD-BE4E-97C6B42413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8228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6535738"/>
            <a:ext cx="9144000" cy="304800"/>
            <a:chOff x="0" y="4032"/>
            <a:chExt cx="4992" cy="144"/>
          </a:xfrm>
        </p:grpSpPr>
        <p:grpSp>
          <p:nvGrpSpPr>
            <p:cNvPr id="8195" name="Group 3" descr="좁은 수평선"/>
            <p:cNvGrpSpPr>
              <a:grpSpLocks/>
            </p:cNvGrpSpPr>
            <p:nvPr/>
          </p:nvGrpSpPr>
          <p:grpSpPr bwMode="auto">
            <a:xfrm>
              <a:off x="0" y="4032"/>
              <a:ext cx="2496" cy="144"/>
              <a:chOff x="0" y="3926"/>
              <a:chExt cx="5760" cy="399"/>
            </a:xfrm>
          </p:grpSpPr>
          <p:sp>
            <p:nvSpPr>
              <p:cNvPr id="8196" name="AutoShape 4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7" name="AutoShape 5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8" name="AutoShape 6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199" name="AutoShape 7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0" name="AutoShape 8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1" name="AutoShape 9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2" name="AutoShape 10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3" name="AutoShape 11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4" name="AutoShape 12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5" name="AutoShape 13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6" name="AutoShape 14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7" name="AutoShape 15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8" name="AutoShape 16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09" name="AutoShape 17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0" name="AutoShape 18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1" name="AutoShape 19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2" name="AutoShape 20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3" name="AutoShape 21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4" name="AutoShape 22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5" name="AutoShape 23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6" name="AutoShape 24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17" name="AutoShape 25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18" name="Group 26" descr="좁은 수평선"/>
            <p:cNvGrpSpPr>
              <a:grpSpLocks/>
            </p:cNvGrpSpPr>
            <p:nvPr/>
          </p:nvGrpSpPr>
          <p:grpSpPr bwMode="auto">
            <a:xfrm>
              <a:off x="2496" y="4032"/>
              <a:ext cx="2496" cy="144"/>
              <a:chOff x="0" y="3926"/>
              <a:chExt cx="5760" cy="399"/>
            </a:xfrm>
          </p:grpSpPr>
          <p:sp>
            <p:nvSpPr>
              <p:cNvPr id="8219" name="AutoShape 27" descr="좁은 수평선"/>
              <p:cNvSpPr>
                <a:spLocks noChangeArrowheads="1"/>
              </p:cNvSpPr>
              <p:nvPr/>
            </p:nvSpPr>
            <p:spPr bwMode="auto">
              <a:xfrm>
                <a:off x="5376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0" name="AutoShape 28" descr="좁은 수평선"/>
              <p:cNvSpPr>
                <a:spLocks noChangeArrowheads="1"/>
              </p:cNvSpPr>
              <p:nvPr/>
            </p:nvSpPr>
            <p:spPr bwMode="auto">
              <a:xfrm>
                <a:off x="5376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1" name="AutoShape 29" descr="좁은 수평선"/>
              <p:cNvSpPr>
                <a:spLocks noChangeArrowheads="1"/>
              </p:cNvSpPr>
              <p:nvPr/>
            </p:nvSpPr>
            <p:spPr bwMode="auto">
              <a:xfrm>
                <a:off x="499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2" name="AutoShape 30" descr="좁은 수평선"/>
              <p:cNvSpPr>
                <a:spLocks noChangeArrowheads="1"/>
              </p:cNvSpPr>
              <p:nvPr/>
            </p:nvSpPr>
            <p:spPr bwMode="auto">
              <a:xfrm>
                <a:off x="4608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3" name="AutoShape 31" descr="좁은 수평선"/>
              <p:cNvSpPr>
                <a:spLocks noChangeArrowheads="1"/>
              </p:cNvSpPr>
              <p:nvPr/>
            </p:nvSpPr>
            <p:spPr bwMode="auto">
              <a:xfrm>
                <a:off x="4608" y="394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4" name="AutoShape 32" descr="좁은 수평선"/>
              <p:cNvSpPr>
                <a:spLocks noChangeArrowheads="1"/>
              </p:cNvSpPr>
              <p:nvPr/>
            </p:nvSpPr>
            <p:spPr bwMode="auto">
              <a:xfrm>
                <a:off x="422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5" name="AutoShape 33" descr="좁은 수평선"/>
              <p:cNvSpPr>
                <a:spLocks noChangeArrowheads="1"/>
              </p:cNvSpPr>
              <p:nvPr/>
            </p:nvSpPr>
            <p:spPr bwMode="auto">
              <a:xfrm>
                <a:off x="384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6" name="AutoShape 34" descr="좁은 수평선"/>
              <p:cNvSpPr>
                <a:spLocks noChangeArrowheads="1"/>
              </p:cNvSpPr>
              <p:nvPr/>
            </p:nvSpPr>
            <p:spPr bwMode="auto">
              <a:xfrm>
                <a:off x="384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7" name="AutoShape 35" descr="좁은 수평선"/>
              <p:cNvSpPr>
                <a:spLocks noChangeArrowheads="1"/>
              </p:cNvSpPr>
              <p:nvPr/>
            </p:nvSpPr>
            <p:spPr bwMode="auto">
              <a:xfrm>
                <a:off x="345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8" name="AutoShape 36" descr="좁은 수평선"/>
              <p:cNvSpPr>
                <a:spLocks noChangeArrowheads="1"/>
              </p:cNvSpPr>
              <p:nvPr/>
            </p:nvSpPr>
            <p:spPr bwMode="auto">
              <a:xfrm>
                <a:off x="307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29" name="AutoShape 37" descr="좁은 수평선"/>
              <p:cNvSpPr>
                <a:spLocks noChangeArrowheads="1"/>
              </p:cNvSpPr>
              <p:nvPr/>
            </p:nvSpPr>
            <p:spPr bwMode="auto">
              <a:xfrm>
                <a:off x="3072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0" name="AutoShape 38" descr="좁은 수평선"/>
              <p:cNvSpPr>
                <a:spLocks noChangeArrowheads="1"/>
              </p:cNvSpPr>
              <p:nvPr/>
            </p:nvSpPr>
            <p:spPr bwMode="auto">
              <a:xfrm>
                <a:off x="2688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1" name="AutoShape 39" descr="좁은 수평선"/>
              <p:cNvSpPr>
                <a:spLocks noChangeArrowheads="1"/>
              </p:cNvSpPr>
              <p:nvPr/>
            </p:nvSpPr>
            <p:spPr bwMode="auto">
              <a:xfrm>
                <a:off x="1920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2" name="AutoShape 40" descr="좁은 수평선"/>
              <p:cNvSpPr>
                <a:spLocks noChangeArrowheads="1"/>
              </p:cNvSpPr>
              <p:nvPr/>
            </p:nvSpPr>
            <p:spPr bwMode="auto">
              <a:xfrm>
                <a:off x="1920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3" name="AutoShape 41" descr="좁은 수평선"/>
              <p:cNvSpPr>
                <a:spLocks noChangeArrowheads="1"/>
              </p:cNvSpPr>
              <p:nvPr/>
            </p:nvSpPr>
            <p:spPr bwMode="auto">
              <a:xfrm>
                <a:off x="1536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4" name="AutoShape 42" descr="좁은 수평선"/>
              <p:cNvSpPr>
                <a:spLocks noChangeArrowheads="1"/>
              </p:cNvSpPr>
              <p:nvPr/>
            </p:nvSpPr>
            <p:spPr bwMode="auto">
              <a:xfrm>
                <a:off x="1152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5" name="AutoShape 43" descr="좁은 수평선"/>
              <p:cNvSpPr>
                <a:spLocks noChangeArrowheads="1"/>
              </p:cNvSpPr>
              <p:nvPr/>
            </p:nvSpPr>
            <p:spPr bwMode="auto">
              <a:xfrm>
                <a:off x="1152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6" name="AutoShape 44" descr="좁은 수평선"/>
              <p:cNvSpPr>
                <a:spLocks noChangeArrowheads="1"/>
              </p:cNvSpPr>
              <p:nvPr/>
            </p:nvSpPr>
            <p:spPr bwMode="auto">
              <a:xfrm>
                <a:off x="768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7" name="AutoShape 45" descr="좁은 수평선"/>
              <p:cNvSpPr>
                <a:spLocks noChangeArrowheads="1"/>
              </p:cNvSpPr>
              <p:nvPr/>
            </p:nvSpPr>
            <p:spPr bwMode="auto">
              <a:xfrm>
                <a:off x="384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8" name="AutoShape 46" descr="좁은 수평선"/>
              <p:cNvSpPr>
                <a:spLocks noChangeArrowheads="1"/>
              </p:cNvSpPr>
              <p:nvPr/>
            </p:nvSpPr>
            <p:spPr bwMode="auto">
              <a:xfrm>
                <a:off x="384" y="3931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39" name="AutoShape 47" descr="좁은 수평선"/>
              <p:cNvSpPr>
                <a:spLocks noChangeArrowheads="1"/>
              </p:cNvSpPr>
              <p:nvPr/>
            </p:nvSpPr>
            <p:spPr bwMode="auto">
              <a:xfrm>
                <a:off x="0" y="392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0" name="AutoShape 48" descr="좁은 수평선"/>
              <p:cNvSpPr>
                <a:spLocks noChangeArrowheads="1"/>
              </p:cNvSpPr>
              <p:nvPr/>
            </p:nvSpPr>
            <p:spPr bwMode="auto">
              <a:xfrm>
                <a:off x="2304" y="3936"/>
                <a:ext cx="384" cy="384"/>
              </a:xfrm>
              <a:prstGeom prst="diamond">
                <a:avLst/>
              </a:prstGeom>
              <a:pattFill prst="narHorz">
                <a:fgClr>
                  <a:schemeClr val="bg2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609600" y="533400"/>
            <a:ext cx="7900988" cy="609600"/>
            <a:chOff x="384" y="336"/>
            <a:chExt cx="4977" cy="384"/>
          </a:xfrm>
        </p:grpSpPr>
        <p:sp>
          <p:nvSpPr>
            <p:cNvPr id="8242" name="Line 50"/>
            <p:cNvSpPr>
              <a:spLocks noChangeShapeType="1"/>
            </p:cNvSpPr>
            <p:nvPr/>
          </p:nvSpPr>
          <p:spPr bwMode="gray">
            <a:xfrm flipV="1">
              <a:off x="480" y="720"/>
              <a:ext cx="48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8243" name="Group 51"/>
            <p:cNvGrpSpPr>
              <a:grpSpLocks/>
            </p:cNvGrpSpPr>
            <p:nvPr userDrawn="1"/>
          </p:nvGrpSpPr>
          <p:grpSpPr bwMode="auto">
            <a:xfrm>
              <a:off x="384" y="336"/>
              <a:ext cx="402" cy="319"/>
              <a:chOff x="384" y="336"/>
              <a:chExt cx="402" cy="319"/>
            </a:xfrm>
          </p:grpSpPr>
          <p:sp>
            <p:nvSpPr>
              <p:cNvPr id="8244" name="AutoShape 52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5" name="Freeform 53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6" name="Freeform 54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7" name="AutoShape 55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8252" name="Group 60"/>
            <p:cNvGrpSpPr>
              <a:grpSpLocks/>
            </p:cNvGrpSpPr>
            <p:nvPr userDrawn="1"/>
          </p:nvGrpSpPr>
          <p:grpSpPr bwMode="auto">
            <a:xfrm>
              <a:off x="4959" y="336"/>
              <a:ext cx="402" cy="319"/>
              <a:chOff x="384" y="336"/>
              <a:chExt cx="402" cy="319"/>
            </a:xfrm>
          </p:grpSpPr>
          <p:sp>
            <p:nvSpPr>
              <p:cNvPr id="8253" name="AutoShape 61"/>
              <p:cNvSpPr>
                <a:spLocks noChangeArrowheads="1"/>
              </p:cNvSpPr>
              <p:nvPr/>
            </p:nvSpPr>
            <p:spPr bwMode="auto">
              <a:xfrm>
                <a:off x="497" y="340"/>
                <a:ext cx="192" cy="315"/>
              </a:xfrm>
              <a:prstGeom prst="diamond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4" name="Freeform 62"/>
              <p:cNvSpPr>
                <a:spLocks/>
              </p:cNvSpPr>
              <p:nvPr/>
            </p:nvSpPr>
            <p:spPr bwMode="auto">
              <a:xfrm>
                <a:off x="594" y="339"/>
                <a:ext cx="190" cy="158"/>
              </a:xfrm>
              <a:custGeom>
                <a:avLst/>
                <a:gdLst/>
                <a:ahLst/>
                <a:cxnLst>
                  <a:cxn ang="0">
                    <a:pos x="74" y="157"/>
                  </a:cxn>
                  <a:cxn ang="0">
                    <a:pos x="196" y="158"/>
                  </a:cxn>
                  <a:cxn ang="0">
                    <a:pos x="116" y="1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74" y="157"/>
                    </a:moveTo>
                    <a:lnTo>
                      <a:pt x="196" y="158"/>
                    </a:lnTo>
                    <a:lnTo>
                      <a:pt x="116" y="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5" name="Freeform 63"/>
              <p:cNvSpPr>
                <a:spLocks/>
              </p:cNvSpPr>
              <p:nvPr/>
            </p:nvSpPr>
            <p:spPr bwMode="auto">
              <a:xfrm>
                <a:off x="594" y="495"/>
                <a:ext cx="192" cy="158"/>
              </a:xfrm>
              <a:custGeom>
                <a:avLst/>
                <a:gdLst/>
                <a:ahLst/>
                <a:cxnLst>
                  <a:cxn ang="0">
                    <a:pos x="73" y="1"/>
                  </a:cxn>
                  <a:cxn ang="0">
                    <a:pos x="192" y="0"/>
                  </a:cxn>
                  <a:cxn ang="0">
                    <a:pos x="113" y="157"/>
                  </a:cxn>
                  <a:cxn ang="0">
                    <a:pos x="0" y="157"/>
                  </a:cxn>
                </a:cxnLst>
                <a:rect l="0" t="0" r="r" b="b"/>
                <a:pathLst>
                  <a:path w="192" h="157">
                    <a:moveTo>
                      <a:pt x="73" y="1"/>
                    </a:moveTo>
                    <a:lnTo>
                      <a:pt x="192" y="0"/>
                    </a:lnTo>
                    <a:lnTo>
                      <a:pt x="113" y="157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hlink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6" name="AutoShape 64"/>
              <p:cNvSpPr>
                <a:spLocks noChangeArrowheads="1"/>
              </p:cNvSpPr>
              <p:nvPr/>
            </p:nvSpPr>
            <p:spPr bwMode="auto">
              <a:xfrm>
                <a:off x="384" y="336"/>
                <a:ext cx="136" cy="319"/>
              </a:xfrm>
              <a:prstGeom prst="diamond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7" name="Freeform 65"/>
              <p:cNvSpPr>
                <a:spLocks/>
              </p:cNvSpPr>
              <p:nvPr/>
            </p:nvSpPr>
            <p:spPr bwMode="auto">
              <a:xfrm>
                <a:off x="452" y="339"/>
                <a:ext cx="192" cy="158"/>
              </a:xfrm>
              <a:custGeom>
                <a:avLst/>
                <a:gdLst/>
                <a:ahLst/>
                <a:cxnLst>
                  <a:cxn ang="0">
                    <a:pos x="69" y="158"/>
                  </a:cxn>
                  <a:cxn ang="0">
                    <a:pos x="196" y="158"/>
                  </a:cxn>
                  <a:cxn ang="0">
                    <a:pos x="122" y="0"/>
                  </a:cxn>
                  <a:cxn ang="0">
                    <a:pos x="0" y="0"/>
                  </a:cxn>
                </a:cxnLst>
                <a:rect l="0" t="0" r="r" b="b"/>
                <a:pathLst>
                  <a:path w="196" h="158">
                    <a:moveTo>
                      <a:pt x="69" y="158"/>
                    </a:moveTo>
                    <a:lnTo>
                      <a:pt x="196" y="158"/>
                    </a:lnTo>
                    <a:lnTo>
                      <a:pt x="122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8" name="Freeform 66"/>
              <p:cNvSpPr>
                <a:spLocks/>
              </p:cNvSpPr>
              <p:nvPr/>
            </p:nvSpPr>
            <p:spPr bwMode="auto">
              <a:xfrm>
                <a:off x="450" y="495"/>
                <a:ext cx="194" cy="160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194" y="0"/>
                  </a:cxn>
                  <a:cxn ang="0">
                    <a:pos x="120" y="158"/>
                  </a:cxn>
                  <a:cxn ang="0">
                    <a:pos x="0" y="157"/>
                  </a:cxn>
                </a:cxnLst>
                <a:rect l="0" t="0" r="r" b="b"/>
                <a:pathLst>
                  <a:path w="194" h="158">
                    <a:moveTo>
                      <a:pt x="67" y="0"/>
                    </a:moveTo>
                    <a:lnTo>
                      <a:pt x="194" y="0"/>
                    </a:lnTo>
                    <a:lnTo>
                      <a:pt x="120" y="158"/>
                    </a:lnTo>
                    <a:lnTo>
                      <a:pt x="0" y="157"/>
                    </a:lnTo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59" name="Freeform 67"/>
              <p:cNvSpPr>
                <a:spLocks/>
              </p:cNvSpPr>
              <p:nvPr/>
            </p:nvSpPr>
            <p:spPr bwMode="auto">
              <a:xfrm>
                <a:off x="408" y="393"/>
                <a:ext cx="86" cy="102"/>
              </a:xfrm>
              <a:custGeom>
                <a:avLst/>
                <a:gdLst/>
                <a:ahLst/>
                <a:cxnLst>
                  <a:cxn ang="0">
                    <a:pos x="44" y="0"/>
                  </a:cxn>
                  <a:cxn ang="0">
                    <a:pos x="0" y="102"/>
                  </a:cxn>
                  <a:cxn ang="0">
                    <a:pos x="86" y="102"/>
                  </a:cxn>
                  <a:cxn ang="0">
                    <a:pos x="44" y="0"/>
                  </a:cxn>
                </a:cxnLst>
                <a:rect l="0" t="0" r="r" b="b"/>
                <a:pathLst>
                  <a:path w="86" h="102">
                    <a:moveTo>
                      <a:pt x="44" y="0"/>
                    </a:moveTo>
                    <a:lnTo>
                      <a:pt x="0" y="102"/>
                    </a:lnTo>
                    <a:lnTo>
                      <a:pt x="86" y="102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8260" name="Freeform 68"/>
              <p:cNvSpPr>
                <a:spLocks/>
              </p:cNvSpPr>
              <p:nvPr/>
            </p:nvSpPr>
            <p:spPr bwMode="auto">
              <a:xfrm>
                <a:off x="408" y="495"/>
                <a:ext cx="86" cy="102"/>
              </a:xfrm>
              <a:custGeom>
                <a:avLst/>
                <a:gdLst/>
                <a:ahLst/>
                <a:cxnLst>
                  <a:cxn ang="0">
                    <a:pos x="42" y="102"/>
                  </a:cxn>
                  <a:cxn ang="0">
                    <a:pos x="0" y="0"/>
                  </a:cxn>
                  <a:cxn ang="0">
                    <a:pos x="86" y="0"/>
                  </a:cxn>
                  <a:cxn ang="0">
                    <a:pos x="42" y="102"/>
                  </a:cxn>
                </a:cxnLst>
                <a:rect l="0" t="0" r="r" b="b"/>
                <a:pathLst>
                  <a:path w="86" h="102">
                    <a:moveTo>
                      <a:pt x="42" y="102"/>
                    </a:moveTo>
                    <a:lnTo>
                      <a:pt x="0" y="0"/>
                    </a:lnTo>
                    <a:lnTo>
                      <a:pt x="86" y="0"/>
                    </a:lnTo>
                    <a:lnTo>
                      <a:pt x="42" y="10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  <p:sp>
        <p:nvSpPr>
          <p:cNvPr id="8261" name="Rectangle 6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8263" name="Rectangle 7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4" name="Rectangle 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ko-KR"/>
          </a:p>
        </p:txBody>
      </p:sp>
      <p:sp>
        <p:nvSpPr>
          <p:cNvPr id="8265" name="Rectangle 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260350"/>
            <a:ext cx="2133600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2000">
                <a:solidFill>
                  <a:srgbClr val="0000FF"/>
                </a:solidFill>
              </a:defRPr>
            </a:lvl1pPr>
          </a:lstStyle>
          <a:p>
            <a:fld id="{A8924C26-1EC0-48D9-B210-0C0891A9ABB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790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56" r:id="rId13"/>
  </p:sldLayoutIdLst>
  <p:hf hdr="0" ftr="0" dt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  <a:cs typeface="Arial" charset="0"/>
        </a:defRPr>
      </a:lvl9pPr>
    </p:titleStyle>
    <p:bodyStyle>
      <a:lvl1pPr marL="447675" indent="-44767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600">
          <a:solidFill>
            <a:schemeClr val="tx1"/>
          </a:solidFill>
          <a:latin typeface="+mn-lt"/>
          <a:ea typeface="+mn-ea"/>
          <a:cs typeface="+mn-cs"/>
        </a:defRPr>
      </a:lvl2pPr>
      <a:lvl3pPr marL="1293813" indent="-403225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 sz="2200">
          <a:solidFill>
            <a:schemeClr val="tx1"/>
          </a:solidFill>
          <a:latin typeface="+mn-lt"/>
          <a:ea typeface="+mn-ea"/>
          <a:cs typeface="+mn-cs"/>
        </a:defRPr>
      </a:lvl3pPr>
      <a:lvl4pPr marL="1681163" indent="-385763" algn="l" rtl="0" fontAlgn="base" latinLnBrk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701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5273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845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417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98900" indent="-387350" algn="l" rtl="0" fontAlgn="base" latinLnBrk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v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08920"/>
            <a:ext cx="7772400" cy="471104"/>
          </a:xfrm>
        </p:spPr>
        <p:txBody>
          <a:bodyPr/>
          <a:lstStyle/>
          <a:p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Visual Studio Community 2022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프로그램 다운로드법 </a:t>
            </a:r>
            <a:br>
              <a:rPr lang="en-US" altLang="ko-KR" sz="2000" dirty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설치법 </a:t>
            </a:r>
            <a:r>
              <a:rPr lang="en-US" altLang="ko-KR" sz="2000" dirty="0">
                <a:latin typeface="맑은 고딕" pitchFamily="50" charset="-127"/>
                <a:ea typeface="맑은 고딕" pitchFamily="50" charset="-127"/>
              </a:rPr>
              <a:t>+ </a:t>
            </a:r>
            <a:r>
              <a:rPr lang="ko-KR" altLang="en-US" sz="2000" dirty="0" err="1">
                <a:latin typeface="맑은 고딕" pitchFamily="50" charset="-127"/>
                <a:ea typeface="맑은 고딕" pitchFamily="50" charset="-127"/>
              </a:rPr>
              <a:t>레포트</a:t>
            </a:r>
            <a:r>
              <a:rPr lang="ko-KR" altLang="en-US" sz="2000" dirty="0">
                <a:latin typeface="맑은 고딕" pitchFamily="50" charset="-127"/>
                <a:ea typeface="맑은 고딕" pitchFamily="50" charset="-127"/>
              </a:rPr>
              <a:t> 제출 방법 및 성적 평가 방법</a:t>
            </a:r>
            <a:br>
              <a:rPr lang="en-US" altLang="ko-KR" sz="2400" dirty="0">
                <a:latin typeface="맑은 고딕" pitchFamily="50" charset="-127"/>
                <a:ea typeface="맑은 고딕" pitchFamily="50" charset="-127"/>
              </a:rPr>
            </a:br>
            <a:endParaRPr lang="ko-KR" altLang="en-US" sz="24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</p:spPr>
        <p:txBody>
          <a:bodyPr/>
          <a:lstStyle/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한밭대학교 전자공학과</a:t>
            </a:r>
          </a:p>
          <a:p>
            <a:r>
              <a:rPr lang="ko-KR" altLang="en-US" b="1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rPr>
              <a:t>이승호 교수</a:t>
            </a:r>
          </a:p>
          <a:p>
            <a:endParaRPr lang="en-US" altLang="ko-K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589" y="520868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1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78990"/>
            <a:ext cx="7920000" cy="551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 프로젝트 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2289" name="_x337893400">
            <a:extLst>
              <a:ext uri="{FF2B5EF4-FFF2-40B4-BE49-F238E27FC236}">
                <a16:creationId xmlns:a16="http://schemas.microsoft.com/office/drawing/2014/main" id="{302E812A-07EF-4F78-8592-88A25A725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4"/>
          <a:stretch>
            <a:fillRect/>
          </a:stretch>
        </p:blipFill>
        <p:spPr bwMode="auto">
          <a:xfrm>
            <a:off x="2049604" y="1830860"/>
            <a:ext cx="5439555" cy="444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624406B6-41CF-4351-8C11-A7BDC90DFDED}"/>
              </a:ext>
            </a:extLst>
          </p:cNvPr>
          <p:cNvSpPr/>
          <p:nvPr/>
        </p:nvSpPr>
        <p:spPr bwMode="auto">
          <a:xfrm>
            <a:off x="5292080" y="4365104"/>
            <a:ext cx="1802316" cy="576064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82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490" y="569572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2</a:t>
            </a:r>
            <a:endParaRPr lang="ko-KR" altLang="en-US" sz="19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1260" y="1232754"/>
            <a:ext cx="7920000" cy="5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빈 프로젝트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다음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DEEF4C85-2ACE-42C6-B0D1-91C8907CAF34}"/>
              </a:ext>
            </a:extLst>
          </p:cNvPr>
          <p:cNvGrpSpPr/>
          <p:nvPr/>
        </p:nvGrpSpPr>
        <p:grpSpPr>
          <a:xfrm>
            <a:off x="290509" y="1698456"/>
            <a:ext cx="8530253" cy="4575251"/>
            <a:chOff x="450377" y="1284535"/>
            <a:chExt cx="8442103" cy="5024786"/>
          </a:xfrm>
        </p:grpSpPr>
        <p:pic>
          <p:nvPicPr>
            <p:cNvPr id="26" name="그림 25">
              <a:extLst>
                <a:ext uri="{FF2B5EF4-FFF2-40B4-BE49-F238E27FC236}">
                  <a16:creationId xmlns:a16="http://schemas.microsoft.com/office/drawing/2014/main" id="{DC552E0E-2E9C-475C-AC3D-B361D9428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0377" y="1284535"/>
              <a:ext cx="8442103" cy="5024786"/>
            </a:xfrm>
            <a:prstGeom prst="rect">
              <a:avLst/>
            </a:prstGeom>
          </p:spPr>
        </p:pic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09455E49-79D3-4295-8C0A-495079AD9224}"/>
                </a:ext>
              </a:extLst>
            </p:cNvPr>
            <p:cNvSpPr/>
            <p:nvPr/>
          </p:nvSpPr>
          <p:spPr bwMode="auto">
            <a:xfrm>
              <a:off x="3922765" y="2441241"/>
              <a:ext cx="4320480" cy="648072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8" name="사각형: 둥근 모서리 27">
              <a:extLst>
                <a:ext uri="{FF2B5EF4-FFF2-40B4-BE49-F238E27FC236}">
                  <a16:creationId xmlns:a16="http://schemas.microsoft.com/office/drawing/2014/main" id="{83F73C30-C145-497C-8483-D110120C5ED0}"/>
                </a:ext>
              </a:extLst>
            </p:cNvPr>
            <p:cNvSpPr/>
            <p:nvPr/>
          </p:nvSpPr>
          <p:spPr bwMode="auto">
            <a:xfrm>
              <a:off x="7740351" y="5717648"/>
              <a:ext cx="718917" cy="29392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9" name="직선 화살표 연결선 28">
              <a:extLst>
                <a:ext uri="{FF2B5EF4-FFF2-40B4-BE49-F238E27FC236}">
                  <a16:creationId xmlns:a16="http://schemas.microsoft.com/office/drawing/2014/main" id="{4327B3FA-539F-4660-8EB4-B7B7FDCBC0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23165" y="3089313"/>
              <a:ext cx="718917" cy="2618621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56FE19A-733C-4AFB-8953-766F619BA6F7}"/>
                </a:ext>
              </a:extLst>
            </p:cNvPr>
            <p:cNvSpPr txBox="1"/>
            <p:nvPr/>
          </p:nvSpPr>
          <p:spPr>
            <a:xfrm>
              <a:off x="7135861" y="5559623"/>
              <a:ext cx="8568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altLang="ko-KR" dirty="0">
                  <a:solidFill>
                    <a:srgbClr val="FF000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(2)</a:t>
              </a: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1523A686-703B-493B-ABD8-97EC446BBFA3}"/>
              </a:ext>
            </a:extLst>
          </p:cNvPr>
          <p:cNvSpPr txBox="1"/>
          <p:nvPr/>
        </p:nvSpPr>
        <p:spPr>
          <a:xfrm>
            <a:off x="3173861" y="2620953"/>
            <a:ext cx="865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endParaRPr lang="ko-KR" altLang="en-US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41652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5230" y="545539"/>
            <a:ext cx="8964488" cy="485756"/>
          </a:xfrm>
        </p:spPr>
        <p:txBody>
          <a:bodyPr/>
          <a:lstStyle/>
          <a:p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3</a:t>
            </a:r>
            <a:endParaRPr lang="ko-KR" altLang="en-US" sz="1900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ACE98CE2-1BC5-4858-AD40-DC8E368270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4803" y="124125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214031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프로젝트 명을 입력한다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저장할 경로를 지정한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폴더 선택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 후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만들기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6C62613-79D1-437E-A7E6-17226B4BF0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02" t="1422" r="2824"/>
          <a:stretch/>
        </p:blipFill>
        <p:spPr>
          <a:xfrm>
            <a:off x="179511" y="2115000"/>
            <a:ext cx="8784977" cy="421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784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15870" y="534670"/>
            <a:ext cx="7416570" cy="485756"/>
          </a:xfrm>
        </p:spPr>
        <p:txBody>
          <a:bodyPr/>
          <a:lstStyle/>
          <a:p>
            <a:pPr algn="just"/>
            <a:r>
              <a:rPr lang="en-US" altLang="ko-KR" sz="1900" dirty="0"/>
              <a:t> Microsoft Visual Studio Community 2022 </a:t>
            </a:r>
            <a:r>
              <a:rPr lang="ko-KR" altLang="en-US" sz="1900" dirty="0"/>
              <a:t>버전의 시작하기 </a:t>
            </a:r>
            <a:r>
              <a:rPr lang="en-US" altLang="ko-KR" sz="1900" dirty="0"/>
              <a:t>4</a:t>
            </a:r>
            <a:endParaRPr lang="ko-KR" altLang="en-US" sz="19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1A4AA733-8B3B-4DFF-975F-2F7E0BE91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82" y="1196752"/>
            <a:ext cx="8661235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058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485756"/>
          </a:xfrm>
        </p:spPr>
        <p:txBody>
          <a:bodyPr/>
          <a:lstStyle/>
          <a:p>
            <a:r>
              <a:rPr lang="en-US" altLang="ko-KR" sz="1900" dirty="0"/>
              <a:t> Visual Studio Community 2022 </a:t>
            </a:r>
            <a:r>
              <a:rPr lang="ko-KR" altLang="en-US" sz="1900" dirty="0"/>
              <a:t>아이콘 바탕화면에 추가하기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559734" y="1324568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최근 추가한 앱에서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2022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아이콘을 좌클릭으로 </a:t>
            </a:r>
            <a:r>
              <a:rPr lang="ko-KR" altLang="en-US" sz="1800" kern="100" dirty="0" err="1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드래그하여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바탕화면에 추가한다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47CC1682-A93C-4D92-8811-10452D3BF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469" y="2098560"/>
            <a:ext cx="3466667" cy="4000000"/>
          </a:xfrm>
          <a:prstGeom prst="rect">
            <a:avLst/>
          </a:prstGeom>
        </p:spPr>
      </p:pic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85B401F7-F82B-4FBB-8BC4-01C7D7D75704}"/>
              </a:ext>
            </a:extLst>
          </p:cNvPr>
          <p:cNvSpPr/>
          <p:nvPr/>
        </p:nvSpPr>
        <p:spPr bwMode="auto">
          <a:xfrm>
            <a:off x="4688963" y="3717032"/>
            <a:ext cx="603117" cy="288032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80F1D38C-73CD-465D-9F8E-8B933E27BAC8}"/>
              </a:ext>
            </a:extLst>
          </p:cNvPr>
          <p:cNvSpPr/>
          <p:nvPr/>
        </p:nvSpPr>
        <p:spPr bwMode="auto">
          <a:xfrm>
            <a:off x="1264471" y="2595022"/>
            <a:ext cx="1640603" cy="417388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FC0F7278-6096-435C-9182-65EB6E1C7D07}"/>
              </a:ext>
            </a:extLst>
          </p:cNvPr>
          <p:cNvCxnSpPr>
            <a:endCxn id="24" idx="2"/>
          </p:cNvCxnSpPr>
          <p:nvPr/>
        </p:nvCxnSpPr>
        <p:spPr bwMode="auto">
          <a:xfrm flipV="1">
            <a:off x="1763688" y="3012410"/>
            <a:ext cx="216024" cy="362838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440AE34F-1CE9-412A-BC4C-545BA87A0218}"/>
              </a:ext>
            </a:extLst>
          </p:cNvPr>
          <p:cNvGrpSpPr/>
          <p:nvPr/>
        </p:nvGrpSpPr>
        <p:grpSpPr>
          <a:xfrm>
            <a:off x="263864" y="1982871"/>
            <a:ext cx="4310209" cy="4203620"/>
            <a:chOff x="263864" y="1982871"/>
            <a:chExt cx="4310209" cy="4203620"/>
          </a:xfrm>
        </p:grpSpPr>
        <p:pic>
          <p:nvPicPr>
            <p:cNvPr id="25" name="_x342185904">
              <a:extLst>
                <a:ext uri="{FF2B5EF4-FFF2-40B4-BE49-F238E27FC236}">
                  <a16:creationId xmlns:a16="http://schemas.microsoft.com/office/drawing/2014/main" id="{3A8E1194-EC98-4C87-AACF-3B0E22C532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60"/>
            <a:stretch>
              <a:fillRect/>
            </a:stretch>
          </p:blipFill>
          <p:spPr bwMode="auto">
            <a:xfrm>
              <a:off x="263864" y="1986960"/>
              <a:ext cx="4310209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61" name="_x342185904">
              <a:extLst>
                <a:ext uri="{FF2B5EF4-FFF2-40B4-BE49-F238E27FC236}">
                  <a16:creationId xmlns:a16="http://schemas.microsoft.com/office/drawing/2014/main" id="{62284AC6-C256-4ABC-AD23-464D535320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660"/>
            <a:stretch>
              <a:fillRect/>
            </a:stretch>
          </p:blipFill>
          <p:spPr bwMode="auto">
            <a:xfrm>
              <a:off x="263864" y="1982871"/>
              <a:ext cx="4310209" cy="419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사각형: 둥근 모서리 22">
              <a:extLst>
                <a:ext uri="{FF2B5EF4-FFF2-40B4-BE49-F238E27FC236}">
                  <a16:creationId xmlns:a16="http://schemas.microsoft.com/office/drawing/2014/main" id="{84942B2A-3819-4E9A-9694-4340D24926DE}"/>
                </a:ext>
              </a:extLst>
            </p:cNvPr>
            <p:cNvSpPr/>
            <p:nvPr/>
          </p:nvSpPr>
          <p:spPr bwMode="auto">
            <a:xfrm>
              <a:off x="627140" y="3375248"/>
              <a:ext cx="1640603" cy="26977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27" name="사각형: 둥근 모서리 26">
              <a:extLst>
                <a:ext uri="{FF2B5EF4-FFF2-40B4-BE49-F238E27FC236}">
                  <a16:creationId xmlns:a16="http://schemas.microsoft.com/office/drawing/2014/main" id="{EF9A854A-2F42-432D-8E48-3610594C3D36}"/>
                </a:ext>
              </a:extLst>
            </p:cNvPr>
            <p:cNvSpPr/>
            <p:nvPr/>
          </p:nvSpPr>
          <p:spPr bwMode="auto">
            <a:xfrm>
              <a:off x="1264471" y="2599111"/>
              <a:ext cx="1640603" cy="417388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28" name="직선 화살표 연결선 27">
              <a:extLst>
                <a:ext uri="{FF2B5EF4-FFF2-40B4-BE49-F238E27FC236}">
                  <a16:creationId xmlns:a16="http://schemas.microsoft.com/office/drawing/2014/main" id="{5ADF8C61-5D11-48B7-A27D-1EE0229A280D}"/>
                </a:ext>
              </a:extLst>
            </p:cNvPr>
            <p:cNvCxnSpPr>
              <a:endCxn id="27" idx="2"/>
            </p:cNvCxnSpPr>
            <p:nvPr/>
          </p:nvCxnSpPr>
          <p:spPr bwMode="auto">
            <a:xfrm flipV="1">
              <a:off x="1763688" y="3016499"/>
              <a:ext cx="216024" cy="362838"/>
            </a:xfrm>
            <a:prstGeom prst="straightConnector1">
              <a:avLst/>
            </a:prstGeom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72979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55630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43234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언어개요 및 프로그램시작하기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(2022)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 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언어의 새로운 문법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배열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객체 포인터 배열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5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this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포인터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복사 생성자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프렌드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정적 멤버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const,  string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클래스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연산자 중복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6092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528" y="564437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340768"/>
            <a:ext cx="8318500" cy="357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7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중간고사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b="1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6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연습문제에서 변형하여 출제됨</a:t>
            </a:r>
          </a:p>
        </p:txBody>
      </p:sp>
    </p:spTree>
    <p:extLst>
      <p:ext uri="{BB962C8B-B14F-4D97-AF65-F5344CB8AC3E}">
        <p14:creationId xmlns:p14="http://schemas.microsoft.com/office/powerpoint/2010/main" val="1080649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8374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29702"/>
            <a:ext cx="8318500" cy="526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C++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언어프로그래밍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]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상속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다중상속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9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가상 베이스 클래스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함수와 함수 재정의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순수 가상 함수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가상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소멸자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템플릿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11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표준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형식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스트림 연산자 중복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, </a:t>
            </a: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사용자 정의 </a:t>
            </a:r>
            <a:r>
              <a:rPr lang="ko-KR" altLang="en-US" sz="1800" kern="0" dirty="0" err="1">
                <a:solidFill>
                  <a:srgbClr val="000000"/>
                </a:solidFill>
                <a:latin typeface="함초롬바탕" panose="02030604000101010101" pitchFamily="18" charset="-127"/>
              </a:rPr>
              <a:t>조작자</a:t>
            </a:r>
            <a:endParaRPr lang="en-US" altLang="ko-KR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1</a:t>
            </a: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    파일 입출력</a:t>
            </a:r>
            <a:r>
              <a:rPr lang="en-US" altLang="ko-KR" sz="1800" kern="0" dirty="0">
                <a:solidFill>
                  <a:srgbClr val="000000"/>
                </a:solidFill>
                <a:latin typeface="함초롬바탕" panose="02030604000101010101" pitchFamily="18" charset="-127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2971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11896"/>
            <a:ext cx="8784976" cy="485756"/>
          </a:xfrm>
        </p:spPr>
        <p:txBody>
          <a:bodyPr/>
          <a:lstStyle/>
          <a:p>
            <a:r>
              <a:rPr lang="ko-KR" altLang="en-US" sz="2400" dirty="0"/>
              <a:t>강의일정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755576" y="1196752"/>
            <a:ext cx="8318500" cy="326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■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14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시험 범위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8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 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~  13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 강의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tabLst>
                <a:tab pos="268288" algn="l"/>
              </a:tabLst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예상문제 </a:t>
            </a:r>
            <a:endParaRPr lang="en-US" altLang="ko-KR" sz="1800" b="1" kern="0" spc="-50" dirty="0">
              <a:solidFill>
                <a:srgbClr val="000000"/>
              </a:solidFill>
              <a:effectLst/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[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[14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에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시험보기 전에 게시됨</a:t>
            </a:r>
          </a:p>
        </p:txBody>
      </p:sp>
    </p:spTree>
    <p:extLst>
      <p:ext uri="{BB962C8B-B14F-4D97-AF65-F5344CB8AC3E}">
        <p14:creationId xmlns:p14="http://schemas.microsoft.com/office/powerpoint/2010/main" val="136829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>
            <a:extLst>
              <a:ext uri="{FF2B5EF4-FFF2-40B4-BE49-F238E27FC236}">
                <a16:creationId xmlns:a16="http://schemas.microsoft.com/office/drawing/2014/main" id="{802D0A8A-4176-4979-BAB3-89D4267A6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528" y="156963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654596"/>
            <a:ext cx="8784976" cy="485756"/>
          </a:xfrm>
        </p:spPr>
        <p:txBody>
          <a:bodyPr/>
          <a:lstStyle/>
          <a:p>
            <a:r>
              <a:rPr lang="ko-KR" altLang="en-US" sz="2400" dirty="0" err="1"/>
              <a:t>레포트</a:t>
            </a:r>
            <a:r>
              <a:rPr lang="ko-KR" altLang="en-US" sz="2400" dirty="0"/>
              <a:t> 제출 방법 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382550" y="1274496"/>
            <a:ext cx="8856984" cy="48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레포트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endParaRPr lang="ko-KR" altLang="en-US" sz="1800" kern="0" dirty="0">
              <a:solidFill>
                <a:srgbClr val="000000"/>
              </a:solidFill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각 주차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2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시간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이론 강의 끝난 후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 2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 실습시간내에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</a:t>
            </a: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시간이 지나면 제출불가</a:t>
            </a: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(https://eclass.hanbat.ac.kr)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으로 로그인 한 후 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,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주차학습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해당주차과제클릭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과제및평가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과제제출시작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  -&gt; [</a:t>
            </a:r>
            <a:r>
              <a:rPr lang="ko-KR" altLang="en-US" sz="1800" kern="0" spc="-50" dirty="0" err="1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파일업로드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-&gt;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과제제출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] 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메뉴를 통해 연습문제를 제출</a:t>
            </a:r>
          </a:p>
          <a:p>
            <a:pPr marL="268287" marR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연습문제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 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ko-KR" altLang="en-US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한밭대학교 </a:t>
            </a:r>
            <a:r>
              <a:rPr lang="ko-KR" altLang="en-US" sz="1800" u="sng" kern="0" spc="-5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이러닝캠퍼스에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게시된 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연습문제들을 풀이하여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444500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실습문제 </a:t>
            </a:r>
            <a:r>
              <a:rPr lang="en-US" altLang="ko-KR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:</a:t>
            </a: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 </a:t>
            </a:r>
            <a:r>
              <a:rPr lang="ko-KR" altLang="en-US" sz="1800" u="sng" kern="0" spc="-5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각 주차의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ppt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예제들을 프로그램과 실행결과를 화면 </a:t>
            </a:r>
            <a:r>
              <a:rPr lang="ko-KR" altLang="en-US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캡쳐하여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80" dirty="0" err="1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hwp</a:t>
            </a:r>
            <a:r>
              <a:rPr lang="en-US" altLang="ko-KR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ko-KR" altLang="en-US" sz="1800" u="sng" kern="0" spc="-80" dirty="0">
                <a:solidFill>
                  <a:srgbClr val="0033CC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파일로 제출</a:t>
            </a:r>
            <a:endParaRPr lang="en-US" altLang="ko-KR" sz="1800" u="sng" kern="0" spc="-80" dirty="0">
              <a:solidFill>
                <a:srgbClr val="0033CC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536575" indent="184150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ko-KR" sz="1800" kern="0" spc="-8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          </a:t>
            </a:r>
            <a:b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</a:b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682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557" y="550504"/>
            <a:ext cx="7920000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74734"/>
            <a:ext cx="7920000" cy="671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https://visualstudio.microsoft.com/ko/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링크를 타고 들어가서 무료 다운로드 버튼을 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함초롬바탕" panose="02030604000101010101" pitchFamily="18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50EB4829-952F-47A2-A3A6-27C731264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57" y="1932264"/>
            <a:ext cx="7777298" cy="448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669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495" y="527664"/>
            <a:ext cx="8784976" cy="485756"/>
          </a:xfrm>
        </p:spPr>
        <p:txBody>
          <a:bodyPr/>
          <a:lstStyle/>
          <a:p>
            <a:r>
              <a:rPr lang="ko-KR" altLang="en-US" sz="2400" dirty="0"/>
              <a:t>성적 평가 방법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8C4C86A9-7F51-410C-BD55-C6D453FB0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5D50F701-2080-45F6-93D8-644CC90B80DD}"/>
              </a:ext>
            </a:extLst>
          </p:cNvPr>
          <p:cNvSpPr txBox="1">
            <a:spLocks/>
          </p:cNvSpPr>
          <p:nvPr/>
        </p:nvSpPr>
        <p:spPr bwMode="auto">
          <a:xfrm>
            <a:off x="672409" y="1469856"/>
            <a:ext cx="7920000" cy="291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[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]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결석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번에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1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점 감점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함초롬바탕" panose="02030604000101010101" pitchFamily="18" charset="-127"/>
            </a:endParaRPr>
          </a:p>
          <a:p>
            <a:pPr marL="285750" marR="0" indent="-17463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총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4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번 결석하면 </a:t>
            </a:r>
            <a:r>
              <a:rPr lang="ko-KR" altLang="en-US" sz="1800" b="1" kern="0" spc="-50" dirty="0" err="1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시험응시</a:t>
            </a:r>
            <a:r>
              <a:rPr lang="ko-KR" altLang="en-US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 여부에 관계없이 </a:t>
            </a:r>
            <a:r>
              <a:rPr lang="en-US" altLang="ko-KR" sz="1800" b="1" kern="0" spc="-50" dirty="0">
                <a:solidFill>
                  <a:srgbClr val="000000"/>
                </a:solidFill>
                <a:effectLst/>
                <a:latin typeface="함초롬바탕" panose="02030604000101010101" pitchFamily="18" charset="-127"/>
                <a:ea typeface="함초롬바탕" panose="02030604000101010101" pitchFamily="18" charset="-127"/>
              </a:rPr>
              <a:t>F</a:t>
            </a:r>
          </a:p>
          <a:p>
            <a:pPr marL="268287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ko-KR" sz="1800" kern="0" spc="-50" dirty="0">
              <a:solidFill>
                <a:srgbClr val="000000"/>
              </a:solid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  <a:p>
            <a:pPr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 [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성적 평가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(100</a:t>
            </a:r>
            <a:r>
              <a:rPr lang="ko-KR" altLang="en-US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만점</a:t>
            </a:r>
            <a:r>
              <a:rPr lang="en-US" altLang="ko-KR" sz="1800" kern="0" spc="-50" dirty="0">
                <a:solidFill>
                  <a:srgbClr val="000000"/>
                </a:solidFill>
                <a:latin typeface="함초롬바탕" panose="02030604000101010101" pitchFamily="18" charset="-127"/>
                <a:ea typeface="함초롬바탕" panose="02030604000101010101" pitchFamily="18" charset="-127"/>
              </a:rPr>
              <a:t>)]</a:t>
            </a:r>
          </a:p>
          <a:p>
            <a:pPr marL="285750" indent="-17463" algn="just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 중간고사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30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기말고사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40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레포트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20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+ 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출석 </a:t>
            </a:r>
            <a:r>
              <a:rPr lang="en-US" altLang="ko-KR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10</a:t>
            </a:r>
            <a:r>
              <a:rPr lang="ko-KR" altLang="en-US" sz="1800" u="sng" kern="0" spc="-90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함초롬바탕" panose="02030604000101010101" pitchFamily="18" charset="-127"/>
                <a:ea typeface="함초롬바탕" panose="02030604000101010101" pitchFamily="18" charset="-127"/>
              </a:rPr>
              <a:t>점</a:t>
            </a:r>
            <a:endParaRPr lang="en-US" altLang="ko-KR" sz="1800" u="sng" kern="0" spc="-90" dirty="0">
              <a:solidFill>
                <a:srgbClr val="FF0000"/>
              </a:solidFill>
              <a:uFill>
                <a:solidFill>
                  <a:srgbClr val="000000"/>
                </a:solidFill>
              </a:uFill>
              <a:latin typeface="함초롬바탕" panose="02030604000101010101" pitchFamily="18" charset="-127"/>
              <a:ea typeface="함초롬바탕" panose="020306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063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5214" y="525149"/>
            <a:ext cx="8280920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4332" y="1235921"/>
            <a:ext cx="7920000" cy="3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다운로드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=&gt; 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다른 이름으로 저장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＇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버튼을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클릭한다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EF2EEE61-3095-4951-B14A-3C3E9712A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766692"/>
            <a:ext cx="7344816" cy="4398611"/>
          </a:xfrm>
          <a:prstGeom prst="rect">
            <a:avLst/>
          </a:prstGeom>
        </p:spPr>
      </p:pic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503F76BC-DA39-4EC4-AAD3-3F3A3DB83EBB}"/>
              </a:ext>
            </a:extLst>
          </p:cNvPr>
          <p:cNvSpPr/>
          <p:nvPr/>
        </p:nvSpPr>
        <p:spPr bwMode="auto">
          <a:xfrm>
            <a:off x="6848393" y="2372923"/>
            <a:ext cx="1612039" cy="696037"/>
          </a:xfrm>
          <a:prstGeom prst="roundRect">
            <a:avLst/>
          </a:prstGeom>
          <a:noFill/>
          <a:ln>
            <a:solidFill>
              <a:srgbClr val="FF0000"/>
            </a:solidFill>
            <a:headEnd type="none" w="sm" len="sm"/>
            <a:tailEnd type="none" w="sm" len="sm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178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>
            <a:extLst>
              <a:ext uri="{FF2B5EF4-FFF2-40B4-BE49-F238E27FC236}">
                <a16:creationId xmlns:a16="http://schemas.microsoft.com/office/drawing/2014/main" id="{333EB18E-442D-439A-BF02-81F8C3B15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80" y="1823492"/>
            <a:ext cx="7775062" cy="406747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39264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다운로드 법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20958" y="125682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저장한다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8EF36D4D-E379-435E-9208-12488CDB1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367206"/>
            <a:ext cx="11216484" cy="658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9214680-99C4-4126-AB9A-A23EFF67772D}"/>
              </a:ext>
            </a:extLst>
          </p:cNvPr>
          <p:cNvSpPr/>
          <p:nvPr/>
        </p:nvSpPr>
        <p:spPr bwMode="auto">
          <a:xfrm>
            <a:off x="647979" y="1823491"/>
            <a:ext cx="7775062" cy="4052866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407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48671" y="1214776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바탕화면에 있는 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VisualStudioSetup.exe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파일을 더블클릭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Visual Studio Installer 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창에서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계속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D897B73-785C-4C9F-8715-5B2F93F6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79" y="1932264"/>
            <a:ext cx="10728811" cy="671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DEC234BD-54FB-4A77-AB86-596911E32521}"/>
              </a:ext>
            </a:extLst>
          </p:cNvPr>
          <p:cNvGrpSpPr/>
          <p:nvPr/>
        </p:nvGrpSpPr>
        <p:grpSpPr>
          <a:xfrm>
            <a:off x="655955" y="1967939"/>
            <a:ext cx="8361652" cy="4229100"/>
            <a:chOff x="655955" y="1967939"/>
            <a:chExt cx="8361652" cy="4229100"/>
          </a:xfrm>
        </p:grpSpPr>
        <p:pic>
          <p:nvPicPr>
            <p:cNvPr id="4097" name="_x337897864">
              <a:extLst>
                <a:ext uri="{FF2B5EF4-FFF2-40B4-BE49-F238E27FC236}">
                  <a16:creationId xmlns:a16="http://schemas.microsoft.com/office/drawing/2014/main" id="{85702CD1-3F62-4F2D-8012-E360582BE5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8671" y="1967939"/>
              <a:ext cx="3611563" cy="4229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655955" y="2633748"/>
              <a:ext cx="792088" cy="780560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pic>
          <p:nvPicPr>
            <p:cNvPr id="5121" name="_x337878784">
              <a:extLst>
                <a:ext uri="{FF2B5EF4-FFF2-40B4-BE49-F238E27FC236}">
                  <a16:creationId xmlns:a16="http://schemas.microsoft.com/office/drawing/2014/main" id="{2AAE47ED-2DC7-42B7-8460-3489FF050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5762" y="2639392"/>
              <a:ext cx="4091845" cy="23869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화살표: 오른쪽 8">
              <a:extLst>
                <a:ext uri="{FF2B5EF4-FFF2-40B4-BE49-F238E27FC236}">
                  <a16:creationId xmlns:a16="http://schemas.microsoft.com/office/drawing/2014/main" id="{B24BFD5C-C43C-4F65-B1DF-90AC76194F04}"/>
                </a:ext>
              </a:extLst>
            </p:cNvPr>
            <p:cNvSpPr/>
            <p:nvPr/>
          </p:nvSpPr>
          <p:spPr bwMode="auto">
            <a:xfrm>
              <a:off x="4427287" y="3573016"/>
              <a:ext cx="396460" cy="288032"/>
            </a:xfrm>
            <a:prstGeom prst="rightArrow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604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2326" y="548680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2 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827584" y="1300682"/>
            <a:ext cx="7920000" cy="5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‘C++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사용한 데스크톱 개발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을 체크 후 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를 누른다</a:t>
            </a: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43F4B661-1759-4EC8-8E4A-AC20AB25A0B9}"/>
              </a:ext>
            </a:extLst>
          </p:cNvPr>
          <p:cNvGrpSpPr/>
          <p:nvPr/>
        </p:nvGrpSpPr>
        <p:grpSpPr>
          <a:xfrm>
            <a:off x="1165430" y="2013497"/>
            <a:ext cx="6907283" cy="3863775"/>
            <a:chOff x="1165430" y="2013497"/>
            <a:chExt cx="6907283" cy="3863775"/>
          </a:xfrm>
        </p:grpSpPr>
        <p:pic>
          <p:nvPicPr>
            <p:cNvPr id="6145" name="_x337880440">
              <a:extLst>
                <a:ext uri="{FF2B5EF4-FFF2-40B4-BE49-F238E27FC236}">
                  <a16:creationId xmlns:a16="http://schemas.microsoft.com/office/drawing/2014/main" id="{C294F168-3E25-47BD-8086-B6542364F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5430" y="2013497"/>
              <a:ext cx="6907283" cy="38637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49AFCBB2-44B6-40CB-8E53-E33C87BFF219}"/>
                </a:ext>
              </a:extLst>
            </p:cNvPr>
            <p:cNvSpPr/>
            <p:nvPr/>
          </p:nvSpPr>
          <p:spPr bwMode="auto">
            <a:xfrm>
              <a:off x="1373658" y="3898147"/>
              <a:ext cx="2262238" cy="53896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sp>
          <p:nvSpPr>
            <p:cNvPr id="15" name="사각형: 둥근 모서리 14">
              <a:extLst>
                <a:ext uri="{FF2B5EF4-FFF2-40B4-BE49-F238E27FC236}">
                  <a16:creationId xmlns:a16="http://schemas.microsoft.com/office/drawing/2014/main" id="{2EB78340-4F38-45E1-BD54-4920C487687F}"/>
                </a:ext>
              </a:extLst>
            </p:cNvPr>
            <p:cNvSpPr/>
            <p:nvPr/>
          </p:nvSpPr>
          <p:spPr bwMode="auto">
            <a:xfrm>
              <a:off x="7524328" y="5419539"/>
              <a:ext cx="358225" cy="241709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  <p:cxnSp>
          <p:nvCxnSpPr>
            <p:cNvPr id="13" name="직선 화살표 연결선 12">
              <a:extLst>
                <a:ext uri="{FF2B5EF4-FFF2-40B4-BE49-F238E27FC236}">
                  <a16:creationId xmlns:a16="http://schemas.microsoft.com/office/drawing/2014/main" id="{FFAADC24-C6C6-456B-AD96-246DD4903064}"/>
                </a:ext>
              </a:extLst>
            </p:cNvPr>
            <p:cNvCxnSpPr>
              <a:endCxn id="15" idx="1"/>
            </p:cNvCxnSpPr>
            <p:nvPr/>
          </p:nvCxnSpPr>
          <p:spPr bwMode="auto">
            <a:xfrm>
              <a:off x="3635896" y="4293096"/>
              <a:ext cx="3888432" cy="1247298"/>
            </a:xfrm>
            <a:prstGeom prst="straightConnector1">
              <a:avLst/>
            </a:prstGeom>
            <a:solidFill>
              <a:schemeClr val="accent1"/>
            </a:solidFill>
            <a:ln w="28575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0E3669B-1EB7-42E6-850F-6E10783EE27C}"/>
              </a:ext>
            </a:extLst>
          </p:cNvPr>
          <p:cNvSpPr txBox="1"/>
          <p:nvPr/>
        </p:nvSpPr>
        <p:spPr>
          <a:xfrm flipH="1">
            <a:off x="1394484" y="3503187"/>
            <a:ext cx="71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(1)</a:t>
            </a:r>
            <a:endParaRPr lang="ko-KR" altLang="en-US" sz="18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16402-13F5-4BEC-8EFE-45B54FF0BC02}"/>
              </a:ext>
            </a:extLst>
          </p:cNvPr>
          <p:cNvSpPr txBox="1"/>
          <p:nvPr/>
        </p:nvSpPr>
        <p:spPr>
          <a:xfrm flipH="1">
            <a:off x="7278480" y="4955441"/>
            <a:ext cx="712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ko-KR" sz="18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(2)</a:t>
            </a:r>
            <a:endParaRPr lang="ko-KR" altLang="en-US" sz="1800" dirty="0">
              <a:solidFill>
                <a:srgbClr val="FF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2614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69B338E8-F22B-4271-9F1B-E7676C93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508" y="137962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16FFC3F3-DCE9-42A9-8F5B-597BDE68D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2315" y="196793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2CF362B4-2F1D-42C6-A705-60FC7AFC62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36629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설치 </a:t>
            </a:r>
            <a:r>
              <a:rPr lang="en-US" altLang="ko-KR" sz="2000" dirty="0"/>
              <a:t>3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189450"/>
            <a:ext cx="792000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b="1" kern="100" spc="0" dirty="0">
                <a:solidFill>
                  <a:srgbClr val="271E98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설치 후 시작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 후 기다린다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CA1BED9-4293-48DF-9269-5BDB77D16798}"/>
              </a:ext>
            </a:extLst>
          </p:cNvPr>
          <p:cNvGrpSpPr/>
          <p:nvPr/>
        </p:nvGrpSpPr>
        <p:grpSpPr>
          <a:xfrm>
            <a:off x="1079757" y="1747219"/>
            <a:ext cx="6984486" cy="3921331"/>
            <a:chOff x="1079757" y="1686621"/>
            <a:chExt cx="6984486" cy="3921331"/>
          </a:xfrm>
        </p:grpSpPr>
        <p:pic>
          <p:nvPicPr>
            <p:cNvPr id="7169" name="_x445099872">
              <a:extLst>
                <a:ext uri="{FF2B5EF4-FFF2-40B4-BE49-F238E27FC236}">
                  <a16:creationId xmlns:a16="http://schemas.microsoft.com/office/drawing/2014/main" id="{CF98CA0E-F22B-4330-BD40-B165E07795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757" y="1686621"/>
              <a:ext cx="6984486" cy="3921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1547664" y="3379151"/>
              <a:ext cx="720080" cy="193865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017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62317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1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210111"/>
            <a:ext cx="7920000" cy="392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로그인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누른다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CE28EAC6-A2F5-4E7E-BEF7-513630D3B85D}"/>
              </a:ext>
            </a:extLst>
          </p:cNvPr>
          <p:cNvGrpSpPr/>
          <p:nvPr/>
        </p:nvGrpSpPr>
        <p:grpSpPr>
          <a:xfrm>
            <a:off x="2574803" y="1698456"/>
            <a:ext cx="3757613" cy="4719638"/>
            <a:chOff x="2574803" y="1698456"/>
            <a:chExt cx="3757613" cy="4719638"/>
          </a:xfrm>
        </p:grpSpPr>
        <p:pic>
          <p:nvPicPr>
            <p:cNvPr id="8193" name="_x445098648">
              <a:extLst>
                <a:ext uri="{FF2B5EF4-FFF2-40B4-BE49-F238E27FC236}">
                  <a16:creationId xmlns:a16="http://schemas.microsoft.com/office/drawing/2014/main" id="{C457F24F-7601-4CA1-9BF2-31467B5326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4803" y="1698456"/>
              <a:ext cx="3757613" cy="4719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사각형: 둥근 모서리 19">
              <a:extLst>
                <a:ext uri="{FF2B5EF4-FFF2-40B4-BE49-F238E27FC236}">
                  <a16:creationId xmlns:a16="http://schemas.microsoft.com/office/drawing/2014/main" id="{A687E0E3-036A-4FE0-823D-271906460693}"/>
                </a:ext>
              </a:extLst>
            </p:cNvPr>
            <p:cNvSpPr/>
            <p:nvPr/>
          </p:nvSpPr>
          <p:spPr bwMode="auto">
            <a:xfrm>
              <a:off x="4021561" y="4979502"/>
              <a:ext cx="864096" cy="321706"/>
            </a:xfrm>
            <a:prstGeom prst="roundRect">
              <a:avLst/>
            </a:prstGeom>
            <a:noFill/>
            <a:ln>
              <a:solidFill>
                <a:srgbClr val="FF0000"/>
              </a:solidFill>
              <a:headEnd type="none" w="sm" len="sm"/>
              <a:tailEnd type="none" w="sm" len="sm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BDFB816-CE03-4F22-BBFD-E895A308BCE5}"/>
              </a:ext>
            </a:extLst>
          </p:cNvPr>
          <p:cNvSpPr/>
          <p:nvPr/>
        </p:nvSpPr>
        <p:spPr bwMode="auto">
          <a:xfrm>
            <a:off x="2771801" y="1711793"/>
            <a:ext cx="3605910" cy="4597528"/>
          </a:xfrm>
          <a:prstGeom prst="rect">
            <a:avLst/>
          </a:prstGeom>
          <a:noFill/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E93BA46-7924-4251-B9AF-C7C51613320A}"/>
              </a:ext>
            </a:extLst>
          </p:cNvPr>
          <p:cNvGrpSpPr/>
          <p:nvPr/>
        </p:nvGrpSpPr>
        <p:grpSpPr>
          <a:xfrm>
            <a:off x="2552240" y="1698456"/>
            <a:ext cx="3802908" cy="4719638"/>
            <a:chOff x="2552240" y="1698456"/>
            <a:chExt cx="3802908" cy="4719638"/>
          </a:xfrm>
        </p:grpSpPr>
        <p:grpSp>
          <p:nvGrpSpPr>
            <p:cNvPr id="16" name="그룹 15">
              <a:extLst>
                <a:ext uri="{FF2B5EF4-FFF2-40B4-BE49-F238E27FC236}">
                  <a16:creationId xmlns:a16="http://schemas.microsoft.com/office/drawing/2014/main" id="{BAC41B51-5F89-4789-8155-1C2756B2949A}"/>
                </a:ext>
              </a:extLst>
            </p:cNvPr>
            <p:cNvGrpSpPr/>
            <p:nvPr/>
          </p:nvGrpSpPr>
          <p:grpSpPr>
            <a:xfrm>
              <a:off x="2552240" y="1698456"/>
              <a:ext cx="3757613" cy="4719638"/>
              <a:chOff x="2574803" y="1698456"/>
              <a:chExt cx="3757613" cy="4719638"/>
            </a:xfrm>
          </p:grpSpPr>
          <p:pic>
            <p:nvPicPr>
              <p:cNvPr id="18" name="_x445098648">
                <a:extLst>
                  <a:ext uri="{FF2B5EF4-FFF2-40B4-BE49-F238E27FC236}">
                    <a16:creationId xmlns:a16="http://schemas.microsoft.com/office/drawing/2014/main" id="{7099F0DC-DDD4-4969-97E4-9954D043B2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4803" y="1698456"/>
                <a:ext cx="3757613" cy="47196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9" name="사각형: 둥근 모서리 18">
                <a:extLst>
                  <a:ext uri="{FF2B5EF4-FFF2-40B4-BE49-F238E27FC236}">
                    <a16:creationId xmlns:a16="http://schemas.microsoft.com/office/drawing/2014/main" id="{D4F5FBAA-355F-4735-84E6-4839FF4DE1A5}"/>
                  </a:ext>
                </a:extLst>
              </p:cNvPr>
              <p:cNvSpPr/>
              <p:nvPr/>
            </p:nvSpPr>
            <p:spPr bwMode="auto">
              <a:xfrm>
                <a:off x="4021561" y="4979502"/>
                <a:ext cx="864096" cy="321706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l"/>
                  <a:tabLst/>
                </a:pPr>
                <a:endParaRPr kumimoji="0" lang="ko-KR" altLang="en-US" sz="2400" b="1" i="0" u="none" strike="noStrike" cap="none" normalizeH="0" baseline="0">
                  <a:ln>
                    <a:noFill/>
                  </a:ln>
                  <a:solidFill>
                    <a:srgbClr val="F8F8F8"/>
                  </a:solidFill>
                  <a:effectLst/>
                  <a:latin typeface="CG Omega" pitchFamily="34" charset="0"/>
                </a:endParaRPr>
              </a:p>
            </p:txBody>
          </p:sp>
        </p:grpSp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0BBA01BD-92BA-4439-9DBB-4926C8A8143B}"/>
                </a:ext>
              </a:extLst>
            </p:cNvPr>
            <p:cNvSpPr/>
            <p:nvPr/>
          </p:nvSpPr>
          <p:spPr bwMode="auto">
            <a:xfrm>
              <a:off x="2749238" y="1711793"/>
              <a:ext cx="3605910" cy="4597528"/>
            </a:xfrm>
            <a:prstGeom prst="rect">
              <a:avLst/>
            </a:prstGeom>
            <a:noFill/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l"/>
                <a:tabLst/>
              </a:pPr>
              <a:endParaRPr kumimoji="0" lang="ko-KR" altLang="en-US" sz="2400" b="1" i="0" u="none" strike="noStrike" cap="none" normalizeH="0" baseline="0">
                <a:ln>
                  <a:noFill/>
                </a:ln>
                <a:solidFill>
                  <a:srgbClr val="F8F8F8"/>
                </a:solidFill>
                <a:effectLst/>
                <a:latin typeface="CG Omeg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0820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_x340950088">
            <a:extLst>
              <a:ext uri="{FF2B5EF4-FFF2-40B4-BE49-F238E27FC236}">
                <a16:creationId xmlns:a16="http://schemas.microsoft.com/office/drawing/2014/main" id="{848989BA-D460-4B80-9D72-36E52FFF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06" y="2382277"/>
            <a:ext cx="3900040" cy="349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id="{86E1AACF-7BDB-432D-B9DD-A1FEEEFC4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14" y="194062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545539"/>
            <a:ext cx="8784976" cy="485756"/>
          </a:xfrm>
        </p:spPr>
        <p:txBody>
          <a:bodyPr/>
          <a:lstStyle/>
          <a:p>
            <a:r>
              <a:rPr lang="en-US" altLang="ko-KR" sz="2000" dirty="0"/>
              <a:t> Visual Studio Community 2022 </a:t>
            </a:r>
            <a:r>
              <a:rPr lang="ko-KR" altLang="en-US" sz="2000" dirty="0"/>
              <a:t>프로그램</a:t>
            </a:r>
            <a:r>
              <a:rPr lang="en-US" altLang="ko-KR" sz="2000" dirty="0"/>
              <a:t> </a:t>
            </a:r>
            <a:r>
              <a:rPr lang="ko-KR" altLang="en-US" sz="2000" dirty="0"/>
              <a:t>로그인 </a:t>
            </a:r>
            <a:r>
              <a:rPr lang="en-US" altLang="ko-KR" sz="2000" dirty="0"/>
              <a:t>2</a:t>
            </a:r>
            <a:endParaRPr lang="ko-KR" altLang="en-US" sz="2000" dirty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755576" y="1313877"/>
            <a:ext cx="7920000" cy="54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285750" marR="0" indent="-285750" algn="l" fontAlgn="base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Microsoft(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구글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계정으로 로그인 한다</a:t>
            </a:r>
            <a:r>
              <a:rPr lang="en-US" altLang="ko-KR" sz="1800" kern="100" dirty="0">
                <a:solidFill>
                  <a:srgbClr val="271E98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en-US" altLang="ko-KR" sz="1800" b="1" kern="100" spc="0" dirty="0">
              <a:solidFill>
                <a:srgbClr val="271E98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10243" name="_x342189360">
            <a:extLst>
              <a:ext uri="{FF2B5EF4-FFF2-40B4-BE49-F238E27FC236}">
                <a16:creationId xmlns:a16="http://schemas.microsoft.com/office/drawing/2014/main" id="{C025EC39-329C-4993-8C5A-5B83B9164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2418491"/>
            <a:ext cx="3933345" cy="339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화살표: 오른쪽 13">
            <a:extLst>
              <a:ext uri="{FF2B5EF4-FFF2-40B4-BE49-F238E27FC236}">
                <a16:creationId xmlns:a16="http://schemas.microsoft.com/office/drawing/2014/main" id="{3873D105-7CB4-4A88-A487-3D0CD288F968}"/>
              </a:ext>
            </a:extLst>
          </p:cNvPr>
          <p:cNvSpPr/>
          <p:nvPr/>
        </p:nvSpPr>
        <p:spPr bwMode="auto">
          <a:xfrm>
            <a:off x="4256089" y="3969160"/>
            <a:ext cx="648072" cy="321228"/>
          </a:xfrm>
          <a:prstGeom prst="rightArrow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l"/>
              <a:tabLst/>
            </a:pPr>
            <a:endParaRPr kumimoji="0" lang="ko-KR" altLang="en-US" sz="2400" b="1" i="0" u="none" strike="noStrike" cap="none" normalizeH="0" baseline="0">
              <a:ln>
                <a:noFill/>
              </a:ln>
              <a:solidFill>
                <a:srgbClr val="F8F8F8"/>
              </a:solidFill>
              <a:effectLst/>
              <a:latin typeface="CG Ome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329960"/>
      </p:ext>
    </p:extLst>
  </p:cSld>
  <p:clrMapOvr>
    <a:masterClrMapping/>
  </p:clrMapOvr>
</p:sld>
</file>

<file path=ppt/theme/theme1.xml><?xml version="1.0" encoding="utf-8"?>
<a:theme xmlns:a="http://schemas.openxmlformats.org/drawingml/2006/main" name="색종이 상자">
  <a:themeElements>
    <a:clrScheme name="색종이 상자 1">
      <a:dk1>
        <a:srgbClr val="000000"/>
      </a:dk1>
      <a:lt1>
        <a:srgbClr val="FFFFFF"/>
      </a:lt1>
      <a:dk2>
        <a:srgbClr val="CC6600"/>
      </a:dk2>
      <a:lt2>
        <a:srgbClr val="F5B363"/>
      </a:lt2>
      <a:accent1>
        <a:srgbClr val="EB933B"/>
      </a:accent1>
      <a:accent2>
        <a:srgbClr val="F3C917"/>
      </a:accent2>
      <a:accent3>
        <a:srgbClr val="FFFFFF"/>
      </a:accent3>
      <a:accent4>
        <a:srgbClr val="000000"/>
      </a:accent4>
      <a:accent5>
        <a:srgbClr val="F3C8AF"/>
      </a:accent5>
      <a:accent6>
        <a:srgbClr val="DCB614"/>
      </a:accent6>
      <a:hlink>
        <a:srgbClr val="BB9321"/>
      </a:hlink>
      <a:folHlink>
        <a:srgbClr val="F1E785"/>
      </a:folHlink>
    </a:clrScheme>
    <a:fontScheme name="색종이 상자">
      <a:majorFont>
        <a:latin typeface="굴림"/>
        <a:ea typeface="굴림"/>
        <a:cs typeface="Arial"/>
      </a:majorFont>
      <a:minorFont>
        <a:latin typeface="굴림"/>
        <a:ea typeface="굴림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10557</TotalTime>
  <Words>664</Words>
  <Application>Microsoft Office PowerPoint</Application>
  <PresentationFormat>화면 슬라이드 쇼(4:3)</PresentationFormat>
  <Paragraphs>95</Paragraphs>
  <Slides>20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8" baseType="lpstr">
      <vt:lpstr>Arial</vt:lpstr>
      <vt:lpstr>맑은 고딕</vt:lpstr>
      <vt:lpstr>굴림</vt:lpstr>
      <vt:lpstr>Times New Roman</vt:lpstr>
      <vt:lpstr>Wingdings</vt:lpstr>
      <vt:lpstr>CG Omega</vt:lpstr>
      <vt:lpstr>함초롬바탕</vt:lpstr>
      <vt:lpstr>색종이 상자</vt:lpstr>
      <vt:lpstr>Visual Studio Community 2022 프로그램 다운로드법  + 설치법 + 레포트 제출 방법 및 성적 평가 방법 </vt:lpstr>
      <vt:lpstr> Visual Studio Community 2022 프로그램 다운로드 법 1</vt:lpstr>
      <vt:lpstr> Visual Studio Community 2022 프로그램 다운로드 법 2</vt:lpstr>
      <vt:lpstr> Visual Studio Community 2022 프로그램 다운로드 법 3</vt:lpstr>
      <vt:lpstr> Visual Studio Community 2022 프로그램 설치 1</vt:lpstr>
      <vt:lpstr> Visual Studio Community 2022 프로그램 설치 2 </vt:lpstr>
      <vt:lpstr> Visual Studio Community 2022 프로그램 설치 3</vt:lpstr>
      <vt:lpstr> Visual Studio Community 2022 프로그램 로그인 1</vt:lpstr>
      <vt:lpstr> Visual Studio Community 2022 프로그램 로그인 2</vt:lpstr>
      <vt:lpstr> Microsoft Visual Studio Community 2022 버전의 시작하기 1</vt:lpstr>
      <vt:lpstr> Microsoft Visual Studio Community 2022 버전의 시작하기 2</vt:lpstr>
      <vt:lpstr> Microsoft Visual Studio Community 2022 버전의 시작하기 3</vt:lpstr>
      <vt:lpstr> Microsoft Visual Studio Community 2022 버전의 시작하기 4</vt:lpstr>
      <vt:lpstr> Visual Studio Community 2022 아이콘 바탕화면에 추가하기</vt:lpstr>
      <vt:lpstr>강의일정</vt:lpstr>
      <vt:lpstr>강의일정</vt:lpstr>
      <vt:lpstr>강의일정</vt:lpstr>
      <vt:lpstr>강의일정</vt:lpstr>
      <vt:lpstr>레포트 제출 방법 </vt:lpstr>
      <vt:lpstr>성적 평가 방법 </vt:lpstr>
    </vt:vector>
  </TitlesOfParts>
  <Company>WESNET Co,.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Language Lecture Book</dc:title>
  <dc:subject>Program Start</dc:subject>
  <dc:creator>Joey.Lee</dc:creator>
  <cp:lastModifiedBy>Seungho Lee</cp:lastModifiedBy>
  <cp:revision>641</cp:revision>
  <cp:lastPrinted>1999-08-31T15:28:46Z</cp:lastPrinted>
  <dcterms:created xsi:type="dcterms:W3CDTF">1997-12-02T18:36:16Z</dcterms:created>
  <dcterms:modified xsi:type="dcterms:W3CDTF">2024-08-30T05:54:48Z</dcterms:modified>
</cp:coreProperties>
</file>