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3"/>
  </p:notesMasterIdLst>
  <p:sldIdLst>
    <p:sldId id="770" r:id="rId2"/>
    <p:sldId id="734" r:id="rId3"/>
    <p:sldId id="1391" r:id="rId4"/>
    <p:sldId id="1376" r:id="rId5"/>
    <p:sldId id="1377" r:id="rId6"/>
    <p:sldId id="1374" r:id="rId7"/>
    <p:sldId id="1392" r:id="rId8"/>
    <p:sldId id="1393" r:id="rId9"/>
    <p:sldId id="735" r:id="rId10"/>
    <p:sldId id="1380" r:id="rId11"/>
    <p:sldId id="737" r:id="rId12"/>
    <p:sldId id="1215" r:id="rId13"/>
    <p:sldId id="1385" r:id="rId14"/>
    <p:sldId id="1207" r:id="rId15"/>
    <p:sldId id="1387" r:id="rId16"/>
    <p:sldId id="1388" r:id="rId17"/>
    <p:sldId id="1386" r:id="rId18"/>
    <p:sldId id="1389" r:id="rId19"/>
    <p:sldId id="1390" r:id="rId20"/>
    <p:sldId id="1378" r:id="rId21"/>
    <p:sldId id="1379" r:id="rId22"/>
    <p:sldId id="738" r:id="rId23"/>
    <p:sldId id="740" r:id="rId24"/>
    <p:sldId id="744" r:id="rId25"/>
    <p:sldId id="746" r:id="rId26"/>
    <p:sldId id="747" r:id="rId27"/>
    <p:sldId id="741" r:id="rId28"/>
    <p:sldId id="1381" r:id="rId29"/>
    <p:sldId id="743" r:id="rId30"/>
    <p:sldId id="748" r:id="rId31"/>
    <p:sldId id="1382" r:id="rId32"/>
    <p:sldId id="750" r:id="rId33"/>
    <p:sldId id="777" r:id="rId34"/>
    <p:sldId id="752" r:id="rId35"/>
    <p:sldId id="753" r:id="rId36"/>
    <p:sldId id="754" r:id="rId37"/>
    <p:sldId id="699" r:id="rId38"/>
    <p:sldId id="755" r:id="rId39"/>
    <p:sldId id="1383" r:id="rId40"/>
    <p:sldId id="759" r:id="rId41"/>
    <p:sldId id="758" r:id="rId42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AF2CE"/>
    <a:srgbClr val="89D2F3"/>
    <a:srgbClr val="BEE6F8"/>
    <a:srgbClr val="63C4E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0" autoAdjust="0"/>
    <p:restoredTop sz="96809" autoAdjust="0"/>
  </p:normalViewPr>
  <p:slideViewPr>
    <p:cSldViewPr>
      <p:cViewPr varScale="1">
        <p:scale>
          <a:sx n="112" d="100"/>
          <a:sy n="112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719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[13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파일 입출력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EB44C9F-FCD1-ED99-A916-E89528F2B287}"/>
              </a:ext>
            </a:extLst>
          </p:cNvPr>
          <p:cNvSpPr/>
          <p:nvPr/>
        </p:nvSpPr>
        <p:spPr>
          <a:xfrm>
            <a:off x="755576" y="1240056"/>
            <a:ext cx="7632848" cy="52852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ko-KR" altLang="en-US" sz="11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"des.txt"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buffsize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512;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buffsize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Finstr.read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buffsize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Finstr.gcount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Foutstr.write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100" b="1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(s) : " 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CA908C0-380C-638E-0D84-EABF4A801C1A}"/>
              </a:ext>
            </a:extLst>
          </p:cNvPr>
          <p:cNvSpPr/>
          <p:nvPr/>
        </p:nvSpPr>
        <p:spPr bwMode="auto">
          <a:xfrm>
            <a:off x="3907321" y="1411157"/>
            <a:ext cx="28415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343C2B1-4DA9-FAE9-9FB0-3EC1B39B9FFD}"/>
              </a:ext>
            </a:extLst>
          </p:cNvPr>
          <p:cNvSpPr/>
          <p:nvPr/>
        </p:nvSpPr>
        <p:spPr bwMode="auto">
          <a:xfrm>
            <a:off x="828843" y="1444424"/>
            <a:ext cx="1438901" cy="19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2777729-5C7D-AB8B-1FD5-5878DAA7E217}"/>
              </a:ext>
            </a:extLst>
          </p:cNvPr>
          <p:cNvSpPr/>
          <p:nvPr/>
        </p:nvSpPr>
        <p:spPr bwMode="auto">
          <a:xfrm>
            <a:off x="4822299" y="2079100"/>
            <a:ext cx="33426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9F6280E-51AD-C802-1313-8F33BD453636}"/>
              </a:ext>
            </a:extLst>
          </p:cNvPr>
          <p:cNvSpPr/>
          <p:nvPr/>
        </p:nvSpPr>
        <p:spPr bwMode="auto">
          <a:xfrm>
            <a:off x="1748110" y="2284799"/>
            <a:ext cx="2103810" cy="1944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E4AFF56-6820-068E-886C-28FB9B4D1B4E}"/>
              </a:ext>
            </a:extLst>
          </p:cNvPr>
          <p:cNvSpPr/>
          <p:nvPr/>
        </p:nvSpPr>
        <p:spPr bwMode="auto">
          <a:xfrm>
            <a:off x="4822299" y="2925066"/>
            <a:ext cx="18531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774DB75-F3AB-449B-FF3E-F4D223BC96C1}"/>
              </a:ext>
            </a:extLst>
          </p:cNvPr>
          <p:cNvSpPr/>
          <p:nvPr/>
        </p:nvSpPr>
        <p:spPr bwMode="auto">
          <a:xfrm>
            <a:off x="2624621" y="2969977"/>
            <a:ext cx="545890" cy="1709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A0FE9661-AD8A-C12B-3DA6-6C4301B3B745}"/>
              </a:ext>
            </a:extLst>
          </p:cNvPr>
          <p:cNvSpPr/>
          <p:nvPr/>
        </p:nvSpPr>
        <p:spPr bwMode="auto">
          <a:xfrm>
            <a:off x="4815815" y="3260795"/>
            <a:ext cx="33426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61287DC-2D45-B0A0-79AD-58981FE48A91}"/>
              </a:ext>
            </a:extLst>
          </p:cNvPr>
          <p:cNvSpPr/>
          <p:nvPr/>
        </p:nvSpPr>
        <p:spPr bwMode="auto">
          <a:xfrm>
            <a:off x="1748111" y="3455099"/>
            <a:ext cx="2391842" cy="2070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D308FA47-A8D7-9CB3-77C9-95BD769B27ED}"/>
              </a:ext>
            </a:extLst>
          </p:cNvPr>
          <p:cNvSpPr/>
          <p:nvPr/>
        </p:nvSpPr>
        <p:spPr bwMode="auto">
          <a:xfrm>
            <a:off x="1748111" y="3795361"/>
            <a:ext cx="1671762" cy="1720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EE40741-D5E3-41F3-A9B0-53CF8301E2E5}"/>
              </a:ext>
            </a:extLst>
          </p:cNvPr>
          <p:cNvSpPr/>
          <p:nvPr/>
        </p:nvSpPr>
        <p:spPr bwMode="auto">
          <a:xfrm>
            <a:off x="4814277" y="3932510"/>
            <a:ext cx="33896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크기를 변수로 지정할 때에는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사용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E9A544C8-BA84-235F-B734-324C4B238141}"/>
              </a:ext>
            </a:extLst>
          </p:cNvPr>
          <p:cNvGrpSpPr/>
          <p:nvPr/>
        </p:nvGrpSpPr>
        <p:grpSpPr>
          <a:xfrm>
            <a:off x="1403258" y="2716422"/>
            <a:ext cx="344852" cy="513221"/>
            <a:chOff x="1391583" y="3398184"/>
            <a:chExt cx="275722" cy="1182944"/>
          </a:xfrm>
        </p:grpSpPr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id="{69C96AF9-E5E4-B6E4-78D8-F13872E1F3E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91583" y="339818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직선 연결선 54">
              <a:extLst>
                <a:ext uri="{FF2B5EF4-FFF2-40B4-BE49-F238E27FC236}">
                  <a16:creationId xmlns:a16="http://schemas.microsoft.com/office/drawing/2014/main" id="{A0E09A9C-6B2F-5FD0-B04E-09231DBBC3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91583" y="3398184"/>
              <a:ext cx="0" cy="11829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직선 연결선 55">
              <a:extLst>
                <a:ext uri="{FF2B5EF4-FFF2-40B4-BE49-F238E27FC236}">
                  <a16:creationId xmlns:a16="http://schemas.microsoft.com/office/drawing/2014/main" id="{6B5B72F4-4695-4CD4-6C7C-008FBF4734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91583" y="45811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3E48E16-A6C9-74E3-5631-E5CE4617C9AB}"/>
              </a:ext>
            </a:extLst>
          </p:cNvPr>
          <p:cNvSpPr/>
          <p:nvPr/>
        </p:nvSpPr>
        <p:spPr bwMode="auto">
          <a:xfrm>
            <a:off x="852458" y="3456475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5964744A-1201-91A3-7235-6B434C466E08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72656" y="3105264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86627F5E-62D1-4217-313A-1CC824EE4B45}"/>
              </a:ext>
            </a:extLst>
          </p:cNvPr>
          <p:cNvCxnSpPr>
            <a:cxnSpLocks/>
            <a:stCxn id="32" idx="1"/>
            <a:endCxn id="34" idx="3"/>
          </p:cNvCxnSpPr>
          <p:nvPr/>
        </p:nvCxnSpPr>
        <p:spPr bwMode="auto">
          <a:xfrm rot="10800000">
            <a:off x="3170511" y="3055474"/>
            <a:ext cx="1651788" cy="71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4EE664D0-1827-8B4E-4A05-E78A768DB1EA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 bwMode="auto">
          <a:xfrm rot="10800000" flipV="1">
            <a:off x="3851921" y="2379503"/>
            <a:ext cx="970379" cy="25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A445ABB2-3108-D727-BADA-137F0AE67046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 bwMode="auto">
          <a:xfrm rot="10800000" flipV="1">
            <a:off x="2267745" y="1542282"/>
            <a:ext cx="1639577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2" name="직선 화살표 연결선 21"/>
          <p:cNvCxnSpPr>
            <a:stCxn id="40" idx="1"/>
            <a:endCxn id="42" idx="3"/>
          </p:cNvCxnSpPr>
          <p:nvPr/>
        </p:nvCxnSpPr>
        <p:spPr bwMode="auto">
          <a:xfrm flipH="1" flipV="1">
            <a:off x="4139953" y="3558631"/>
            <a:ext cx="675862" cy="25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53" name="연결선: 꺾임 44">
            <a:extLst>
              <a:ext uri="{FF2B5EF4-FFF2-40B4-BE49-F238E27FC236}">
                <a16:creationId xmlns:a16="http://schemas.microsoft.com/office/drawing/2014/main" id="{4EE664D0-1827-8B4E-4A05-E78A768DB1EA}"/>
              </a:ext>
            </a:extLst>
          </p:cNvPr>
          <p:cNvCxnSpPr>
            <a:cxnSpLocks/>
            <a:stCxn id="51" idx="1"/>
            <a:endCxn id="50" idx="3"/>
          </p:cNvCxnSpPr>
          <p:nvPr/>
        </p:nvCxnSpPr>
        <p:spPr bwMode="auto">
          <a:xfrm rot="10800000">
            <a:off x="3419873" y="3881366"/>
            <a:ext cx="1394404" cy="1822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27C5FD3D-1D5E-4192-9085-B9477EEE54CB}"/>
              </a:ext>
            </a:extLst>
          </p:cNvPr>
          <p:cNvSpPr/>
          <p:nvPr/>
        </p:nvSpPr>
        <p:spPr bwMode="auto">
          <a:xfrm>
            <a:off x="1744561" y="5652761"/>
            <a:ext cx="1027239" cy="1655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FDB00286-A582-F76B-B1E5-EC9E754492A9}"/>
              </a:ext>
            </a:extLst>
          </p:cNvPr>
          <p:cNvSpPr/>
          <p:nvPr/>
        </p:nvSpPr>
        <p:spPr bwMode="auto">
          <a:xfrm>
            <a:off x="3617396" y="6168704"/>
            <a:ext cx="11494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863AA621-EE8C-497F-8B15-C5796CE487C7}"/>
              </a:ext>
            </a:extLst>
          </p:cNvPr>
          <p:cNvSpPr/>
          <p:nvPr/>
        </p:nvSpPr>
        <p:spPr bwMode="auto">
          <a:xfrm>
            <a:off x="5058902" y="5906452"/>
            <a:ext cx="11494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A9457256-00D4-3EE6-3917-8E8EF0CE2499}"/>
              </a:ext>
            </a:extLst>
          </p:cNvPr>
          <p:cNvSpPr/>
          <p:nvPr/>
        </p:nvSpPr>
        <p:spPr bwMode="auto">
          <a:xfrm>
            <a:off x="1744561" y="5481968"/>
            <a:ext cx="955231" cy="1655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4494018B-F626-D63C-BA5D-10246392BCC6}"/>
              </a:ext>
            </a:extLst>
          </p:cNvPr>
          <p:cNvSpPr/>
          <p:nvPr/>
        </p:nvSpPr>
        <p:spPr bwMode="auto">
          <a:xfrm flipV="1">
            <a:off x="1748111" y="4644826"/>
            <a:ext cx="1815778" cy="1711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2467FBDF-D647-CC23-333D-ED88E382DA70}"/>
              </a:ext>
            </a:extLst>
          </p:cNvPr>
          <p:cNvSpPr/>
          <p:nvPr/>
        </p:nvSpPr>
        <p:spPr bwMode="auto">
          <a:xfrm flipV="1">
            <a:off x="1744561" y="4820263"/>
            <a:ext cx="1891335" cy="1790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C3DA1985-920A-8D7B-81AB-461AF27D3377}"/>
              </a:ext>
            </a:extLst>
          </p:cNvPr>
          <p:cNvSpPr/>
          <p:nvPr/>
        </p:nvSpPr>
        <p:spPr bwMode="auto">
          <a:xfrm flipV="1">
            <a:off x="1749594" y="4464675"/>
            <a:ext cx="1670278" cy="1801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F6C686B3-EBD7-8606-3B1B-06DAC6063C3C}"/>
              </a:ext>
            </a:extLst>
          </p:cNvPr>
          <p:cNvSpPr/>
          <p:nvPr/>
        </p:nvSpPr>
        <p:spPr bwMode="auto">
          <a:xfrm>
            <a:off x="4814277" y="4240187"/>
            <a:ext cx="379017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(src.txt)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512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바이트를 읽어서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끝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(EOF)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도달하면 읽기를 멈춤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30A691E3-115C-68FD-6293-92A56438D8D4}"/>
              </a:ext>
            </a:extLst>
          </p:cNvPr>
          <p:cNvSpPr/>
          <p:nvPr/>
        </p:nvSpPr>
        <p:spPr bwMode="auto">
          <a:xfrm>
            <a:off x="5099655" y="4707474"/>
            <a:ext cx="277497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스트림 버퍼에 마지막으로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읽어들인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</a:t>
            </a: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B8BC2D81-24AA-607D-64B5-C0716AD47EF6}"/>
              </a:ext>
            </a:extLst>
          </p:cNvPr>
          <p:cNvSpPr/>
          <p:nvPr/>
        </p:nvSpPr>
        <p:spPr bwMode="auto">
          <a:xfrm>
            <a:off x="5099655" y="5224560"/>
            <a:ext cx="364880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readbyte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Foustr(des.txt 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6" name="연결선: 꺾임 30">
            <a:extLst>
              <a:ext uri="{FF2B5EF4-FFF2-40B4-BE49-F238E27FC236}">
                <a16:creationId xmlns:a16="http://schemas.microsoft.com/office/drawing/2014/main" id="{ED084774-E1DD-73C4-FD0D-80CE99EF5CFF}"/>
              </a:ext>
            </a:extLst>
          </p:cNvPr>
          <p:cNvCxnSpPr>
            <a:cxnSpLocks/>
            <a:stCxn id="76" idx="1"/>
            <a:endCxn id="75" idx="3"/>
          </p:cNvCxnSpPr>
          <p:nvPr/>
        </p:nvCxnSpPr>
        <p:spPr bwMode="auto">
          <a:xfrm rot="10800000">
            <a:off x="2771800" y="5735536"/>
            <a:ext cx="845596" cy="56429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7" name="연결선: 꺾임 44">
            <a:extLst>
              <a:ext uri="{FF2B5EF4-FFF2-40B4-BE49-F238E27FC236}">
                <a16:creationId xmlns:a16="http://schemas.microsoft.com/office/drawing/2014/main" id="{71EFFECE-40C9-C50F-2FC9-99925B7C8E62}"/>
              </a:ext>
            </a:extLst>
          </p:cNvPr>
          <p:cNvCxnSpPr>
            <a:cxnSpLocks/>
            <a:stCxn id="82" idx="1"/>
            <a:endCxn id="81" idx="3"/>
          </p:cNvCxnSpPr>
          <p:nvPr/>
        </p:nvCxnSpPr>
        <p:spPr bwMode="auto">
          <a:xfrm rot="10800000" flipV="1">
            <a:off x="3419873" y="4455951"/>
            <a:ext cx="1394405" cy="987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49">
            <a:extLst>
              <a:ext uri="{FF2B5EF4-FFF2-40B4-BE49-F238E27FC236}">
                <a16:creationId xmlns:a16="http://schemas.microsoft.com/office/drawing/2014/main" id="{8673089A-2626-D21E-D38B-80868D95A473}"/>
              </a:ext>
            </a:extLst>
          </p:cNvPr>
          <p:cNvCxnSpPr>
            <a:cxnSpLocks/>
            <a:stCxn id="85" idx="1"/>
            <a:endCxn id="80" idx="3"/>
          </p:cNvCxnSpPr>
          <p:nvPr/>
        </p:nvCxnSpPr>
        <p:spPr bwMode="auto">
          <a:xfrm rot="10800000">
            <a:off x="3635897" y="4909790"/>
            <a:ext cx="1463759" cy="4458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9" name="연결선: 꺾임 56">
            <a:extLst>
              <a:ext uri="{FF2B5EF4-FFF2-40B4-BE49-F238E27FC236}">
                <a16:creationId xmlns:a16="http://schemas.microsoft.com/office/drawing/2014/main" id="{2BD9F272-942B-6DDC-9F86-2D0654CEDE83}"/>
              </a:ext>
            </a:extLst>
          </p:cNvPr>
          <p:cNvCxnSpPr>
            <a:cxnSpLocks/>
            <a:stCxn id="77" idx="1"/>
            <a:endCxn id="78" idx="3"/>
          </p:cNvCxnSpPr>
          <p:nvPr/>
        </p:nvCxnSpPr>
        <p:spPr bwMode="auto">
          <a:xfrm rot="10800000">
            <a:off x="2699792" y="5564744"/>
            <a:ext cx="2359110" cy="4728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3" name="연결선: 꺾임 44">
            <a:extLst>
              <a:ext uri="{FF2B5EF4-FFF2-40B4-BE49-F238E27FC236}">
                <a16:creationId xmlns:a16="http://schemas.microsoft.com/office/drawing/2014/main" id="{71EFFECE-40C9-C50F-2FC9-99925B7C8E62}"/>
              </a:ext>
            </a:extLst>
          </p:cNvPr>
          <p:cNvCxnSpPr>
            <a:cxnSpLocks/>
            <a:stCxn id="83" idx="1"/>
            <a:endCxn id="79" idx="3"/>
          </p:cNvCxnSpPr>
          <p:nvPr/>
        </p:nvCxnSpPr>
        <p:spPr bwMode="auto">
          <a:xfrm rot="10800000">
            <a:off x="3563889" y="4730383"/>
            <a:ext cx="1535766" cy="192857"/>
          </a:xfrm>
          <a:prstGeom prst="bentConnector3">
            <a:avLst>
              <a:gd name="adj1" fmla="val 1030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DB28D6F-7C2F-AD94-8097-444365E81E8C}"/>
              </a:ext>
            </a:extLst>
          </p:cNvPr>
          <p:cNvSpPr/>
          <p:nvPr/>
        </p:nvSpPr>
        <p:spPr bwMode="auto">
          <a:xfrm flipV="1">
            <a:off x="1763688" y="5137271"/>
            <a:ext cx="3119943" cy="1981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924322D-A939-38AA-AB91-98BFB73DFC0F}"/>
              </a:ext>
            </a:extLst>
          </p:cNvPr>
          <p:cNvSpPr/>
          <p:nvPr/>
        </p:nvSpPr>
        <p:spPr bwMode="auto">
          <a:xfrm>
            <a:off x="4175022" y="5539672"/>
            <a:ext cx="122279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readbyte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(s) : 9</a:t>
            </a: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94D3D3A9-F672-F03B-6EC5-9C701462517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45510" y="5332811"/>
            <a:ext cx="720081" cy="242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8529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1" grpId="0" animBg="1"/>
      <p:bldP spid="32" grpId="0" animBg="1"/>
      <p:bldP spid="34" grpId="0" animBg="1"/>
      <p:bldP spid="40" grpId="0" animBg="1"/>
      <p:bldP spid="42" grpId="0" animBg="1"/>
      <p:bldP spid="50" grpId="0" animBg="1"/>
      <p:bldP spid="51" grpId="0" animBg="1"/>
      <p:bldP spid="57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5" grpId="0" animBg="1"/>
      <p:bldP spid="30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DFED6D5-0FEC-A78F-BB71-60B8ED456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5925"/>
            <a:ext cx="7562822" cy="466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3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쓰기</a:t>
            </a:r>
            <a:endParaRPr lang="ko-KR" altLang="en-US" sz="28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242BB14-BB77-BC0E-198C-6BEFB1293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12" y="809761"/>
            <a:ext cx="6984776" cy="4806236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5F1B82BF-398A-6A97-BFFE-BB43B3ACD4DB}"/>
              </a:ext>
            </a:extLst>
          </p:cNvPr>
          <p:cNvSpPr/>
          <p:nvPr/>
        </p:nvSpPr>
        <p:spPr>
          <a:xfrm>
            <a:off x="797188" y="5733256"/>
            <a:ext cx="8352928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EOF(End OF File)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형인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-1 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값으로 정의되어 있다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8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868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읽기</a:t>
            </a:r>
            <a:endParaRPr lang="ko-KR" altLang="en-US" sz="28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6B48728-CD6C-E5F4-25AC-238394DE7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46" y="1268760"/>
            <a:ext cx="727280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85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쓰기 텍스트 파일 읽기 예제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340767"/>
            <a:ext cx="7920038" cy="524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pt-BR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 ] = { 'W', 'e', 'l', 'c', 'o', 'm', 'e', '\n', 'C', '+', '+' };  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("test.txt");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텍스트 파일 쓰기 모드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Fout.write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11);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	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("test.txt"); 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텍스트 파일 읽기 모드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int c, count = 0;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while((c =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Finstr.get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()) != EOF)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문자만 입력됨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count++;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count;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955634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읽기 </a:t>
            </a:r>
            <a:endParaRPr lang="ko-KR" altLang="en-US" sz="28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6F7FAAA-0AE8-3A79-FB7B-5DCBF214E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84784"/>
            <a:ext cx="7488832" cy="480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52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쓰기 이진 파일 읽기 예제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340768"/>
            <a:ext cx="8229600" cy="524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char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 ] = { 'W', 'e', 'l', 'c', 'o', 'm', 'e', '\n', 'C', '+', '+' };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("test.txt");             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텍스트 파일 쓰기 모드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Fout.write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11);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	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::binary);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이진 파일로 읽기 모드 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int c, count = 0;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while((c =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Finstr.get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()) != EOF)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‘\r’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문자와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‘\n’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문자가 입력됨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count++;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count;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9431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쓰기</a:t>
            </a:r>
            <a:endParaRPr lang="ko-KR" altLang="en-US" sz="28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29F4BCB-2AA8-FDC4-6B8B-8123F9ADF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22482"/>
            <a:ext cx="7128792" cy="4968552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0FE66FEB-2FAB-817A-167B-0AC1D307CD1F}"/>
              </a:ext>
            </a:extLst>
          </p:cNvPr>
          <p:cNvSpPr/>
          <p:nvPr/>
        </p:nvSpPr>
        <p:spPr>
          <a:xfrm>
            <a:off x="797188" y="5927036"/>
            <a:ext cx="8352928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EOF(End OF File)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형인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-1 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값으로 정의되어 있다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8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9604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읽기 </a:t>
            </a:r>
            <a:endParaRPr lang="ko-KR" altLang="en-US" sz="28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60E39D4-1FB1-3A9A-4F87-FD06ABE9E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429868"/>
            <a:ext cx="7344816" cy="48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34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쓰기 이진 파일 읽기 예제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58070" y="1268760"/>
            <a:ext cx="792003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char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 ] = { 'W', 'e', 'l', 'c', 'o', 'm', 'e', '\n', 'C', '+', '+' };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("test.txt",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::binary);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이진 파일로 쓰기 모드 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Fout.write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11);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	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::binary);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이진 파일로 읽기 모드 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int c, count = 0;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while((c =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Finstr.get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()) != EOF)    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‘\n’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문자가 입력됨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count++;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count;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6154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268761"/>
            <a:ext cx="7920037" cy="60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스트림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읽어서 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저장하는 멤버 함수로서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끝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(EOF)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도달하면 읽기를 멈춤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파일에서도 사용가능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347" y="3132756"/>
            <a:ext cx="7920037" cy="36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만큼을 이진 파일에 출력하는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파일에서도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사용가능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714348" y="5000641"/>
            <a:ext cx="7920037" cy="36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 마지막으로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읽어들인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반환하는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357826"/>
            <a:ext cx="45720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5353" y="1875470"/>
            <a:ext cx="4461058" cy="98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5353" y="3698362"/>
            <a:ext cx="4461058" cy="103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576385"/>
            <a:ext cx="7488392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파일의 순차 접근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84448" y="13470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지금까지의 파일 입출력은 파일 포인터가 파일의 처음부터 순차적으로 읽거나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쓰는 순차 접근 방식이었다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 접근은 임의의 위치로 파일 포인터를 이동하여 읽거나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쓰는게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불가능하다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7776864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377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71600" y="579447"/>
            <a:ext cx="7488392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파일의 랜덤 접근</a:t>
            </a:r>
            <a:endParaRPr lang="ko-KR" altLang="en-US" sz="2800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827584" y="1779086"/>
            <a:ext cx="842449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랜덤 접근은 파일 포인터가 파일의 임의의 위치로 이동하여 </a:t>
            </a:r>
            <a:b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읽거나 쓰는 방식이다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랜덤 접근은 파일의 임의의 구간에 빠르고 쉽게 접근 가능하다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53" y="2420888"/>
            <a:ext cx="8604447" cy="443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2587FE11-6C1A-4445-88C1-D9CFFA03F348}"/>
              </a:ext>
            </a:extLst>
          </p:cNvPr>
          <p:cNvSpPr/>
          <p:nvPr/>
        </p:nvSpPr>
        <p:spPr>
          <a:xfrm>
            <a:off x="648340" y="1254661"/>
            <a:ext cx="2555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랜덤 접근 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06346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64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3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포인터를 이동하는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938243" y="1785931"/>
            <a:ext cx="7920037" cy="35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pos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입력 포인터의 위치를 이동시키는 멤버 함수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421484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937540" y="2786063"/>
            <a:ext cx="7920037" cy="32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pos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출력 포인터의 위치를 이동시키는 멤버 함수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28662" y="3786191"/>
            <a:ext cx="792003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seekdir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기준 위치로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offset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입력 포인터의 위치를 이동시키는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29365" y="5143513"/>
            <a:ext cx="79200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seekdir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기준 위치로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offset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출력 포인터의 위치를 이동시키는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143248"/>
            <a:ext cx="421484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85878"/>
            <a:ext cx="7027144" cy="145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328592"/>
            <a:ext cx="7027144" cy="152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938243" y="1347043"/>
            <a:ext cx="7920037" cy="3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기준 위치로 사용되는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seekdir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034998"/>
              </p:ext>
            </p:extLst>
          </p:nvPr>
        </p:nvGraphicFramePr>
        <p:xfrm>
          <a:off x="1403648" y="1988840"/>
          <a:ext cx="5472608" cy="3656620"/>
        </p:xfrm>
        <a:graphic>
          <a:graphicData uri="http://schemas.openxmlformats.org/drawingml/2006/table">
            <a:tbl>
              <a:tblPr/>
              <a:tblGrid>
                <a:gridCol w="13646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7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44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 err="1">
                          <a:solidFill>
                            <a:srgbClr val="0000FF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altLang="ko-KR" sz="1800" b="1" dirty="0">
                          <a:solidFill>
                            <a:srgbClr val="0000FF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1800" b="1" dirty="0" err="1">
                          <a:solidFill>
                            <a:srgbClr val="0000FF"/>
                          </a:solidFill>
                          <a:latin typeface="맑은 고딕"/>
                          <a:ea typeface="맑은 고딕"/>
                        </a:rPr>
                        <a:t>seekdir</a:t>
                      </a:r>
                      <a:endParaRPr lang="en-US" sz="1800" b="1" dirty="0">
                        <a:solidFill>
                          <a:srgbClr val="0000FF"/>
                        </a:solidFill>
                        <a:latin typeface="맑은 고딕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42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::beg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파일의 처음 위치가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기준 위치</a:t>
                      </a:r>
                      <a:endParaRPr lang="en-US" altLang="ko-KR" sz="18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::cur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포인터의 현재 위치가 기준 위치</a:t>
                      </a:r>
                      <a:endParaRPr lang="en-US" altLang="ko-KR" sz="18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0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::end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파일의 마지막 위치가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기준 위치</a:t>
                      </a:r>
                      <a:endParaRPr lang="en-US" altLang="ko-KR" sz="18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38243" y="1500179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</a:p>
        </p:txBody>
      </p:sp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7143800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938243" y="1500179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파일의 현재 위치에서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4944" y="1857364"/>
            <a:ext cx="702183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938243" y="1500179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후에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</a:p>
        </p:txBody>
      </p:sp>
      <p:pic>
        <p:nvPicPr>
          <p:cNvPr id="727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9038" y="1857364"/>
            <a:ext cx="781211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142984"/>
            <a:ext cx="11063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64386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90812"/>
            <a:ext cx="7643866" cy="1881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572008"/>
            <a:ext cx="757242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99A18BB-8666-E61C-F938-0C5FA8CDB783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Finstr.seekg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c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Finstr.seekg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(0,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::beg);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c &lt;&lt;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da-DK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Finstr.seekg(-1, ios::end);	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c &lt;&lt;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y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111E1E8-4F62-7FC7-4058-9601E7E5D663}"/>
              </a:ext>
            </a:extLst>
          </p:cNvPr>
          <p:cNvSpPr/>
          <p:nvPr/>
        </p:nvSpPr>
        <p:spPr bwMode="auto">
          <a:xfrm>
            <a:off x="3687740" y="1445628"/>
            <a:ext cx="28081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4E32B51-606D-B96D-280B-D79CCA242865}"/>
              </a:ext>
            </a:extLst>
          </p:cNvPr>
          <p:cNvSpPr/>
          <p:nvPr/>
        </p:nvSpPr>
        <p:spPr bwMode="auto">
          <a:xfrm>
            <a:off x="832323" y="1510069"/>
            <a:ext cx="1291405" cy="1377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BF1410B6-EF8F-8C84-E4BA-7CE8B13F26DB}"/>
              </a:ext>
            </a:extLst>
          </p:cNvPr>
          <p:cNvCxnSpPr>
            <a:cxnSpLocks/>
            <a:stCxn id="17" idx="1"/>
            <a:endCxn id="18" idx="3"/>
          </p:cNvCxnSpPr>
          <p:nvPr/>
        </p:nvCxnSpPr>
        <p:spPr>
          <a:xfrm flipH="1">
            <a:off x="2123728" y="1576754"/>
            <a:ext cx="1564012" cy="22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ECB1887-CD0A-5B61-9BE2-0DF543D7747B}"/>
              </a:ext>
            </a:extLst>
          </p:cNvPr>
          <p:cNvSpPr/>
          <p:nvPr/>
        </p:nvSpPr>
        <p:spPr bwMode="auto">
          <a:xfrm>
            <a:off x="3687740" y="2001835"/>
            <a:ext cx="329289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BD4A3E7-D2BC-F46B-BFCD-3C47A823D4D0}"/>
              </a:ext>
            </a:extLst>
          </p:cNvPr>
          <p:cNvSpPr/>
          <p:nvPr/>
        </p:nvSpPr>
        <p:spPr bwMode="auto">
          <a:xfrm>
            <a:off x="1731665" y="2574431"/>
            <a:ext cx="1544191" cy="1468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C56A3871-CCC2-89DE-A7E7-3CE614830E7D}"/>
              </a:ext>
            </a:extLst>
          </p:cNvPr>
          <p:cNvGrpSpPr/>
          <p:nvPr/>
        </p:nvGrpSpPr>
        <p:grpSpPr>
          <a:xfrm>
            <a:off x="1473035" y="2785151"/>
            <a:ext cx="275722" cy="661136"/>
            <a:chOff x="1431535" y="3974248"/>
            <a:chExt cx="275722" cy="966920"/>
          </a:xfrm>
        </p:grpSpPr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57A6E09E-326D-4863-600A-9EE27C2BA98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1535" y="397424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603812EF-A938-B980-6937-DED527B084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1535" y="3974248"/>
              <a:ext cx="0" cy="96692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4EEB8012-C923-976C-1611-EF7F2E6640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1535" y="494116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A025845-28AB-A762-ABBD-2999F4310801}"/>
              </a:ext>
            </a:extLst>
          </p:cNvPr>
          <p:cNvSpPr/>
          <p:nvPr/>
        </p:nvSpPr>
        <p:spPr bwMode="auto">
          <a:xfrm>
            <a:off x="869925" y="3603616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745300B-6830-20A8-EC9E-99C1B509AE67}"/>
              </a:ext>
            </a:extLst>
          </p:cNvPr>
          <p:cNvSpPr/>
          <p:nvPr/>
        </p:nvSpPr>
        <p:spPr bwMode="auto">
          <a:xfrm>
            <a:off x="5136973" y="3141443"/>
            <a:ext cx="18524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DE588903-257F-307C-7532-E9B8E2E0A3F9}"/>
              </a:ext>
            </a:extLst>
          </p:cNvPr>
          <p:cNvCxnSpPr>
            <a:cxnSpLocks/>
            <a:stCxn id="32" idx="1"/>
            <a:endCxn id="34" idx="3"/>
          </p:cNvCxnSpPr>
          <p:nvPr/>
        </p:nvCxnSpPr>
        <p:spPr>
          <a:xfrm flipH="1">
            <a:off x="3131841" y="3272569"/>
            <a:ext cx="2005132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ED74021-207B-89FD-2341-E5AF788F0CC2}"/>
              </a:ext>
            </a:extLst>
          </p:cNvPr>
          <p:cNvSpPr/>
          <p:nvPr/>
        </p:nvSpPr>
        <p:spPr bwMode="auto">
          <a:xfrm>
            <a:off x="2650867" y="3188147"/>
            <a:ext cx="480974" cy="1688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9CEA5F64-9547-33B4-F0B1-C29890F2EDA7}"/>
              </a:ext>
            </a:extLst>
          </p:cNvPr>
          <p:cNvSpPr/>
          <p:nvPr/>
        </p:nvSpPr>
        <p:spPr bwMode="auto">
          <a:xfrm>
            <a:off x="3965053" y="3496743"/>
            <a:ext cx="302433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처음 위치에서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D53B4061-199B-7B71-1806-7913443BBE4F}"/>
              </a:ext>
            </a:extLst>
          </p:cNvPr>
          <p:cNvCxnSpPr>
            <a:cxnSpLocks/>
            <a:stCxn id="38" idx="1"/>
            <a:endCxn id="40" idx="3"/>
          </p:cNvCxnSpPr>
          <p:nvPr/>
        </p:nvCxnSpPr>
        <p:spPr>
          <a:xfrm flipH="1">
            <a:off x="2699792" y="3712508"/>
            <a:ext cx="1265261" cy="7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D210188-7DA6-CF23-4DE8-D33B9D17E5ED}"/>
              </a:ext>
            </a:extLst>
          </p:cNvPr>
          <p:cNvSpPr/>
          <p:nvPr/>
        </p:nvSpPr>
        <p:spPr bwMode="auto">
          <a:xfrm>
            <a:off x="1731665" y="3647905"/>
            <a:ext cx="968127" cy="1436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B16C8629-A429-67CD-47C2-525703745867}"/>
              </a:ext>
            </a:extLst>
          </p:cNvPr>
          <p:cNvCxnSpPr>
            <a:cxnSpLocks/>
            <a:stCxn id="20" idx="1"/>
            <a:endCxn id="22" idx="3"/>
          </p:cNvCxnSpPr>
          <p:nvPr/>
        </p:nvCxnSpPr>
        <p:spPr bwMode="auto">
          <a:xfrm rot="10800000" flipV="1">
            <a:off x="3275856" y="2302238"/>
            <a:ext cx="411884" cy="34563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7D4629F4-1203-AE32-571F-BF09502B2C08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125240" y="3248294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909936" y="150426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193EA499-05FD-C4DB-2614-15A6C6093D6B}"/>
              </a:ext>
            </a:extLst>
          </p:cNvPr>
          <p:cNvSpPr/>
          <p:nvPr/>
        </p:nvSpPr>
        <p:spPr bwMode="auto">
          <a:xfrm>
            <a:off x="3965053" y="4022840"/>
            <a:ext cx="302433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D3BFA580-DE75-FB6F-5674-0A333A1EA565}"/>
              </a:ext>
            </a:extLst>
          </p:cNvPr>
          <p:cNvCxnSpPr>
            <a:cxnSpLocks/>
            <a:stCxn id="47" idx="1"/>
            <a:endCxn id="49" idx="3"/>
          </p:cNvCxnSpPr>
          <p:nvPr/>
        </p:nvCxnSpPr>
        <p:spPr>
          <a:xfrm flipH="1" flipV="1">
            <a:off x="3275856" y="4321346"/>
            <a:ext cx="689197" cy="18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5B203DC-935B-EF81-A9BE-8DF2DBE0DC79}"/>
              </a:ext>
            </a:extLst>
          </p:cNvPr>
          <p:cNvSpPr/>
          <p:nvPr/>
        </p:nvSpPr>
        <p:spPr bwMode="auto">
          <a:xfrm>
            <a:off x="1731665" y="4230562"/>
            <a:ext cx="1544191" cy="1815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D51DD74B-1FA2-1812-41D9-FC08D8B9A49B}"/>
              </a:ext>
            </a:extLst>
          </p:cNvPr>
          <p:cNvSpPr/>
          <p:nvPr/>
        </p:nvSpPr>
        <p:spPr bwMode="auto">
          <a:xfrm>
            <a:off x="1731665" y="4851166"/>
            <a:ext cx="1616199" cy="162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BF4BF07B-FEE1-F5DA-31CE-78B5CCA57519}"/>
              </a:ext>
            </a:extLst>
          </p:cNvPr>
          <p:cNvSpPr/>
          <p:nvPr/>
        </p:nvSpPr>
        <p:spPr bwMode="auto">
          <a:xfrm>
            <a:off x="3969597" y="4699591"/>
            <a:ext cx="302433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B13C61EF-D929-3429-D072-6C82029393E9}"/>
              </a:ext>
            </a:extLst>
          </p:cNvPr>
          <p:cNvSpPr/>
          <p:nvPr/>
        </p:nvSpPr>
        <p:spPr bwMode="auto">
          <a:xfrm>
            <a:off x="3965053" y="5398064"/>
            <a:ext cx="11524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94324A98-3B41-2A12-E461-A9E1CC03015A}"/>
              </a:ext>
            </a:extLst>
          </p:cNvPr>
          <p:cNvSpPr/>
          <p:nvPr/>
        </p:nvSpPr>
        <p:spPr bwMode="auto">
          <a:xfrm>
            <a:off x="1731665" y="5452797"/>
            <a:ext cx="919202" cy="190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B1BB0296-B541-E88E-830A-3C2CC5A4A894}"/>
              </a:ext>
            </a:extLst>
          </p:cNvPr>
          <p:cNvCxnSpPr>
            <a:cxnSpLocks/>
            <a:stCxn id="53" idx="1"/>
            <a:endCxn id="54" idx="3"/>
          </p:cNvCxnSpPr>
          <p:nvPr/>
        </p:nvCxnSpPr>
        <p:spPr>
          <a:xfrm flipH="1">
            <a:off x="2650867" y="5529190"/>
            <a:ext cx="1314186" cy="188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꺾인 연결선 60"/>
          <p:cNvCxnSpPr>
            <a:stCxn id="51" idx="1"/>
            <a:endCxn id="50" idx="3"/>
          </p:cNvCxnSpPr>
          <p:nvPr/>
        </p:nvCxnSpPr>
        <p:spPr bwMode="auto">
          <a:xfrm rot="10800000">
            <a:off x="3347865" y="4932463"/>
            <a:ext cx="621733" cy="6753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2" grpId="0" animBg="1"/>
      <p:bldP spid="27" grpId="0" animBg="1"/>
      <p:bldP spid="32" grpId="0" animBg="1"/>
      <p:bldP spid="34" grpId="0" animBg="1"/>
      <p:bldP spid="38" grpId="0" animBg="1"/>
      <p:bldP spid="40" grpId="0" animBg="1"/>
      <p:bldP spid="47" grpId="0" animBg="1"/>
      <p:bldP spid="49" grpId="0" animBg="1"/>
      <p:bldP spid="50" grpId="0" animBg="1"/>
      <p:bldP spid="51" grpId="0" animBg="1"/>
      <p:bldP spid="53" grpId="0" animBg="1"/>
      <p:bldP spid="5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C50D99F-0041-DEA2-E8D5-DFC122E13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8353"/>
            <a:ext cx="7377634" cy="46275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함초롬바탕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/>
              </a:rPr>
              <a:t> </a:t>
            </a:r>
            <a:endParaRPr kumimoji="1" lang="ko-KR" altLang="ko-K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393097"/>
              </p:ext>
            </p:extLst>
          </p:nvPr>
        </p:nvGraphicFramePr>
        <p:xfrm>
          <a:off x="1655676" y="1382533"/>
          <a:ext cx="5832648" cy="4927591"/>
        </p:xfrm>
        <a:graphic>
          <a:graphicData uri="http://schemas.openxmlformats.org/drawingml/2006/table">
            <a:tbl>
              <a:tblPr/>
              <a:tblGrid>
                <a:gridCol w="2052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열기 모드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텍스트  파일로 읽기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5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텍스트  파일로 쓰기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8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텍스트  파일로 읽기 쓰기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93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이진 파일로 연다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80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이진 파일로 읽기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01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이진 파일로 쓰기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1063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450" y="1500174"/>
            <a:ext cx="804707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357FA2F-7350-A2F2-B7F6-FFA17D897E95}"/>
              </a:ext>
            </a:extLst>
          </p:cNvPr>
          <p:cNvSpPr/>
          <p:nvPr/>
        </p:nvSpPr>
        <p:spPr>
          <a:xfrm>
            <a:off x="791580" y="1333856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</a:p>
          <a:p>
            <a:pPr marR="0" algn="l" rtl="0"/>
            <a:endParaRPr lang="en-US" altLang="ko-KR" sz="12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Foutstr.seekp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Foutstr.seekp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(15,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::beg);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Foutstr.seekp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(-3,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::end);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940DBFE-60B4-F977-238A-79CE1DF21CBC}"/>
              </a:ext>
            </a:extLst>
          </p:cNvPr>
          <p:cNvSpPr/>
          <p:nvPr/>
        </p:nvSpPr>
        <p:spPr bwMode="auto">
          <a:xfrm>
            <a:off x="4108853" y="1363484"/>
            <a:ext cx="28083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3F48189-9110-06F3-E39B-F7BF05A75678}"/>
              </a:ext>
            </a:extLst>
          </p:cNvPr>
          <p:cNvSpPr/>
          <p:nvPr/>
        </p:nvSpPr>
        <p:spPr bwMode="auto">
          <a:xfrm>
            <a:off x="873555" y="1530320"/>
            <a:ext cx="1443338" cy="1882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EC37F48E-881E-CB26-A8AB-A11699F0141D}"/>
              </a:ext>
            </a:extLst>
          </p:cNvPr>
          <p:cNvSpPr/>
          <p:nvPr/>
        </p:nvSpPr>
        <p:spPr bwMode="auto">
          <a:xfrm>
            <a:off x="4108853" y="1729575"/>
            <a:ext cx="3300209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::out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모드를 삽입하면 기존의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내용을 전부 지움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49E3B3F2-243B-04B6-ABE0-F02581C7CC26}"/>
              </a:ext>
            </a:extLst>
          </p:cNvPr>
          <p:cNvSpPr/>
          <p:nvPr/>
        </p:nvSpPr>
        <p:spPr bwMode="auto">
          <a:xfrm>
            <a:off x="1756487" y="2420888"/>
            <a:ext cx="1951417" cy="2098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FA98FDB4-3EC6-A9AC-B319-54FD8DE27A5D}"/>
              </a:ext>
            </a:extLst>
          </p:cNvPr>
          <p:cNvCxnSpPr>
            <a:cxnSpLocks/>
          </p:cNvCxnSpPr>
          <p:nvPr/>
        </p:nvCxnSpPr>
        <p:spPr bwMode="auto">
          <a:xfrm flipH="1">
            <a:off x="1480765" y="2937057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C2DAD3D-EBF8-175B-BA71-276BFE8B06DD}"/>
              </a:ext>
            </a:extLst>
          </p:cNvPr>
          <p:cNvGrpSpPr/>
          <p:nvPr/>
        </p:nvGrpSpPr>
        <p:grpSpPr>
          <a:xfrm>
            <a:off x="1480765" y="2933858"/>
            <a:ext cx="275722" cy="548550"/>
            <a:chOff x="1436222" y="4134325"/>
            <a:chExt cx="275722" cy="987341"/>
          </a:xfrm>
        </p:grpSpPr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F04A20F8-571A-F28E-3426-0BF2413767E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6222" y="512166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85F357D4-1178-B6AE-4039-59BB8E9B1E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6222" y="4134325"/>
              <a:ext cx="0" cy="98734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3264A92-C51B-13FD-672A-55520C6D74A5}"/>
              </a:ext>
            </a:extLst>
          </p:cNvPr>
          <p:cNvSpPr/>
          <p:nvPr/>
        </p:nvSpPr>
        <p:spPr bwMode="auto">
          <a:xfrm>
            <a:off x="4111497" y="3131706"/>
            <a:ext cx="18568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B2ACFAB-F119-D77D-E8E9-EEC15FDF5FCB}"/>
              </a:ext>
            </a:extLst>
          </p:cNvPr>
          <p:cNvCxnSpPr>
            <a:cxnSpLocks/>
            <a:stCxn id="55" idx="1"/>
            <a:endCxn id="57" idx="3"/>
          </p:cNvCxnSpPr>
          <p:nvPr/>
        </p:nvCxnSpPr>
        <p:spPr>
          <a:xfrm flipH="1">
            <a:off x="3275858" y="3262832"/>
            <a:ext cx="8356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F92A4DEA-09BF-FC30-B4F8-092AD90F2883}"/>
              </a:ext>
            </a:extLst>
          </p:cNvPr>
          <p:cNvSpPr/>
          <p:nvPr/>
        </p:nvSpPr>
        <p:spPr bwMode="auto">
          <a:xfrm>
            <a:off x="2699793" y="3169307"/>
            <a:ext cx="576065" cy="1870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A2214B58-876E-8FAD-71D2-EF68587402BF}"/>
              </a:ext>
            </a:extLst>
          </p:cNvPr>
          <p:cNvCxnSpPr>
            <a:cxnSpLocks/>
            <a:stCxn id="43" idx="1"/>
            <a:endCxn id="45" idx="0"/>
          </p:cNvCxnSpPr>
          <p:nvPr/>
        </p:nvCxnSpPr>
        <p:spPr bwMode="auto">
          <a:xfrm rot="10800000" flipV="1">
            <a:off x="2732197" y="2114616"/>
            <a:ext cx="1376657" cy="3062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73BFAF2A-1A77-EB15-1AB4-CD6D8AF9C240}"/>
              </a:ext>
            </a:extLst>
          </p:cNvPr>
          <p:cNvCxnSpPr>
            <a:cxnSpLocks/>
            <a:stCxn id="25" idx="1"/>
            <a:endCxn id="27" idx="3"/>
          </p:cNvCxnSpPr>
          <p:nvPr/>
        </p:nvCxnSpPr>
        <p:spPr bwMode="auto">
          <a:xfrm rot="10800000" flipV="1">
            <a:off x="2316893" y="1494609"/>
            <a:ext cx="1791960" cy="1298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BEA70335-F1CB-03F8-95C6-B15249556925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29676" y="3324871"/>
            <a:ext cx="612476" cy="28547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798F10DA-C43D-2627-EC7F-496D8ADFB36B}"/>
              </a:ext>
            </a:extLst>
          </p:cNvPr>
          <p:cNvSpPr/>
          <p:nvPr/>
        </p:nvSpPr>
        <p:spPr bwMode="auto">
          <a:xfrm>
            <a:off x="847621" y="3688424"/>
            <a:ext cx="782512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1FC0036-34F5-3678-E78B-34ED109597C4}"/>
              </a:ext>
            </a:extLst>
          </p:cNvPr>
          <p:cNvSpPr/>
          <p:nvPr/>
        </p:nvSpPr>
        <p:spPr bwMode="auto">
          <a:xfrm>
            <a:off x="1758432" y="5362665"/>
            <a:ext cx="1157384" cy="18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1EEB4DA-753C-81CB-833F-ABFEC7EA0F08}"/>
              </a:ext>
            </a:extLst>
          </p:cNvPr>
          <p:cNvSpPr/>
          <p:nvPr/>
        </p:nvSpPr>
        <p:spPr bwMode="auto">
          <a:xfrm>
            <a:off x="1756487" y="5004622"/>
            <a:ext cx="1191021" cy="1706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6905648-1B51-15F6-9265-5A8C653F738C}"/>
              </a:ext>
            </a:extLst>
          </p:cNvPr>
          <p:cNvSpPr/>
          <p:nvPr/>
        </p:nvSpPr>
        <p:spPr bwMode="auto">
          <a:xfrm>
            <a:off x="1756487" y="4816849"/>
            <a:ext cx="1951417" cy="1706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08437A1-8930-210E-8EDA-6137C3AB4D41}"/>
              </a:ext>
            </a:extLst>
          </p:cNvPr>
          <p:cNvSpPr/>
          <p:nvPr/>
        </p:nvSpPr>
        <p:spPr bwMode="auto">
          <a:xfrm>
            <a:off x="1756487" y="4451854"/>
            <a:ext cx="1231337" cy="1852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1E61A8F-7B28-FA52-2E3B-541AB06DDADC}"/>
              </a:ext>
            </a:extLst>
          </p:cNvPr>
          <p:cNvSpPr/>
          <p:nvPr/>
        </p:nvSpPr>
        <p:spPr bwMode="auto">
          <a:xfrm>
            <a:off x="1756487" y="4244152"/>
            <a:ext cx="2023426" cy="20770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863D063-5133-8576-C4C1-CAC4F86A72E2}"/>
              </a:ext>
            </a:extLst>
          </p:cNvPr>
          <p:cNvSpPr/>
          <p:nvPr/>
        </p:nvSpPr>
        <p:spPr bwMode="auto">
          <a:xfrm>
            <a:off x="1756487" y="3922520"/>
            <a:ext cx="1288877" cy="18770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7E6BC5A-12BC-B889-8ABC-00E0D1FFFA29}"/>
              </a:ext>
            </a:extLst>
          </p:cNvPr>
          <p:cNvSpPr/>
          <p:nvPr/>
        </p:nvSpPr>
        <p:spPr bwMode="auto">
          <a:xfrm>
            <a:off x="1756488" y="3705947"/>
            <a:ext cx="1288876" cy="19540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C40C566-6853-BB0D-C9EE-FD7887D32800}"/>
              </a:ext>
            </a:extLst>
          </p:cNvPr>
          <p:cNvSpPr/>
          <p:nvPr/>
        </p:nvSpPr>
        <p:spPr bwMode="auto">
          <a:xfrm>
            <a:off x="4443965" y="3409138"/>
            <a:ext cx="304883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처음 위치에서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1AB62AB-CD36-F4E7-799F-6FFB93F7E72F}"/>
              </a:ext>
            </a:extLst>
          </p:cNvPr>
          <p:cNvSpPr/>
          <p:nvPr/>
        </p:nvSpPr>
        <p:spPr bwMode="auto">
          <a:xfrm>
            <a:off x="4447115" y="3878346"/>
            <a:ext cx="23097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포인터 위치에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‘a’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8C5824A-2DFE-3C3D-377F-4E74340CFC2F}"/>
              </a:ext>
            </a:extLst>
          </p:cNvPr>
          <p:cNvSpPr/>
          <p:nvPr/>
        </p:nvSpPr>
        <p:spPr bwMode="auto">
          <a:xfrm>
            <a:off x="4448251" y="4207317"/>
            <a:ext cx="317101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7AC6BFA-B95C-E39B-6470-01D7F83DD783}"/>
              </a:ext>
            </a:extLst>
          </p:cNvPr>
          <p:cNvSpPr/>
          <p:nvPr/>
        </p:nvSpPr>
        <p:spPr bwMode="auto">
          <a:xfrm>
            <a:off x="4450864" y="4849112"/>
            <a:ext cx="23097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포인터 위치에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‘b’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000112D-1C8A-A661-1D47-69DB0C5FCADD}"/>
              </a:ext>
            </a:extLst>
          </p:cNvPr>
          <p:cNvSpPr/>
          <p:nvPr/>
        </p:nvSpPr>
        <p:spPr bwMode="auto">
          <a:xfrm>
            <a:off x="4453951" y="5152352"/>
            <a:ext cx="317101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DBD2533C-7899-6B31-5901-0CE8C68207DE}"/>
              </a:ext>
            </a:extLst>
          </p:cNvPr>
          <p:cNvSpPr/>
          <p:nvPr/>
        </p:nvSpPr>
        <p:spPr bwMode="auto">
          <a:xfrm>
            <a:off x="4450864" y="5817751"/>
            <a:ext cx="23097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포인터 위치에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‘c’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BDD076A-9E2C-F8C2-2BCB-4151F153E60B}"/>
              </a:ext>
            </a:extLst>
          </p:cNvPr>
          <p:cNvSpPr/>
          <p:nvPr/>
        </p:nvSpPr>
        <p:spPr bwMode="auto">
          <a:xfrm>
            <a:off x="3231732" y="6118346"/>
            <a:ext cx="1212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9" name="연결선: 꺾임 50">
            <a:extLst>
              <a:ext uri="{FF2B5EF4-FFF2-40B4-BE49-F238E27FC236}">
                <a16:creationId xmlns:a16="http://schemas.microsoft.com/office/drawing/2014/main" id="{07F627C0-C5BA-188B-A1F2-DA233AF38B50}"/>
              </a:ext>
            </a:extLst>
          </p:cNvPr>
          <p:cNvCxnSpPr>
            <a:cxnSpLocks/>
            <a:stCxn id="54" idx="1"/>
            <a:endCxn id="32" idx="3"/>
          </p:cNvCxnSpPr>
          <p:nvPr/>
        </p:nvCxnSpPr>
        <p:spPr bwMode="auto">
          <a:xfrm rot="10800000">
            <a:off x="2915816" y="5457346"/>
            <a:ext cx="315916" cy="792127"/>
          </a:xfrm>
          <a:prstGeom prst="bentConnector3">
            <a:avLst>
              <a:gd name="adj1" fmla="val 40352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3">
            <a:extLst>
              <a:ext uri="{FF2B5EF4-FFF2-40B4-BE49-F238E27FC236}">
                <a16:creationId xmlns:a16="http://schemas.microsoft.com/office/drawing/2014/main" id="{7F385C3C-5280-1E04-88A7-20BC0174BC08}"/>
              </a:ext>
            </a:extLst>
          </p:cNvPr>
          <p:cNvCxnSpPr>
            <a:cxnSpLocks/>
            <a:stCxn id="48" idx="1"/>
            <a:endCxn id="33" idx="3"/>
          </p:cNvCxnSpPr>
          <p:nvPr/>
        </p:nvCxnSpPr>
        <p:spPr bwMode="auto">
          <a:xfrm rot="10800000">
            <a:off x="2947508" y="5089967"/>
            <a:ext cx="1503356" cy="8589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57">
            <a:extLst>
              <a:ext uri="{FF2B5EF4-FFF2-40B4-BE49-F238E27FC236}">
                <a16:creationId xmlns:a16="http://schemas.microsoft.com/office/drawing/2014/main" id="{B1B0303E-92FA-2FF6-71B2-172DB3E308D4}"/>
              </a:ext>
            </a:extLst>
          </p:cNvPr>
          <p:cNvCxnSpPr>
            <a:cxnSpLocks/>
            <a:stCxn id="47" idx="1"/>
            <a:endCxn id="34" idx="3"/>
          </p:cNvCxnSpPr>
          <p:nvPr/>
        </p:nvCxnSpPr>
        <p:spPr bwMode="auto">
          <a:xfrm rot="10800000">
            <a:off x="3707905" y="4902194"/>
            <a:ext cx="746047" cy="550562"/>
          </a:xfrm>
          <a:prstGeom prst="bentConnector3">
            <a:avLst>
              <a:gd name="adj1" fmla="val 73492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BB095278-68FA-D53E-17FB-4035519FEABA}"/>
              </a:ext>
            </a:extLst>
          </p:cNvPr>
          <p:cNvCxnSpPr>
            <a:cxnSpLocks/>
            <a:stCxn id="46" idx="1"/>
            <a:endCxn id="36" idx="3"/>
          </p:cNvCxnSpPr>
          <p:nvPr/>
        </p:nvCxnSpPr>
        <p:spPr bwMode="auto">
          <a:xfrm rot="10800000">
            <a:off x="2987824" y="4544480"/>
            <a:ext cx="1463040" cy="435758"/>
          </a:xfrm>
          <a:prstGeom prst="bentConnector3">
            <a:avLst>
              <a:gd name="adj1" fmla="val 2786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3" name="연결선: 꺾임 69">
            <a:extLst>
              <a:ext uri="{FF2B5EF4-FFF2-40B4-BE49-F238E27FC236}">
                <a16:creationId xmlns:a16="http://schemas.microsoft.com/office/drawing/2014/main" id="{ECF45C84-3517-B264-3D0F-8D1B55973818}"/>
              </a:ext>
            </a:extLst>
          </p:cNvPr>
          <p:cNvCxnSpPr>
            <a:cxnSpLocks/>
            <a:stCxn id="40" idx="1"/>
            <a:endCxn id="39" idx="3"/>
          </p:cNvCxnSpPr>
          <p:nvPr/>
        </p:nvCxnSpPr>
        <p:spPr bwMode="auto">
          <a:xfrm rot="10800000" flipV="1">
            <a:off x="3045365" y="3624902"/>
            <a:ext cx="1398601" cy="17874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982A553F-CC4D-A88B-ED5E-889794AB4EE9}"/>
              </a:ext>
            </a:extLst>
          </p:cNvPr>
          <p:cNvCxnSpPr>
            <a:cxnSpLocks/>
            <a:stCxn id="41" idx="1"/>
            <a:endCxn id="38" idx="3"/>
          </p:cNvCxnSpPr>
          <p:nvPr/>
        </p:nvCxnSpPr>
        <p:spPr>
          <a:xfrm flipH="1">
            <a:off x="3045364" y="4009472"/>
            <a:ext cx="1401751" cy="68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2" name="연결선: 꺾임 61">
            <a:extLst>
              <a:ext uri="{FF2B5EF4-FFF2-40B4-BE49-F238E27FC236}">
                <a16:creationId xmlns:a16="http://schemas.microsoft.com/office/drawing/2014/main" id="{BB095278-68FA-D53E-17FB-4035519FEABA}"/>
              </a:ext>
            </a:extLst>
          </p:cNvPr>
          <p:cNvCxnSpPr>
            <a:cxnSpLocks/>
            <a:stCxn id="42" idx="1"/>
            <a:endCxn id="37" idx="3"/>
          </p:cNvCxnSpPr>
          <p:nvPr/>
        </p:nvCxnSpPr>
        <p:spPr bwMode="auto">
          <a:xfrm rot="10800000">
            <a:off x="3779913" y="4348005"/>
            <a:ext cx="668338" cy="15971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43" grpId="0" animBg="1"/>
      <p:bldP spid="45" grpId="0" animBg="1"/>
      <p:bldP spid="55" grpId="0" animBg="1"/>
      <p:bldP spid="57" grpId="0" animBg="1"/>
      <p:bldP spid="53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6" grpId="0" animBg="1"/>
      <p:bldP spid="47" grpId="0" animBg="1"/>
      <p:bldP spid="48" grpId="0" animBg="1"/>
      <p:bldP spid="5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345156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2644EC-674A-1ADB-F139-49AFA997B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916644"/>
            <a:ext cx="7500965" cy="46087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42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포인터의 바로 전 위치까지의 총 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반환하는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37842"/>
            <a:ext cx="450059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715051" y="3929071"/>
            <a:ext cx="7920037" cy="42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바로 전 위치까지의 총 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반환하는 멤버 함수</a:t>
            </a: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357694"/>
            <a:ext cx="442915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488032"/>
            <a:ext cx="1188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A43FB73-83E9-477A-8AF6-66EC9E56C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64" y="1988840"/>
            <a:ext cx="7848872" cy="383273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id="{454F3948-C9CA-0273-16E4-5E0D46F964FE}"/>
              </a:ext>
            </a:extLst>
          </p:cNvPr>
          <p:cNvSpPr/>
          <p:nvPr/>
        </p:nvSpPr>
        <p:spPr>
          <a:xfrm>
            <a:off x="817240" y="1268760"/>
            <a:ext cx="7571184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da-DK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Finstr.seekg(0, ios::end);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"file size :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Finstr.tellg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37F3791-74B2-18A9-73C6-C57ED2E22BA7}"/>
              </a:ext>
            </a:extLst>
          </p:cNvPr>
          <p:cNvSpPr/>
          <p:nvPr/>
        </p:nvSpPr>
        <p:spPr bwMode="auto">
          <a:xfrm>
            <a:off x="4200501" y="1673279"/>
            <a:ext cx="28950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E4DC4B2D-F0F8-FB9A-7EC3-576A6B900852}"/>
              </a:ext>
            </a:extLst>
          </p:cNvPr>
          <p:cNvSpPr/>
          <p:nvPr/>
        </p:nvSpPr>
        <p:spPr bwMode="auto">
          <a:xfrm>
            <a:off x="907752" y="1679470"/>
            <a:ext cx="2141736" cy="2750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C92589A1-4CF1-7D80-A39C-D7772F95114E}"/>
              </a:ext>
            </a:extLst>
          </p:cNvPr>
          <p:cNvCxnSpPr>
            <a:cxnSpLocks/>
            <a:stCxn id="24" idx="1"/>
            <a:endCxn id="26" idx="3"/>
          </p:cNvCxnSpPr>
          <p:nvPr/>
        </p:nvCxnSpPr>
        <p:spPr>
          <a:xfrm flipH="1">
            <a:off x="3049488" y="1804405"/>
            <a:ext cx="1151013" cy="126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4185B4C-CA42-1655-9E08-FBBD1AB508FF}"/>
              </a:ext>
            </a:extLst>
          </p:cNvPr>
          <p:cNvSpPr/>
          <p:nvPr/>
        </p:nvSpPr>
        <p:spPr bwMode="auto">
          <a:xfrm>
            <a:off x="4617716" y="2468083"/>
            <a:ext cx="330858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AEAF8D71-84BE-4F68-07C6-FE8746C8D66E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>
          <a:xfrm flipH="1" flipV="1">
            <a:off x="4273623" y="2766972"/>
            <a:ext cx="344093" cy="15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001C77B4-3D64-F3A3-E31A-F45D1237844E}"/>
              </a:ext>
            </a:extLst>
          </p:cNvPr>
          <p:cNvGrpSpPr/>
          <p:nvPr/>
        </p:nvGrpSpPr>
        <p:grpSpPr>
          <a:xfrm>
            <a:off x="1511806" y="2994682"/>
            <a:ext cx="275722" cy="957025"/>
            <a:chOff x="1477622" y="2994682"/>
            <a:chExt cx="275722" cy="957025"/>
          </a:xfrm>
        </p:grpSpPr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C7C5F68D-2F1B-58EE-AD1A-5277090575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7622" y="3951707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01D69CE7-45B5-E528-3226-833B6780F48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7622" y="2997882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E849C329-40FE-0216-C8E4-036EE45CE2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7622" y="2994682"/>
              <a:ext cx="0" cy="9570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D2A41542-89C9-7D4A-FFD4-0738B87BD1C2}"/>
              </a:ext>
            </a:extLst>
          </p:cNvPr>
          <p:cNvSpPr/>
          <p:nvPr/>
        </p:nvSpPr>
        <p:spPr bwMode="auto">
          <a:xfrm>
            <a:off x="880125" y="4052900"/>
            <a:ext cx="811552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F725E2A-2BF5-0396-D55C-4FDE15F07D63}"/>
              </a:ext>
            </a:extLst>
          </p:cNvPr>
          <p:cNvSpPr/>
          <p:nvPr/>
        </p:nvSpPr>
        <p:spPr bwMode="auto">
          <a:xfrm>
            <a:off x="5757572" y="3461801"/>
            <a:ext cx="19088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FC80595-8BDE-1F47-FF09-97EF95344967}"/>
              </a:ext>
            </a:extLst>
          </p:cNvPr>
          <p:cNvSpPr/>
          <p:nvPr/>
        </p:nvSpPr>
        <p:spPr bwMode="auto">
          <a:xfrm>
            <a:off x="2672447" y="3636960"/>
            <a:ext cx="805406" cy="2158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E253AD9-D85D-C189-33D8-61EC3D2CCB0D}"/>
              </a:ext>
            </a:extLst>
          </p:cNvPr>
          <p:cNvSpPr/>
          <p:nvPr/>
        </p:nvSpPr>
        <p:spPr bwMode="auto">
          <a:xfrm>
            <a:off x="1814822" y="4319313"/>
            <a:ext cx="2328200" cy="279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D1A47E-27B9-52EE-95C3-6AA0B10004F9}"/>
              </a:ext>
            </a:extLst>
          </p:cNvPr>
          <p:cNvSpPr/>
          <p:nvPr/>
        </p:nvSpPr>
        <p:spPr bwMode="auto">
          <a:xfrm>
            <a:off x="4916345" y="3831156"/>
            <a:ext cx="311204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F038A0F-2C6C-2816-519E-A467CF800E1F}"/>
              </a:ext>
            </a:extLst>
          </p:cNvPr>
          <p:cNvSpPr/>
          <p:nvPr/>
        </p:nvSpPr>
        <p:spPr bwMode="auto">
          <a:xfrm>
            <a:off x="4200501" y="4576961"/>
            <a:ext cx="1225251" cy="2635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0FD88B4-AC4F-DA6D-C867-162C56142AA0}"/>
              </a:ext>
            </a:extLst>
          </p:cNvPr>
          <p:cNvSpPr/>
          <p:nvPr/>
        </p:nvSpPr>
        <p:spPr bwMode="auto">
          <a:xfrm>
            <a:off x="4916345" y="5049455"/>
            <a:ext cx="3112040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바로 전 위치까지의 총 크기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</a:t>
            </a: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90CDDB3-1479-4CC1-200B-414813BC61A0}"/>
              </a:ext>
            </a:extLst>
          </p:cNvPr>
          <p:cNvSpPr/>
          <p:nvPr/>
        </p:nvSpPr>
        <p:spPr bwMode="auto">
          <a:xfrm>
            <a:off x="1789183" y="5075093"/>
            <a:ext cx="1404322" cy="2750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0C0C2B56-1AFA-BB0A-5D3C-2ACD1048E390}"/>
              </a:ext>
            </a:extLst>
          </p:cNvPr>
          <p:cNvSpPr/>
          <p:nvPr/>
        </p:nvSpPr>
        <p:spPr bwMode="auto">
          <a:xfrm>
            <a:off x="3539324" y="5832117"/>
            <a:ext cx="115611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53F836B-F5AC-7399-34D4-79A84B067719}"/>
              </a:ext>
            </a:extLst>
          </p:cNvPr>
          <p:cNvSpPr/>
          <p:nvPr/>
        </p:nvSpPr>
        <p:spPr bwMode="auto">
          <a:xfrm>
            <a:off x="1778230" y="2629427"/>
            <a:ext cx="2495393" cy="2750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E38E3D4E-B6A5-C8FF-83C3-2F8C0E69DF51}"/>
              </a:ext>
            </a:extLst>
          </p:cNvPr>
          <p:cNvCxnSpPr>
            <a:cxnSpLocks/>
            <a:stCxn id="38" idx="1"/>
            <a:endCxn id="40" idx="3"/>
          </p:cNvCxnSpPr>
          <p:nvPr/>
        </p:nvCxnSpPr>
        <p:spPr bwMode="auto">
          <a:xfrm rot="10800000" flipV="1">
            <a:off x="3477854" y="3592927"/>
            <a:ext cx="2279719" cy="15193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1FED9A5A-5C50-CB81-10B3-8A8019FDB632}"/>
              </a:ext>
            </a:extLst>
          </p:cNvPr>
          <p:cNvCxnSpPr>
            <a:cxnSpLocks/>
            <a:stCxn id="45" idx="1"/>
            <a:endCxn id="44" idx="3"/>
          </p:cNvCxnSpPr>
          <p:nvPr/>
        </p:nvCxnSpPr>
        <p:spPr bwMode="auto">
          <a:xfrm rot="10800000" flipV="1">
            <a:off x="4143023" y="4131560"/>
            <a:ext cx="773323" cy="3276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60AD29CD-C248-BCD7-90F3-30A826E0B91B}"/>
              </a:ext>
            </a:extLst>
          </p:cNvPr>
          <p:cNvCxnSpPr>
            <a:cxnSpLocks/>
            <a:stCxn id="54" idx="1"/>
          </p:cNvCxnSpPr>
          <p:nvPr/>
        </p:nvCxnSpPr>
        <p:spPr bwMode="auto">
          <a:xfrm rot="10800000">
            <a:off x="4695439" y="4840499"/>
            <a:ext cx="220906" cy="5939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FA0E1F8F-9120-DEE4-24BA-5D3319A17B05}"/>
              </a:ext>
            </a:extLst>
          </p:cNvPr>
          <p:cNvCxnSpPr>
            <a:cxnSpLocks/>
            <a:stCxn id="58" idx="0"/>
            <a:endCxn id="57" idx="3"/>
          </p:cNvCxnSpPr>
          <p:nvPr/>
        </p:nvCxnSpPr>
        <p:spPr bwMode="auto">
          <a:xfrm rot="16200000" flipV="1">
            <a:off x="3345705" y="5060439"/>
            <a:ext cx="619479" cy="92387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95465F01-8DF6-B94E-9E6D-61F4E2FC229F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43817" y="3584914"/>
            <a:ext cx="451433" cy="4674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9" grpId="0" animBg="1"/>
      <p:bldP spid="36" grpId="0" animBg="1"/>
      <p:bldP spid="38" grpId="0" animBg="1"/>
      <p:bldP spid="40" grpId="0" animBg="1"/>
      <p:bldP spid="44" grpId="0" animBg="1"/>
      <p:bldP spid="45" grpId="0" animBg="1"/>
      <p:bldP spid="53" grpId="0" animBg="1"/>
      <p:bldP spid="54" grpId="0" animBg="1"/>
      <p:bldP spid="57" grpId="0" animBg="1"/>
      <p:bldP spid="58" grpId="0" animBg="1"/>
      <p:bldP spid="3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345156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A28C9AC-B9B8-B04B-467F-FE1A677D8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927374"/>
            <a:ext cx="7500965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5.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각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상태를 검사하는 멤버 함수를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이용하여 파일 입출력 상태를 알 수 있음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상태를 나타내는 상태 비트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74318"/>
              </p:ext>
            </p:extLst>
          </p:nvPr>
        </p:nvGraphicFramePr>
        <p:xfrm>
          <a:off x="1142976" y="3143248"/>
          <a:ext cx="7215238" cy="3214710"/>
        </p:xfrm>
        <a:graphic>
          <a:graphicData uri="http://schemas.openxmlformats.org/drawingml/2006/table">
            <a:tbl>
              <a:tblPr/>
              <a:tblGrid>
                <a:gridCol w="1420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4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8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상태 비트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0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failbit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스트림이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비정상적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정수를 입력하여야 되는데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문자를 입력하는 경우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일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08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badbit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스트림이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물리적으로 유효하지 않을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0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eofbit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파일의 끝에 도달하였을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38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234372"/>
            <a:ext cx="8072494" cy="32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상태를 검사하는 멤버 함수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991427"/>
              </p:ext>
            </p:extLst>
          </p:nvPr>
        </p:nvGraphicFramePr>
        <p:xfrm>
          <a:off x="857224" y="1809865"/>
          <a:ext cx="7500990" cy="4643471"/>
        </p:xfrm>
        <a:graphic>
          <a:graphicData uri="http://schemas.openxmlformats.org/drawingml/2006/table">
            <a:tbl>
              <a:tblPr/>
              <a:tblGrid>
                <a:gridCol w="1477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3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77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멤버 함수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good()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스트림이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정상적일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fail()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failbit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이나 </a:t>
                      </a: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되었을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6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eof</a:t>
                      </a: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eofbit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되었을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되었을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clear()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스트림의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상태를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으로 설정한다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1188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22EA46D-C1A0-8824-6015-BEA794E21B33}"/>
              </a:ext>
            </a:extLst>
          </p:cNvPr>
          <p:cNvSpPr/>
          <p:nvPr/>
        </p:nvSpPr>
        <p:spPr>
          <a:xfrm>
            <a:off x="817240" y="1484784"/>
            <a:ext cx="7571184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state(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str)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"good() : "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str.good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cout &lt;&lt; </a:t>
            </a:r>
            <a:r>
              <a:rPr lang="fr-FR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"fail() : "</a:t>
            </a:r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fr-FR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str.fail</a:t>
            </a:r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fr-FR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"bad() : "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str.bad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eof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: "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str.eof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state()</a:t>
            </a:r>
            <a:endParaRPr lang="ko-KR" altLang="en-US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state(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br>
              <a:rPr lang="ko-KR" altLang="en-US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endParaRPr lang="ko-KR" altLang="en-US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CC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c;</a:t>
            </a:r>
          </a:p>
          <a:p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while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    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state(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Finstr.clear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state(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ko-KR" altLang="en-US" sz="85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F0A904A-52DF-BD81-1DA7-D45AFB35DB41}"/>
              </a:ext>
            </a:extLst>
          </p:cNvPr>
          <p:cNvSpPr/>
          <p:nvPr/>
        </p:nvSpPr>
        <p:spPr bwMode="auto">
          <a:xfrm>
            <a:off x="4065008" y="1570636"/>
            <a:ext cx="289904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2D8B750-95FE-92CF-7937-264422A04DE6}"/>
              </a:ext>
            </a:extLst>
          </p:cNvPr>
          <p:cNvSpPr/>
          <p:nvPr/>
        </p:nvSpPr>
        <p:spPr bwMode="auto">
          <a:xfrm>
            <a:off x="904496" y="1634391"/>
            <a:ext cx="1075216" cy="1384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B6003A3-DC77-5BB5-FBAD-BE72B78191D0}"/>
              </a:ext>
            </a:extLst>
          </p:cNvPr>
          <p:cNvSpPr/>
          <p:nvPr/>
        </p:nvSpPr>
        <p:spPr bwMode="auto">
          <a:xfrm>
            <a:off x="4100444" y="3223295"/>
            <a:ext cx="331937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BCCF9FF-9D8F-9BC9-1049-43D8E1318970}"/>
              </a:ext>
            </a:extLst>
          </p:cNvPr>
          <p:cNvCxnSpPr>
            <a:cxnSpLocks/>
            <a:stCxn id="26" idx="1"/>
            <a:endCxn id="21" idx="3"/>
          </p:cNvCxnSpPr>
          <p:nvPr/>
        </p:nvCxnSpPr>
        <p:spPr>
          <a:xfrm flipH="1" flipV="1">
            <a:off x="3131840" y="3521255"/>
            <a:ext cx="968604" cy="2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8C94717-7B33-4E6B-CA2B-8F1E3C11624A}"/>
              </a:ext>
            </a:extLst>
          </p:cNvPr>
          <p:cNvSpPr/>
          <p:nvPr/>
        </p:nvSpPr>
        <p:spPr bwMode="auto">
          <a:xfrm>
            <a:off x="4100444" y="3888525"/>
            <a:ext cx="24617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6AF5BE7-EE2A-393E-F0E7-5D141F5A01C7}"/>
              </a:ext>
            </a:extLst>
          </p:cNvPr>
          <p:cNvSpPr/>
          <p:nvPr/>
        </p:nvSpPr>
        <p:spPr bwMode="auto">
          <a:xfrm>
            <a:off x="5433430" y="2093639"/>
            <a:ext cx="20908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0353C47-B581-0558-62E6-BCFF7023A4B3}"/>
              </a:ext>
            </a:extLst>
          </p:cNvPr>
          <p:cNvSpPr/>
          <p:nvPr/>
        </p:nvSpPr>
        <p:spPr bwMode="auto">
          <a:xfrm>
            <a:off x="889256" y="1989987"/>
            <a:ext cx="3466720" cy="10069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E4FFDB4-B5E5-A7DC-E13A-B131F5EC915F}"/>
              </a:ext>
            </a:extLst>
          </p:cNvPr>
          <p:cNvSpPr/>
          <p:nvPr/>
        </p:nvSpPr>
        <p:spPr bwMode="auto">
          <a:xfrm>
            <a:off x="1808588" y="3429000"/>
            <a:ext cx="1323252" cy="1845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3F7653F-9D4B-9F5A-79D6-BBF53ACAFF76}"/>
              </a:ext>
            </a:extLst>
          </p:cNvPr>
          <p:cNvSpPr/>
          <p:nvPr/>
        </p:nvSpPr>
        <p:spPr bwMode="auto">
          <a:xfrm>
            <a:off x="1808588" y="3717032"/>
            <a:ext cx="67518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97C9DD59-C3BB-2A33-1349-CB869CEDA14F}"/>
              </a:ext>
            </a:extLst>
          </p:cNvPr>
          <p:cNvCxnSpPr>
            <a:cxnSpLocks/>
            <a:stCxn id="32" idx="1"/>
            <a:endCxn id="22" idx="3"/>
          </p:cNvCxnSpPr>
          <p:nvPr/>
        </p:nvCxnSpPr>
        <p:spPr bwMode="auto">
          <a:xfrm rot="10800000">
            <a:off x="2483768" y="3789041"/>
            <a:ext cx="1616676" cy="23061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D86F49A-B60F-7725-0CD8-185926E49508}"/>
              </a:ext>
            </a:extLst>
          </p:cNvPr>
          <p:cNvCxnSpPr>
            <a:cxnSpLocks/>
            <a:stCxn id="36" idx="1"/>
            <a:endCxn id="20" idx="3"/>
          </p:cNvCxnSpPr>
          <p:nvPr/>
        </p:nvCxnSpPr>
        <p:spPr bwMode="auto">
          <a:xfrm rot="10800000" flipV="1">
            <a:off x="4355976" y="2224764"/>
            <a:ext cx="1077454" cy="26870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DD1028C0-5CD4-0A3B-74F8-140FECCDE402}"/>
              </a:ext>
            </a:extLst>
          </p:cNvPr>
          <p:cNvCxnSpPr>
            <a:cxnSpLocks/>
            <a:stCxn id="17" idx="1"/>
            <a:endCxn id="18" idx="3"/>
          </p:cNvCxnSpPr>
          <p:nvPr/>
        </p:nvCxnSpPr>
        <p:spPr bwMode="auto">
          <a:xfrm rot="10800000" flipV="1">
            <a:off x="1979712" y="1701762"/>
            <a:ext cx="2085296" cy="18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273CCF4-9FE1-E6E0-C65A-93AF96E9419D}"/>
              </a:ext>
            </a:extLst>
          </p:cNvPr>
          <p:cNvSpPr/>
          <p:nvPr/>
        </p:nvSpPr>
        <p:spPr bwMode="auto">
          <a:xfrm>
            <a:off x="4100444" y="4198505"/>
            <a:ext cx="219974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문자들을 모두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차례로 한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문자씩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940005C-01B6-CBB9-86E0-A6F5C2616629}"/>
              </a:ext>
            </a:extLst>
          </p:cNvPr>
          <p:cNvCxnSpPr>
            <a:cxnSpLocks/>
            <a:stCxn id="37" idx="1"/>
            <a:endCxn id="40" idx="3"/>
          </p:cNvCxnSpPr>
          <p:nvPr/>
        </p:nvCxnSpPr>
        <p:spPr>
          <a:xfrm flipH="1" flipV="1">
            <a:off x="3419872" y="4485105"/>
            <a:ext cx="680572" cy="138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4EC7141-2B7B-A154-FF33-5E8A87AEE876}"/>
              </a:ext>
            </a:extLst>
          </p:cNvPr>
          <p:cNvSpPr/>
          <p:nvPr/>
        </p:nvSpPr>
        <p:spPr bwMode="auto">
          <a:xfrm>
            <a:off x="1808588" y="4229438"/>
            <a:ext cx="1611284" cy="511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34FC62A-BCD0-B22C-1DAE-A4FF47FA4586}"/>
              </a:ext>
            </a:extLst>
          </p:cNvPr>
          <p:cNvSpPr/>
          <p:nvPr/>
        </p:nvSpPr>
        <p:spPr bwMode="auto">
          <a:xfrm>
            <a:off x="1808588" y="4991166"/>
            <a:ext cx="675179" cy="1627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F126CEDE-9303-939A-A256-929166FD9F89}"/>
              </a:ext>
            </a:extLst>
          </p:cNvPr>
          <p:cNvSpPr/>
          <p:nvPr/>
        </p:nvSpPr>
        <p:spPr bwMode="auto">
          <a:xfrm>
            <a:off x="1808588" y="5786512"/>
            <a:ext cx="747188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913C40B-7946-209B-4C1C-86A4A51F61DA}"/>
              </a:ext>
            </a:extLst>
          </p:cNvPr>
          <p:cNvSpPr/>
          <p:nvPr/>
        </p:nvSpPr>
        <p:spPr bwMode="auto">
          <a:xfrm>
            <a:off x="1810369" y="5485017"/>
            <a:ext cx="673398" cy="2040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6B5802F6-6D4F-CA67-FC43-8B48C577D0C4}"/>
              </a:ext>
            </a:extLst>
          </p:cNvPr>
          <p:cNvSpPr/>
          <p:nvPr/>
        </p:nvSpPr>
        <p:spPr bwMode="auto">
          <a:xfrm>
            <a:off x="1808588" y="5258902"/>
            <a:ext cx="675179" cy="1675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AA6064A-1D5A-33B7-A5AB-A6789C01D8AF}"/>
              </a:ext>
            </a:extLst>
          </p:cNvPr>
          <p:cNvSpPr/>
          <p:nvPr/>
        </p:nvSpPr>
        <p:spPr bwMode="auto">
          <a:xfrm>
            <a:off x="4110283" y="4898021"/>
            <a:ext cx="24064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8A337487-6975-1D89-37CB-5153AF3058CB}"/>
              </a:ext>
            </a:extLst>
          </p:cNvPr>
          <p:cNvCxnSpPr>
            <a:cxnSpLocks/>
            <a:stCxn id="45" idx="1"/>
            <a:endCxn id="41" idx="3"/>
          </p:cNvCxnSpPr>
          <p:nvPr/>
        </p:nvCxnSpPr>
        <p:spPr>
          <a:xfrm flipH="1">
            <a:off x="2483767" y="5029147"/>
            <a:ext cx="1626516" cy="433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D86077B4-7681-3C9A-17C8-BC19BDE6E0CE}"/>
              </a:ext>
            </a:extLst>
          </p:cNvPr>
          <p:cNvSpPr/>
          <p:nvPr/>
        </p:nvSpPr>
        <p:spPr bwMode="auto">
          <a:xfrm>
            <a:off x="4115616" y="5233499"/>
            <a:ext cx="24466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입출력 스트림의 상태를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69615844-8310-A1ED-7168-3D4D1F2BC021}"/>
              </a:ext>
            </a:extLst>
          </p:cNvPr>
          <p:cNvCxnSpPr>
            <a:cxnSpLocks/>
            <a:stCxn id="47" idx="1"/>
            <a:endCxn id="44" idx="3"/>
          </p:cNvCxnSpPr>
          <p:nvPr/>
        </p:nvCxnSpPr>
        <p:spPr>
          <a:xfrm flipH="1" flipV="1">
            <a:off x="2483767" y="5342690"/>
            <a:ext cx="1631849" cy="219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73CC86C-E838-CE4E-D8CE-92C86E13F8D3}"/>
              </a:ext>
            </a:extLst>
          </p:cNvPr>
          <p:cNvSpPr/>
          <p:nvPr/>
        </p:nvSpPr>
        <p:spPr bwMode="auto">
          <a:xfrm>
            <a:off x="4112567" y="5553403"/>
            <a:ext cx="290770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입출력 스트림의 상태를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설정한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569E962-211B-55B4-7534-15C9B52AD4FE}"/>
              </a:ext>
            </a:extLst>
          </p:cNvPr>
          <p:cNvSpPr/>
          <p:nvPr/>
        </p:nvSpPr>
        <p:spPr bwMode="auto">
          <a:xfrm>
            <a:off x="4110283" y="6068804"/>
            <a:ext cx="11817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꺾인 연결선 61"/>
          <p:cNvCxnSpPr>
            <a:stCxn id="49" idx="1"/>
            <a:endCxn id="43" idx="3"/>
          </p:cNvCxnSpPr>
          <p:nvPr/>
        </p:nvCxnSpPr>
        <p:spPr bwMode="auto">
          <a:xfrm rot="10800000">
            <a:off x="2483767" y="5587040"/>
            <a:ext cx="1628800" cy="182129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2" name="꺾인 연결선 71"/>
          <p:cNvCxnSpPr>
            <a:stCxn id="51" idx="1"/>
            <a:endCxn id="42" idx="3"/>
          </p:cNvCxnSpPr>
          <p:nvPr/>
        </p:nvCxnSpPr>
        <p:spPr bwMode="auto">
          <a:xfrm rot="10800000">
            <a:off x="2555777" y="5858520"/>
            <a:ext cx="1554507" cy="3414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6" grpId="0" animBg="1"/>
      <p:bldP spid="32" grpId="0" animBg="1"/>
      <p:bldP spid="36" grpId="0" animBg="1"/>
      <p:bldP spid="20" grpId="0" animBg="1"/>
      <p:bldP spid="21" grpId="0" animBg="1"/>
      <p:bldP spid="22" grpId="0" animBg="1"/>
      <p:bldP spid="37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91276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</a:t>
            </a:r>
            <a:endParaRPr lang="ko-KR" altLang="en-US" sz="2800" dirty="0"/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12000" y="1628800"/>
            <a:ext cx="7920000" cy="35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파일에서는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 형태로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611560" y="3933056"/>
            <a:ext cx="7920000" cy="15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정수를 문자로 변환하지 않고 저장하기 때문에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 비하여 저장 시간이 짧고 저장 공간도 적다는 장점이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따라서 이진 파일은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이미지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음성 등을 저장하는데 유용하다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그러나 이진 파일은 저장된 파일의 내용을 확인 할 수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시스템이 다른 컴퓨터로 이식하기가 어렵다는 단점이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818033B-1D32-4201-8D62-3424F488B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20" y="1985705"/>
            <a:ext cx="7631968" cy="158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5417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142984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4A61DBE-3FDC-283B-2895-AE30A3329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643062"/>
            <a:ext cx="7277099" cy="4810273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142984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BE758EF-9B39-4266-EF96-3476C6786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79469"/>
            <a:ext cx="7028259" cy="510389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86744" y="563650"/>
            <a:ext cx="7344816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12000" y="1484784"/>
            <a:ext cx="792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파일에서는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정수가 각각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바이트의 문자로 변환되어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코드로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611560" y="4077072"/>
            <a:ext cx="7920000" cy="129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파일은 저장된 파일의 내용을 확인 할 수 있으며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시스템이 다른 컴퓨터로  이식하기가 쉽다는 장점이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그러나 텍스트 파일에서는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정수가 각각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바이트의 문자로 변환되어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코드로 저장되기 때문에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이진 파일에 비하여 저장 시간이 길고 저장 공간도 많다는 단점이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1842B9D-8830-486A-86D6-6AB437DBE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093522"/>
            <a:ext cx="7775984" cy="17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50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02377" y="1622883"/>
            <a:ext cx="8118095" cy="8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write()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사용하여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file.binary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파일에 내용을 쓰고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read()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사용하여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file.binary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파일을 읽어 모니터에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출력하는 프로그램을 작성한다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34" y="2480709"/>
            <a:ext cx="741682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직사각형 9">
            <a:extLst>
              <a:ext uri="{FF2B5EF4-FFF2-40B4-BE49-F238E27FC236}">
                <a16:creationId xmlns:a16="http://schemas.microsoft.com/office/drawing/2014/main" id="{A909DE2E-98BF-4158-9779-824A16429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938" y="1214422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1178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EB44C9F-FCD1-ED99-A916-E89528F2B287}"/>
              </a:ext>
            </a:extLst>
          </p:cNvPr>
          <p:cNvSpPr/>
          <p:nvPr/>
        </p:nvSpPr>
        <p:spPr>
          <a:xfrm>
            <a:off x="755576" y="1411157"/>
            <a:ext cx="7632848" cy="48981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 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int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buf1[] = { 100, 200, 300 }, buf2[3],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file.binary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::binary |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이진 파일로 쓰기 모드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Foutstr.write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((char*)buf1, 12);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이진 파일에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4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바이트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3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블록인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100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200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300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쓰기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file.binary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::binary |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이진 파일로 읽기 모드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Finstr.read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((char*)buf2, 12);</a:t>
            </a:r>
            <a:r>
              <a:rPr lang="en-US" altLang="ko-KR" sz="1400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buf2[0]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=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100,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buf2[1]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=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200,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buf2[2]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=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300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nn-NO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nn-NO" altLang="ko-KR" sz="12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</a:t>
            </a:r>
            <a:r>
              <a:rPr lang="nn-NO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(i = 0; i &lt; 3; i++)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buf2[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]&lt;&lt; 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‘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"\n"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return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CA908C0-380C-638E-0D84-EABF4A801C1A}"/>
              </a:ext>
            </a:extLst>
          </p:cNvPr>
          <p:cNvSpPr/>
          <p:nvPr/>
        </p:nvSpPr>
        <p:spPr bwMode="auto">
          <a:xfrm>
            <a:off x="3995936" y="1702635"/>
            <a:ext cx="28415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343C2B1-4DA9-FAE9-9FB0-3EC1B39B9FFD}"/>
              </a:ext>
            </a:extLst>
          </p:cNvPr>
          <p:cNvSpPr/>
          <p:nvPr/>
        </p:nvSpPr>
        <p:spPr bwMode="auto">
          <a:xfrm>
            <a:off x="828843" y="1709568"/>
            <a:ext cx="1798941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A445ABB2-3108-D727-BADA-137F0AE67046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 bwMode="auto">
          <a:xfrm rot="10800000" flipV="1">
            <a:off x="2627784" y="1833760"/>
            <a:ext cx="1368152" cy="34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86155C9-B51A-4606-94C7-9A8E4935D09E}"/>
              </a:ext>
            </a:extLst>
          </p:cNvPr>
          <p:cNvSpPr/>
          <p:nvPr/>
        </p:nvSpPr>
        <p:spPr bwMode="auto">
          <a:xfrm>
            <a:off x="1331641" y="2564904"/>
            <a:ext cx="2520280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9493629-E170-49F9-92E8-BD807A093263}"/>
              </a:ext>
            </a:extLst>
          </p:cNvPr>
          <p:cNvSpPr/>
          <p:nvPr/>
        </p:nvSpPr>
        <p:spPr bwMode="auto">
          <a:xfrm>
            <a:off x="4572001" y="2096010"/>
            <a:ext cx="21602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정수를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차원 배열에 초기화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8DEEF4CD-6D1A-4A37-B7C2-D989B8B2F3BF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3163591" y="2245797"/>
            <a:ext cx="1376657" cy="3062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99020A0-3C8C-4893-B256-722722A9E28F}"/>
              </a:ext>
            </a:extLst>
          </p:cNvPr>
          <p:cNvSpPr/>
          <p:nvPr/>
        </p:nvSpPr>
        <p:spPr bwMode="auto">
          <a:xfrm>
            <a:off x="3813293" y="2990869"/>
            <a:ext cx="1766819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8624AB5-A889-40AF-93CA-5EA448AD78E6}"/>
              </a:ext>
            </a:extLst>
          </p:cNvPr>
          <p:cNvSpPr/>
          <p:nvPr/>
        </p:nvSpPr>
        <p:spPr bwMode="auto">
          <a:xfrm>
            <a:off x="6156176" y="2540893"/>
            <a:ext cx="20162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이진 파일로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쓰기 전용으로 열기</a:t>
            </a: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52EC1D9E-651D-46EA-A38A-C50676865BC6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747766" y="2690680"/>
            <a:ext cx="1376657" cy="3062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14D8877-E9EF-4DF3-82ED-A378B695FAB0}"/>
              </a:ext>
            </a:extLst>
          </p:cNvPr>
          <p:cNvSpPr/>
          <p:nvPr/>
        </p:nvSpPr>
        <p:spPr bwMode="auto">
          <a:xfrm>
            <a:off x="1331640" y="3198906"/>
            <a:ext cx="2481653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4D9E5DE-B24B-4419-A54E-3CD3B7C7FBD9}"/>
              </a:ext>
            </a:extLst>
          </p:cNvPr>
          <p:cNvSpPr/>
          <p:nvPr/>
        </p:nvSpPr>
        <p:spPr bwMode="auto">
          <a:xfrm>
            <a:off x="4663405" y="3454638"/>
            <a:ext cx="36538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buf1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이진 파일에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12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(4</a:t>
            </a:r>
            <a:r>
              <a:rPr lang="ko-KR" altLang="en-US" sz="1100" b="1" spc="-1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바이트짜리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쓰기</a:t>
            </a:r>
          </a:p>
        </p:txBody>
      </p:sp>
      <p:cxnSp>
        <p:nvCxnSpPr>
          <p:cNvPr id="25" name="연결선: 꺾임 24">
            <a:extLst>
              <a:ext uri="{FF2B5EF4-FFF2-40B4-BE49-F238E27FC236}">
                <a16:creationId xmlns:a16="http://schemas.microsoft.com/office/drawing/2014/main" id="{6BBEE1F9-2C45-407E-9B60-E460CA07C89A}"/>
              </a:ext>
            </a:extLst>
          </p:cNvPr>
          <p:cNvCxnSpPr>
            <a:cxnSpLocks/>
            <a:stCxn id="24" idx="1"/>
          </p:cNvCxnSpPr>
          <p:nvPr/>
        </p:nvCxnSpPr>
        <p:spPr bwMode="auto">
          <a:xfrm rot="10800000">
            <a:off x="3813293" y="3323514"/>
            <a:ext cx="850112" cy="2622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2F3F3F7-AC0D-4D79-B056-B1F0FB83E023}"/>
              </a:ext>
            </a:extLst>
          </p:cNvPr>
          <p:cNvSpPr/>
          <p:nvPr/>
        </p:nvSpPr>
        <p:spPr bwMode="auto">
          <a:xfrm>
            <a:off x="3652988" y="3843956"/>
            <a:ext cx="1766819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43DAD5DC-6099-4395-A937-0D12841F73F1}"/>
              </a:ext>
            </a:extLst>
          </p:cNvPr>
          <p:cNvSpPr/>
          <p:nvPr/>
        </p:nvSpPr>
        <p:spPr bwMode="auto">
          <a:xfrm>
            <a:off x="5076056" y="4318876"/>
            <a:ext cx="20162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이진 파일을 읽기 전용으로 열기</a:t>
            </a: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87966A29-F7FE-4F69-8E9B-DD75D4EAF7FA}"/>
              </a:ext>
            </a:extLst>
          </p:cNvPr>
          <p:cNvCxnSpPr>
            <a:cxnSpLocks/>
          </p:cNvCxnSpPr>
          <p:nvPr/>
        </p:nvCxnSpPr>
        <p:spPr>
          <a:xfrm flipH="1" flipV="1">
            <a:off x="4427984" y="4102902"/>
            <a:ext cx="658265" cy="3152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63A732B8-74E0-4C89-B357-02A439357F47}"/>
              </a:ext>
            </a:extLst>
          </p:cNvPr>
          <p:cNvSpPr/>
          <p:nvPr/>
        </p:nvSpPr>
        <p:spPr bwMode="auto">
          <a:xfrm>
            <a:off x="4139952" y="4678916"/>
            <a:ext cx="37444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이진 파일에서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12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(4</a:t>
            </a:r>
            <a:r>
              <a:rPr lang="ko-KR" altLang="en-US" sz="1100" b="1" spc="-1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바이트짜리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읽어서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buf2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121C2EE-9336-4E8B-A05A-594FB991A71F}"/>
              </a:ext>
            </a:extLst>
          </p:cNvPr>
          <p:cNvSpPr/>
          <p:nvPr/>
        </p:nvSpPr>
        <p:spPr bwMode="auto">
          <a:xfrm>
            <a:off x="1323095" y="4077073"/>
            <a:ext cx="2240794" cy="24180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2DD3FDF8-AAD4-47E0-8B7A-62FE8C06EA11}"/>
              </a:ext>
            </a:extLst>
          </p:cNvPr>
          <p:cNvCxnSpPr>
            <a:cxnSpLocks/>
          </p:cNvCxnSpPr>
          <p:nvPr/>
        </p:nvCxnSpPr>
        <p:spPr>
          <a:xfrm flipH="1" flipV="1">
            <a:off x="3203848" y="4318876"/>
            <a:ext cx="936105" cy="4782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E94E30B-E9A4-48A5-A93B-5E74957FD6E0}"/>
              </a:ext>
            </a:extLst>
          </p:cNvPr>
          <p:cNvSpPr/>
          <p:nvPr/>
        </p:nvSpPr>
        <p:spPr bwMode="auto">
          <a:xfrm>
            <a:off x="1331640" y="4708052"/>
            <a:ext cx="2240794" cy="440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2892DB1-F79D-4DCE-8871-A1E1392E6996}"/>
              </a:ext>
            </a:extLst>
          </p:cNvPr>
          <p:cNvSpPr/>
          <p:nvPr/>
        </p:nvSpPr>
        <p:spPr bwMode="auto">
          <a:xfrm>
            <a:off x="4292352" y="5508828"/>
            <a:ext cx="35200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buf2[0], buf2[1], buf2[2]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100 200 300</a:t>
            </a: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E021CE9F-0FAA-4BF7-9B81-DC242D66CBE5}"/>
              </a:ext>
            </a:extLst>
          </p:cNvPr>
          <p:cNvCxnSpPr>
            <a:cxnSpLocks/>
          </p:cNvCxnSpPr>
          <p:nvPr/>
        </p:nvCxnSpPr>
        <p:spPr>
          <a:xfrm flipH="1" flipV="1">
            <a:off x="3356248" y="5148788"/>
            <a:ext cx="936105" cy="4782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53439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13" grpId="0" animBg="1"/>
      <p:bldP spid="14" grpId="0" animBg="1"/>
      <p:bldP spid="18" grpId="0" animBg="1"/>
      <p:bldP spid="19" grpId="0" animBg="1"/>
      <p:bldP spid="23" grpId="0" animBg="1"/>
      <p:bldP spid="24" grpId="0" animBg="1"/>
      <p:bldP spid="33" grpId="0" animBg="1"/>
      <p:bldP spid="34" grpId="0" animBg="1"/>
      <p:bldP spid="38" grpId="0" animBg="1"/>
      <p:bldP spid="39" grpId="0" animBg="1"/>
      <p:bldP spid="42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83568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46951E4-D173-41D4-B1FC-A6DE7575A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72816"/>
            <a:ext cx="7056784" cy="448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52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0839F2B-F2A3-7904-F353-0E93C8FA9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4" y="2132856"/>
            <a:ext cx="9036496" cy="350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342495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18424</TotalTime>
  <Words>2933</Words>
  <Application>Microsoft Office PowerPoint</Application>
  <PresentationFormat>화면 슬라이드 쇼(4:3)</PresentationFormat>
  <Paragraphs>523</Paragraphs>
  <Slides>41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41</vt:i4>
      </vt:variant>
    </vt:vector>
  </HeadingPairs>
  <TitlesOfParts>
    <vt:vector size="49" baseType="lpstr">
      <vt:lpstr>NanumGothicCoding</vt:lpstr>
      <vt:lpstr>굴림</vt:lpstr>
      <vt:lpstr>맑은 고딕</vt:lpstr>
      <vt:lpstr>한컴바탕</vt:lpstr>
      <vt:lpstr>함초롬바탕</vt:lpstr>
      <vt:lpstr>Arial</vt:lpstr>
      <vt:lpstr>Wingdings</vt:lpstr>
      <vt:lpstr>색종이 상자</vt:lpstr>
      <vt:lpstr>[13주차 C++ 언어프로그래밍]파일 입출력2</vt:lpstr>
      <vt:lpstr>파일의 입출력 멤버 함수 </vt:lpstr>
      <vt:lpstr>파일의 입출력 멤버 함수 </vt:lpstr>
      <vt:lpstr>이진 파일</vt:lpstr>
      <vt:lpstr>텍스트 파일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텍스트 파일 쓰기</vt:lpstr>
      <vt:lpstr>텍스트 파일 읽기</vt:lpstr>
      <vt:lpstr>텍스트 파일 쓰기 텍스트 파일 읽기 예제</vt:lpstr>
      <vt:lpstr>이진 파일 읽기 </vt:lpstr>
      <vt:lpstr>텍스트 파일 쓰기 이진 파일 읽기 예제</vt:lpstr>
      <vt:lpstr>이진 파일 쓰기</vt:lpstr>
      <vt:lpstr>이진 파일 읽기 </vt:lpstr>
      <vt:lpstr>이진 파일 쓰기 이진 파일 읽기 예제</vt:lpstr>
      <vt:lpstr>파일의 순차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입출력 스트림 상태 검사</vt:lpstr>
      <vt:lpstr>파일의 입출력 스트림 상태 검사</vt:lpstr>
      <vt:lpstr>파일의 입출력 스트림 상태 검사</vt:lpstr>
      <vt:lpstr>파일의 입출력 스트림 상태 검사</vt:lpstr>
      <vt:lpstr>파일의 입출력 스트림 상태 검사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2242</cp:revision>
  <dcterms:created xsi:type="dcterms:W3CDTF">2009-03-24T09:38:36Z</dcterms:created>
  <dcterms:modified xsi:type="dcterms:W3CDTF">2024-12-04T06:02:31Z</dcterms:modified>
</cp:coreProperties>
</file>