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40" r:id="rId1"/>
  </p:sldMasterIdLst>
  <p:notesMasterIdLst>
    <p:notesMasterId r:id="rId4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1209" r:id="rId11"/>
    <p:sldId id="1208" r:id="rId12"/>
    <p:sldId id="266" r:id="rId13"/>
    <p:sldId id="344" r:id="rId14"/>
    <p:sldId id="267" r:id="rId15"/>
    <p:sldId id="268" r:id="rId16"/>
    <p:sldId id="269" r:id="rId17"/>
    <p:sldId id="270" r:id="rId18"/>
    <p:sldId id="1207" r:id="rId19"/>
    <p:sldId id="271" r:id="rId20"/>
    <p:sldId id="272" r:id="rId21"/>
    <p:sldId id="273" r:id="rId22"/>
    <p:sldId id="274" r:id="rId23"/>
    <p:sldId id="630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631" r:id="rId32"/>
    <p:sldId id="283" r:id="rId33"/>
    <p:sldId id="284" r:id="rId34"/>
    <p:sldId id="285" r:id="rId35"/>
    <p:sldId id="286" r:id="rId36"/>
    <p:sldId id="338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1210" r:id="rId45"/>
    <p:sldId id="294" r:id="rId46"/>
    <p:sldId id="295" r:id="rId47"/>
  </p:sldIdLst>
  <p:sldSz cx="9144000" cy="6858000" type="screen4x3"/>
  <p:notesSz cx="7104063" cy="10234613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/>
        <a:ea typeface="굴림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/>
        <a:ea typeface="굴림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/>
        <a:ea typeface="굴림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/>
        <a:ea typeface="굴림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/>
        <a:ea typeface="굴림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/>
        <a:ea typeface="굴림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/>
        <a:ea typeface="굴림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/>
        <a:ea typeface="굴림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/>
        <a:ea typeface="굴림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287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554" autoAdjust="0"/>
    <p:restoredTop sz="96362" autoAdjust="0"/>
  </p:normalViewPr>
  <p:slideViewPr>
    <p:cSldViewPr>
      <p:cViewPr varScale="1">
        <p:scale>
          <a:sx n="116" d="100"/>
          <a:sy n="116" d="100"/>
        </p:scale>
        <p:origin x="1158" y="102"/>
      </p:cViewPr>
      <p:guideLst>
        <p:guide orient="horz" pos="2159"/>
        <p:guide pos="287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hdr" sz="quarter"/>
          </p:nvPr>
        </p:nvSpPr>
        <p:spPr>
          <a:xfrm>
            <a:off x="0" y="0"/>
            <a:ext cx="3078427" cy="511731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square" lIns="99075" tIns="49537" rIns="99075" bIns="49537" anchor="t" anchorCtr="0">
            <a:prstTxWarp prst="textNoShape">
              <a:avLst/>
            </a:prstTxWarp>
          </a:bodyPr>
          <a:lstStyle>
            <a:lvl1pPr algn="l">
              <a:defRPr sz="1300">
                <a:latin typeface="굴림"/>
                <a:ea typeface="굴림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dt" idx="1"/>
          </p:nvPr>
        </p:nvSpPr>
        <p:spPr>
          <a:xfrm>
            <a:off x="4023992" y="0"/>
            <a:ext cx="3078427" cy="511731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square" lIns="99075" tIns="49537" rIns="99075" bIns="49537" anchor="t" anchorCtr="0">
            <a:prstTxWarp prst="textNoShape">
              <a:avLst/>
            </a:prstTxWarp>
          </a:bodyPr>
          <a:lstStyle>
            <a:lvl1pPr algn="r">
              <a:defRPr sz="1300">
                <a:latin typeface="굴림"/>
                <a:ea typeface="굴림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45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>
          <a:xfrm>
            <a:off x="995363" y="768350"/>
            <a:ext cx="5113337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/>
          </a:ln>
        </p:spPr>
      </p:sp>
      <p:sp>
        <p:nvSpPr>
          <p:cNvPr id="64517" name="Rectangle 5"/>
          <p:cNvSpPr>
            <a:spLocks noGrp="1" noChangeArrowheads="1"/>
          </p:cNvSpPr>
          <p:nvPr>
            <p:ph type="body" sz="quarter" idx="3"/>
          </p:nvPr>
        </p:nvSpPr>
        <p:spPr>
          <a:xfrm>
            <a:off x="710407" y="4861441"/>
            <a:ext cx="5683250" cy="4605576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square" lIns="99075" tIns="49537" rIns="99075" bIns="49537" anchor="t" anchorCtr="0">
            <a:prstTxWarp prst="textNoShape">
              <a:avLst/>
            </a:prstTxWarp>
          </a:bodyPr>
          <a:lstStyle/>
          <a:p>
            <a:pPr lvl="0">
              <a:defRPr/>
            </a:pPr>
            <a:r>
              <a:rPr lang="ko-KR" altLang="en-US"/>
              <a:t>마스터 텍스트 스타일을 편집합니다</a:t>
            </a:r>
          </a:p>
          <a:p>
            <a:pPr lvl="1">
              <a:defRPr/>
            </a:pPr>
            <a:r>
              <a:rPr lang="ko-KR" altLang="en-US"/>
              <a:t>둘째 수준</a:t>
            </a:r>
          </a:p>
          <a:p>
            <a:pPr lvl="2">
              <a:defRPr/>
            </a:pPr>
            <a:r>
              <a:rPr lang="ko-KR" altLang="en-US"/>
              <a:t>셋째 수준</a:t>
            </a:r>
          </a:p>
          <a:p>
            <a:pPr lvl="3">
              <a:defRPr/>
            </a:pPr>
            <a:r>
              <a:rPr lang="ko-KR" altLang="en-US"/>
              <a:t>넷째 수준</a:t>
            </a:r>
          </a:p>
          <a:p>
            <a:pPr lvl="4">
              <a:defRPr/>
            </a:pPr>
            <a:r>
              <a:rPr lang="ko-KR" altLang="en-US"/>
              <a:t>다섯째 수준</a:t>
            </a:r>
          </a:p>
        </p:txBody>
      </p:sp>
      <p:sp>
        <p:nvSpPr>
          <p:cNvPr id="64518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0" y="9721106"/>
            <a:ext cx="3078427" cy="511731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square" lIns="99075" tIns="49537" rIns="99075" bIns="49537" anchor="b" anchorCtr="0">
            <a:prstTxWarp prst="textNoShape">
              <a:avLst/>
            </a:prstTxWarp>
          </a:bodyPr>
          <a:lstStyle>
            <a:lvl1pPr algn="l">
              <a:defRPr sz="1300">
                <a:latin typeface="굴림"/>
                <a:ea typeface="굴림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4519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023992" y="9721106"/>
            <a:ext cx="3078427" cy="511731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square" lIns="99075" tIns="49537" rIns="99075" bIns="49537" anchor="b" anchorCtr="0">
            <a:prstTxWarp prst="textNoShape">
              <a:avLst/>
            </a:prstTxWarp>
          </a:bodyPr>
          <a:lstStyle>
            <a:lvl1pPr algn="r">
              <a:defRPr sz="1300">
                <a:latin typeface="굴림"/>
                <a:ea typeface="굴림"/>
              </a:defRPr>
            </a:lvl1pPr>
          </a:lstStyle>
          <a:p>
            <a:pPr>
              <a:defRPr/>
            </a:pPr>
            <a:fld id="{A6401969-E9C6-483B-A5FF-64439E4DD3F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/>
        <a:ea typeface="굴림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/>
        <a:ea typeface="굴림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/>
        <a:ea typeface="굴림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/>
        <a:ea typeface="굴림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/>
        <a:ea typeface="굴림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401969-E9C6-483B-A5FF-64439E4DD3FC}" type="slidenum">
              <a:rPr lang="en-US" altLang="ko-KR"/>
              <a:pPr>
                <a:defRPr/>
              </a:pPr>
              <a:t>17</a:t>
            </a:fld>
            <a:endParaRPr lang="en-US" altLang="ko-K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401969-E9C6-483B-A5FF-64439E4DD3FC}" type="slidenum">
              <a:rPr lang="en-US" altLang="ko-KR"/>
              <a:pPr>
                <a:defRPr/>
              </a:pPr>
              <a:t>35</a:t>
            </a:fld>
            <a:endParaRPr lang="en-US" altLang="ko-K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6505575"/>
            <a:ext cx="9144000" cy="304800"/>
            <a:chOff x="0" y="4032"/>
            <a:chExt cx="4992" cy="144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2" y="4026"/>
              <a:ext cx="2477" cy="145"/>
              <a:chOff x="-5" y="3924"/>
              <a:chExt cx="5764" cy="403"/>
            </a:xfrm>
          </p:grpSpPr>
          <p:sp>
            <p:nvSpPr>
              <p:cNvPr id="29" name="AutoShape 4" descr="좁은 수평선"/>
              <p:cNvSpPr>
                <a:spLocks noChangeArrowheads="1"/>
              </p:cNvSpPr>
              <p:nvPr/>
            </p:nvSpPr>
            <p:spPr bwMode="auto">
              <a:xfrm>
                <a:off x="5373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0" name="AutoShape 5" descr="좁은 수평선"/>
              <p:cNvSpPr>
                <a:spLocks noChangeArrowheads="1"/>
              </p:cNvSpPr>
              <p:nvPr/>
            </p:nvSpPr>
            <p:spPr bwMode="auto">
              <a:xfrm>
                <a:off x="5373" y="3939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1" name="AutoShape 6" descr="좁은 수평선"/>
              <p:cNvSpPr>
                <a:spLocks noChangeArrowheads="1"/>
              </p:cNvSpPr>
              <p:nvPr/>
            </p:nvSpPr>
            <p:spPr bwMode="auto">
              <a:xfrm>
                <a:off x="4991" y="393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2" name="AutoShape 7" descr="좁은 수평선"/>
              <p:cNvSpPr>
                <a:spLocks noChangeArrowheads="1"/>
              </p:cNvSpPr>
              <p:nvPr/>
            </p:nvSpPr>
            <p:spPr bwMode="auto">
              <a:xfrm>
                <a:off x="4605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3" name="AutoShape 8" descr="좁은 수평선"/>
              <p:cNvSpPr>
                <a:spLocks noChangeArrowheads="1"/>
              </p:cNvSpPr>
              <p:nvPr/>
            </p:nvSpPr>
            <p:spPr bwMode="auto">
              <a:xfrm>
                <a:off x="4605" y="3939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4" name="AutoShape 9" descr="좁은 수평선"/>
              <p:cNvSpPr>
                <a:spLocks noChangeArrowheads="1"/>
              </p:cNvSpPr>
              <p:nvPr/>
            </p:nvSpPr>
            <p:spPr bwMode="auto">
              <a:xfrm>
                <a:off x="4223" y="393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5" name="AutoShape 10" descr="좁은 수평선"/>
              <p:cNvSpPr>
                <a:spLocks noChangeArrowheads="1"/>
              </p:cNvSpPr>
              <p:nvPr/>
            </p:nvSpPr>
            <p:spPr bwMode="auto">
              <a:xfrm>
                <a:off x="3837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6" name="AutoShape 11" descr="좁은 수평선"/>
              <p:cNvSpPr>
                <a:spLocks noChangeArrowheads="1"/>
              </p:cNvSpPr>
              <p:nvPr/>
            </p:nvSpPr>
            <p:spPr bwMode="auto">
              <a:xfrm>
                <a:off x="3837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7" name="AutoShape 12" descr="좁은 수평선"/>
              <p:cNvSpPr>
                <a:spLocks noChangeArrowheads="1"/>
              </p:cNvSpPr>
              <p:nvPr/>
            </p:nvSpPr>
            <p:spPr bwMode="auto">
              <a:xfrm>
                <a:off x="3453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8" name="AutoShape 13" descr="좁은 수평선"/>
              <p:cNvSpPr>
                <a:spLocks noChangeArrowheads="1"/>
              </p:cNvSpPr>
              <p:nvPr/>
            </p:nvSpPr>
            <p:spPr bwMode="auto">
              <a:xfrm>
                <a:off x="3069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9" name="AutoShape 14" descr="좁은 수평선"/>
              <p:cNvSpPr>
                <a:spLocks noChangeArrowheads="1"/>
              </p:cNvSpPr>
              <p:nvPr/>
            </p:nvSpPr>
            <p:spPr bwMode="auto">
              <a:xfrm>
                <a:off x="3069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0" name="AutoShape 15" descr="좁은 수평선"/>
              <p:cNvSpPr>
                <a:spLocks noChangeArrowheads="1"/>
              </p:cNvSpPr>
              <p:nvPr/>
            </p:nvSpPr>
            <p:spPr bwMode="auto">
              <a:xfrm>
                <a:off x="2685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" name="AutoShape 16" descr="좁은 수평선"/>
              <p:cNvSpPr>
                <a:spLocks noChangeArrowheads="1"/>
              </p:cNvSpPr>
              <p:nvPr/>
            </p:nvSpPr>
            <p:spPr bwMode="auto">
              <a:xfrm>
                <a:off x="1917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2" name="AutoShape 17" descr="좁은 수평선"/>
              <p:cNvSpPr>
                <a:spLocks noChangeArrowheads="1"/>
              </p:cNvSpPr>
              <p:nvPr/>
            </p:nvSpPr>
            <p:spPr bwMode="auto">
              <a:xfrm>
                <a:off x="1917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3" name="AutoShape 18" descr="좁은 수평선"/>
              <p:cNvSpPr>
                <a:spLocks noChangeArrowheads="1"/>
              </p:cNvSpPr>
              <p:nvPr/>
            </p:nvSpPr>
            <p:spPr bwMode="auto">
              <a:xfrm>
                <a:off x="1531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4" name="AutoShape 19" descr="좁은 수평선"/>
              <p:cNvSpPr>
                <a:spLocks noChangeArrowheads="1"/>
              </p:cNvSpPr>
              <p:nvPr/>
            </p:nvSpPr>
            <p:spPr bwMode="auto">
              <a:xfrm>
                <a:off x="1149" y="392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5" name="AutoShape 20" descr="좁은 수평선"/>
              <p:cNvSpPr>
                <a:spLocks noChangeArrowheads="1"/>
              </p:cNvSpPr>
              <p:nvPr/>
            </p:nvSpPr>
            <p:spPr bwMode="auto">
              <a:xfrm>
                <a:off x="1149" y="3928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6" name="AutoShape 21" descr="좁은 수평선"/>
              <p:cNvSpPr>
                <a:spLocks noChangeArrowheads="1"/>
              </p:cNvSpPr>
              <p:nvPr/>
            </p:nvSpPr>
            <p:spPr bwMode="auto">
              <a:xfrm>
                <a:off x="763" y="392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7" name="AutoShape 22" descr="좁은 수평선"/>
              <p:cNvSpPr>
                <a:spLocks noChangeArrowheads="1"/>
              </p:cNvSpPr>
              <p:nvPr/>
            </p:nvSpPr>
            <p:spPr bwMode="auto">
              <a:xfrm>
                <a:off x="381" y="392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8" name="AutoShape 23" descr="좁은 수평선"/>
              <p:cNvSpPr>
                <a:spLocks noChangeArrowheads="1"/>
              </p:cNvSpPr>
              <p:nvPr/>
            </p:nvSpPr>
            <p:spPr bwMode="auto">
              <a:xfrm>
                <a:off x="381" y="3928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9" name="AutoShape 24" descr="좁은 수평선"/>
              <p:cNvSpPr>
                <a:spLocks noChangeArrowheads="1"/>
              </p:cNvSpPr>
              <p:nvPr/>
            </p:nvSpPr>
            <p:spPr bwMode="auto">
              <a:xfrm>
                <a:off x="-5" y="392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50" name="AutoShape 25" descr="좁은 수평선"/>
              <p:cNvSpPr>
                <a:spLocks noChangeArrowheads="1"/>
              </p:cNvSpPr>
              <p:nvPr/>
            </p:nvSpPr>
            <p:spPr bwMode="auto">
              <a:xfrm>
                <a:off x="2301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6" name="Group 26"/>
            <p:cNvGrpSpPr>
              <a:grpSpLocks/>
            </p:cNvGrpSpPr>
            <p:nvPr/>
          </p:nvGrpSpPr>
          <p:grpSpPr bwMode="auto">
            <a:xfrm>
              <a:off x="2498" y="4026"/>
              <a:ext cx="2477" cy="145"/>
              <a:chOff x="-5" y="3924"/>
              <a:chExt cx="5764" cy="403"/>
            </a:xfrm>
          </p:grpSpPr>
          <p:sp>
            <p:nvSpPr>
              <p:cNvPr id="7" name="AutoShape 27" descr="좁은 수평선"/>
              <p:cNvSpPr>
                <a:spLocks noChangeArrowheads="1"/>
              </p:cNvSpPr>
              <p:nvPr/>
            </p:nvSpPr>
            <p:spPr bwMode="auto">
              <a:xfrm>
                <a:off x="5373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8" name="AutoShape 28" descr="좁은 수평선"/>
              <p:cNvSpPr>
                <a:spLocks noChangeArrowheads="1"/>
              </p:cNvSpPr>
              <p:nvPr/>
            </p:nvSpPr>
            <p:spPr bwMode="auto">
              <a:xfrm>
                <a:off x="5373" y="3939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9" name="AutoShape 29" descr="좁은 수평선"/>
              <p:cNvSpPr>
                <a:spLocks noChangeArrowheads="1"/>
              </p:cNvSpPr>
              <p:nvPr/>
            </p:nvSpPr>
            <p:spPr bwMode="auto">
              <a:xfrm>
                <a:off x="4991" y="393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0" name="AutoShape 30" descr="좁은 수평선"/>
              <p:cNvSpPr>
                <a:spLocks noChangeArrowheads="1"/>
              </p:cNvSpPr>
              <p:nvPr/>
            </p:nvSpPr>
            <p:spPr bwMode="auto">
              <a:xfrm>
                <a:off x="4605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1" name="AutoShape 31" descr="좁은 수평선"/>
              <p:cNvSpPr>
                <a:spLocks noChangeArrowheads="1"/>
              </p:cNvSpPr>
              <p:nvPr/>
            </p:nvSpPr>
            <p:spPr bwMode="auto">
              <a:xfrm>
                <a:off x="4605" y="3939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2" name="AutoShape 32" descr="좁은 수평선"/>
              <p:cNvSpPr>
                <a:spLocks noChangeArrowheads="1"/>
              </p:cNvSpPr>
              <p:nvPr/>
            </p:nvSpPr>
            <p:spPr bwMode="auto">
              <a:xfrm>
                <a:off x="4223" y="393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3" name="AutoShape 33" descr="좁은 수평선"/>
              <p:cNvSpPr>
                <a:spLocks noChangeArrowheads="1"/>
              </p:cNvSpPr>
              <p:nvPr/>
            </p:nvSpPr>
            <p:spPr bwMode="auto">
              <a:xfrm>
                <a:off x="3837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4" name="AutoShape 34" descr="좁은 수평선"/>
              <p:cNvSpPr>
                <a:spLocks noChangeArrowheads="1"/>
              </p:cNvSpPr>
              <p:nvPr/>
            </p:nvSpPr>
            <p:spPr bwMode="auto">
              <a:xfrm>
                <a:off x="3837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5" name="AutoShape 35" descr="좁은 수평선"/>
              <p:cNvSpPr>
                <a:spLocks noChangeArrowheads="1"/>
              </p:cNvSpPr>
              <p:nvPr/>
            </p:nvSpPr>
            <p:spPr bwMode="auto">
              <a:xfrm>
                <a:off x="3453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6" name="AutoShape 36" descr="좁은 수평선"/>
              <p:cNvSpPr>
                <a:spLocks noChangeArrowheads="1"/>
              </p:cNvSpPr>
              <p:nvPr/>
            </p:nvSpPr>
            <p:spPr bwMode="auto">
              <a:xfrm>
                <a:off x="3069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7" name="AutoShape 37" descr="좁은 수평선"/>
              <p:cNvSpPr>
                <a:spLocks noChangeArrowheads="1"/>
              </p:cNvSpPr>
              <p:nvPr/>
            </p:nvSpPr>
            <p:spPr bwMode="auto">
              <a:xfrm>
                <a:off x="3069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8" name="AutoShape 38" descr="좁은 수평선"/>
              <p:cNvSpPr>
                <a:spLocks noChangeArrowheads="1"/>
              </p:cNvSpPr>
              <p:nvPr/>
            </p:nvSpPr>
            <p:spPr bwMode="auto">
              <a:xfrm>
                <a:off x="2685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9" name="AutoShape 39" descr="좁은 수평선"/>
              <p:cNvSpPr>
                <a:spLocks noChangeArrowheads="1"/>
              </p:cNvSpPr>
              <p:nvPr/>
            </p:nvSpPr>
            <p:spPr bwMode="auto">
              <a:xfrm>
                <a:off x="1917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0" name="AutoShape 40" descr="좁은 수평선"/>
              <p:cNvSpPr>
                <a:spLocks noChangeArrowheads="1"/>
              </p:cNvSpPr>
              <p:nvPr/>
            </p:nvSpPr>
            <p:spPr bwMode="auto">
              <a:xfrm>
                <a:off x="1917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1" name="AutoShape 41" descr="좁은 수평선"/>
              <p:cNvSpPr>
                <a:spLocks noChangeArrowheads="1"/>
              </p:cNvSpPr>
              <p:nvPr/>
            </p:nvSpPr>
            <p:spPr bwMode="auto">
              <a:xfrm>
                <a:off x="1531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2" name="AutoShape 42" descr="좁은 수평선"/>
              <p:cNvSpPr>
                <a:spLocks noChangeArrowheads="1"/>
              </p:cNvSpPr>
              <p:nvPr/>
            </p:nvSpPr>
            <p:spPr bwMode="auto">
              <a:xfrm>
                <a:off x="1149" y="392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3" name="AutoShape 43" descr="좁은 수평선"/>
              <p:cNvSpPr>
                <a:spLocks noChangeArrowheads="1"/>
              </p:cNvSpPr>
              <p:nvPr/>
            </p:nvSpPr>
            <p:spPr bwMode="auto">
              <a:xfrm>
                <a:off x="1149" y="3928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4" name="AutoShape 44" descr="좁은 수평선"/>
              <p:cNvSpPr>
                <a:spLocks noChangeArrowheads="1"/>
              </p:cNvSpPr>
              <p:nvPr/>
            </p:nvSpPr>
            <p:spPr bwMode="auto">
              <a:xfrm>
                <a:off x="763" y="392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5" name="AutoShape 45" descr="좁은 수평선"/>
              <p:cNvSpPr>
                <a:spLocks noChangeArrowheads="1"/>
              </p:cNvSpPr>
              <p:nvPr/>
            </p:nvSpPr>
            <p:spPr bwMode="auto">
              <a:xfrm>
                <a:off x="381" y="392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6" name="AutoShape 46" descr="좁은 수평선"/>
              <p:cNvSpPr>
                <a:spLocks noChangeArrowheads="1"/>
              </p:cNvSpPr>
              <p:nvPr/>
            </p:nvSpPr>
            <p:spPr bwMode="auto">
              <a:xfrm>
                <a:off x="381" y="3928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7" name="AutoShape 47" descr="좁은 수평선"/>
              <p:cNvSpPr>
                <a:spLocks noChangeArrowheads="1"/>
              </p:cNvSpPr>
              <p:nvPr/>
            </p:nvSpPr>
            <p:spPr bwMode="auto">
              <a:xfrm>
                <a:off x="-5" y="392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8" name="AutoShape 48" descr="좁은 수평선"/>
              <p:cNvSpPr>
                <a:spLocks noChangeArrowheads="1"/>
              </p:cNvSpPr>
              <p:nvPr/>
            </p:nvSpPr>
            <p:spPr bwMode="auto">
              <a:xfrm>
                <a:off x="2301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</p:grpSp>
      <p:grpSp>
        <p:nvGrpSpPr>
          <p:cNvPr id="51" name="Group 49"/>
          <p:cNvGrpSpPr>
            <a:grpSpLocks/>
          </p:cNvGrpSpPr>
          <p:nvPr/>
        </p:nvGrpSpPr>
        <p:grpSpPr bwMode="auto">
          <a:xfrm>
            <a:off x="609600" y="2362200"/>
            <a:ext cx="7924800" cy="762000"/>
            <a:chOff x="384" y="1488"/>
            <a:chExt cx="4992" cy="480"/>
          </a:xfrm>
        </p:grpSpPr>
        <p:sp>
          <p:nvSpPr>
            <p:cNvPr id="52" name="Line 50"/>
            <p:cNvSpPr>
              <a:spLocks noChangeShapeType="1"/>
            </p:cNvSpPr>
            <p:nvPr/>
          </p:nvSpPr>
          <p:spPr bwMode="ltGray">
            <a:xfrm>
              <a:off x="483" y="1488"/>
              <a:ext cx="4787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53" name="Line 51"/>
            <p:cNvSpPr>
              <a:spLocks noChangeShapeType="1"/>
            </p:cNvSpPr>
            <p:nvPr/>
          </p:nvSpPr>
          <p:spPr bwMode="gray">
            <a:xfrm flipV="1">
              <a:off x="483" y="1968"/>
              <a:ext cx="4787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ko-KR" altLang="en-US"/>
            </a:p>
          </p:txBody>
        </p:sp>
        <p:grpSp>
          <p:nvGrpSpPr>
            <p:cNvPr id="54" name="Group 52"/>
            <p:cNvGrpSpPr>
              <a:grpSpLocks/>
            </p:cNvGrpSpPr>
            <p:nvPr userDrawn="1"/>
          </p:nvGrpSpPr>
          <p:grpSpPr bwMode="auto">
            <a:xfrm>
              <a:off x="384" y="1513"/>
              <a:ext cx="507" cy="426"/>
              <a:chOff x="384" y="1513"/>
              <a:chExt cx="507" cy="426"/>
            </a:xfrm>
          </p:grpSpPr>
          <p:sp>
            <p:nvSpPr>
              <p:cNvPr id="64" name="AutoShape 53"/>
              <p:cNvSpPr>
                <a:spLocks noChangeArrowheads="1"/>
              </p:cNvSpPr>
              <p:nvPr/>
            </p:nvSpPr>
            <p:spPr bwMode="auto">
              <a:xfrm>
                <a:off x="527" y="1518"/>
                <a:ext cx="242" cy="421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5" name="Freeform 54"/>
              <p:cNvSpPr>
                <a:spLocks/>
              </p:cNvSpPr>
              <p:nvPr/>
            </p:nvSpPr>
            <p:spPr bwMode="auto">
              <a:xfrm>
                <a:off x="649" y="1513"/>
                <a:ext cx="242" cy="215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6" name="Freeform 55"/>
              <p:cNvSpPr>
                <a:spLocks/>
              </p:cNvSpPr>
              <p:nvPr/>
            </p:nvSpPr>
            <p:spPr bwMode="auto">
              <a:xfrm>
                <a:off x="649" y="1725"/>
                <a:ext cx="242" cy="211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7" name="AutoShape 56"/>
              <p:cNvSpPr>
                <a:spLocks noChangeArrowheads="1"/>
              </p:cNvSpPr>
              <p:nvPr/>
            </p:nvSpPr>
            <p:spPr bwMode="auto">
              <a:xfrm>
                <a:off x="384" y="1513"/>
                <a:ext cx="172" cy="426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8" name="Freeform 57"/>
              <p:cNvSpPr>
                <a:spLocks/>
              </p:cNvSpPr>
              <p:nvPr/>
            </p:nvSpPr>
            <p:spPr bwMode="auto">
              <a:xfrm>
                <a:off x="470" y="1517"/>
                <a:ext cx="242" cy="211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9" name="Freeform 58"/>
              <p:cNvSpPr>
                <a:spLocks/>
              </p:cNvSpPr>
              <p:nvPr/>
            </p:nvSpPr>
            <p:spPr bwMode="auto">
              <a:xfrm>
                <a:off x="467" y="1725"/>
                <a:ext cx="245" cy="211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70" name="Freeform 59"/>
              <p:cNvSpPr>
                <a:spLocks/>
              </p:cNvSpPr>
              <p:nvPr/>
            </p:nvSpPr>
            <p:spPr bwMode="auto">
              <a:xfrm>
                <a:off x="414" y="1589"/>
                <a:ext cx="109" cy="136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71" name="Freeform 60"/>
              <p:cNvSpPr>
                <a:spLocks/>
              </p:cNvSpPr>
              <p:nvPr/>
            </p:nvSpPr>
            <p:spPr bwMode="auto">
              <a:xfrm>
                <a:off x="414" y="1725"/>
                <a:ext cx="109" cy="137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55" name="Group 61"/>
            <p:cNvGrpSpPr>
              <a:grpSpLocks/>
            </p:cNvGrpSpPr>
            <p:nvPr userDrawn="1"/>
          </p:nvGrpSpPr>
          <p:grpSpPr bwMode="auto">
            <a:xfrm>
              <a:off x="4895" y="1513"/>
              <a:ext cx="481" cy="426"/>
              <a:chOff x="4895" y="1513"/>
              <a:chExt cx="481" cy="426"/>
            </a:xfrm>
          </p:grpSpPr>
          <p:sp>
            <p:nvSpPr>
              <p:cNvPr id="56" name="AutoShape 62"/>
              <p:cNvSpPr>
                <a:spLocks noChangeArrowheads="1"/>
              </p:cNvSpPr>
              <p:nvPr/>
            </p:nvSpPr>
            <p:spPr bwMode="auto">
              <a:xfrm>
                <a:off x="5030" y="1518"/>
                <a:ext cx="230" cy="421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57" name="Freeform 63"/>
              <p:cNvSpPr>
                <a:spLocks/>
              </p:cNvSpPr>
              <p:nvPr/>
            </p:nvSpPr>
            <p:spPr bwMode="auto">
              <a:xfrm>
                <a:off x="5146" y="1518"/>
                <a:ext cx="230" cy="210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58" name="Freeform 64"/>
              <p:cNvSpPr>
                <a:spLocks/>
              </p:cNvSpPr>
              <p:nvPr/>
            </p:nvSpPr>
            <p:spPr bwMode="auto">
              <a:xfrm>
                <a:off x="5146" y="1725"/>
                <a:ext cx="230" cy="211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59" name="AutoShape 65"/>
              <p:cNvSpPr>
                <a:spLocks noChangeArrowheads="1"/>
              </p:cNvSpPr>
              <p:nvPr/>
            </p:nvSpPr>
            <p:spPr bwMode="auto">
              <a:xfrm>
                <a:off x="4895" y="1513"/>
                <a:ext cx="163" cy="426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0" name="Freeform 66"/>
              <p:cNvSpPr>
                <a:spLocks/>
              </p:cNvSpPr>
              <p:nvPr/>
            </p:nvSpPr>
            <p:spPr bwMode="auto">
              <a:xfrm>
                <a:off x="4976" y="1517"/>
                <a:ext cx="230" cy="211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1" name="Freeform 67"/>
              <p:cNvSpPr>
                <a:spLocks/>
              </p:cNvSpPr>
              <p:nvPr/>
            </p:nvSpPr>
            <p:spPr bwMode="auto">
              <a:xfrm>
                <a:off x="4974" y="1725"/>
                <a:ext cx="232" cy="211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2" name="Freeform 68"/>
              <p:cNvSpPr>
                <a:spLocks/>
              </p:cNvSpPr>
              <p:nvPr/>
            </p:nvSpPr>
            <p:spPr bwMode="auto">
              <a:xfrm>
                <a:off x="4924" y="1589"/>
                <a:ext cx="103" cy="136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3" name="Freeform 69"/>
              <p:cNvSpPr>
                <a:spLocks/>
              </p:cNvSpPr>
              <p:nvPr/>
            </p:nvSpPr>
            <p:spPr bwMode="auto">
              <a:xfrm>
                <a:off x="4924" y="1725"/>
                <a:ext cx="103" cy="137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</p:grpSp>
      <p:sp>
        <p:nvSpPr>
          <p:cNvPr id="72" name="Text Box 75"/>
          <p:cNvSpPr txBox="1">
            <a:spLocks noChangeArrowheads="1"/>
          </p:cNvSpPr>
          <p:nvPr/>
        </p:nvSpPr>
        <p:spPr bwMode="auto">
          <a:xfrm>
            <a:off x="3870325" y="10588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latinLnBrk="0" hangingPunct="0">
              <a:defRPr/>
            </a:pPr>
            <a:endParaRPr kumimoji="0" lang="ko-KR" altLang="ko-KR">
              <a:latin typeface="Arial" charset="0"/>
            </a:endParaRPr>
          </a:p>
        </p:txBody>
      </p:sp>
      <p:sp>
        <p:nvSpPr>
          <p:cNvPr id="5190" name="Rectangle 7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8382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5191" name="Rectangle 7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600"/>
            </a:lvl1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73" name="Rectangle 7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4" name="Rectangle 7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5" name="Rectangle 7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443663" y="333375"/>
            <a:ext cx="2133600" cy="2698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4E1989-8D42-4885-8C8D-F1F7E21FF6B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4C1B8F-C5A1-4ABC-9746-19472D4B946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84DA34-74FA-46A7-878E-BC6155047C1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제목, 텍스트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05DE23-FAC3-4562-B6A1-538AC1C973C6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50D1E0-7D85-469C-BA1D-A6A1AD33A3A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CB0451-D4C4-4274-9A1F-645EB5EC555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40B3EC-D712-43E9-AAD2-43721D15ADA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D30F34-EE8F-4894-A080-E024AD0D7E4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C37BEE-C830-4CEE-840B-CA4F0F03A4C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082434-6EA9-4E81-A585-909743E22AA5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3B2569-B9F2-478B-BC20-80C53472CE6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A55A4B-280A-4E18-8EFA-9F1FA9D4AEA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tint val="0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6535738"/>
            <a:ext cx="9144000" cy="304800"/>
            <a:chOff x="0" y="4032"/>
            <a:chExt cx="4992" cy="144"/>
          </a:xfrm>
        </p:grpSpPr>
        <p:grpSp>
          <p:nvGrpSpPr>
            <p:cNvPr id="1052" name="Group 3" descr="좁은 수평선"/>
            <p:cNvGrpSpPr>
              <a:grpSpLocks/>
            </p:cNvGrpSpPr>
            <p:nvPr/>
          </p:nvGrpSpPr>
          <p:grpSpPr bwMode="auto">
            <a:xfrm>
              <a:off x="0" y="4032"/>
              <a:ext cx="2496" cy="144"/>
              <a:chOff x="0" y="3926"/>
              <a:chExt cx="5760" cy="399"/>
            </a:xfrm>
          </p:grpSpPr>
          <p:sp>
            <p:nvSpPr>
              <p:cNvPr id="4100" name="AutoShape 4" descr="좁은 수평선"/>
              <p:cNvSpPr>
                <a:spLocks noChangeArrowheads="1"/>
              </p:cNvSpPr>
              <p:nvPr/>
            </p:nvSpPr>
            <p:spPr bwMode="auto">
              <a:xfrm>
                <a:off x="5376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1" name="AutoShape 5" descr="좁은 수평선"/>
              <p:cNvSpPr>
                <a:spLocks noChangeArrowheads="1"/>
              </p:cNvSpPr>
              <p:nvPr/>
            </p:nvSpPr>
            <p:spPr bwMode="auto">
              <a:xfrm>
                <a:off x="5376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2" name="AutoShape 6" descr="좁은 수평선"/>
              <p:cNvSpPr>
                <a:spLocks noChangeArrowheads="1"/>
              </p:cNvSpPr>
              <p:nvPr/>
            </p:nvSpPr>
            <p:spPr bwMode="auto">
              <a:xfrm>
                <a:off x="499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3" name="AutoShape 7" descr="좁은 수평선"/>
              <p:cNvSpPr>
                <a:spLocks noChangeArrowheads="1"/>
              </p:cNvSpPr>
              <p:nvPr/>
            </p:nvSpPr>
            <p:spPr bwMode="auto">
              <a:xfrm>
                <a:off x="4608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4" name="AutoShape 8" descr="좁은 수평선"/>
              <p:cNvSpPr>
                <a:spLocks noChangeArrowheads="1"/>
              </p:cNvSpPr>
              <p:nvPr/>
            </p:nvSpPr>
            <p:spPr bwMode="auto">
              <a:xfrm>
                <a:off x="4608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5" name="AutoShape 9" descr="좁은 수평선"/>
              <p:cNvSpPr>
                <a:spLocks noChangeArrowheads="1"/>
              </p:cNvSpPr>
              <p:nvPr/>
            </p:nvSpPr>
            <p:spPr bwMode="auto">
              <a:xfrm>
                <a:off x="422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6" name="AutoShape 10" descr="좁은 수평선"/>
              <p:cNvSpPr>
                <a:spLocks noChangeArrowheads="1"/>
              </p:cNvSpPr>
              <p:nvPr/>
            </p:nvSpPr>
            <p:spPr bwMode="auto">
              <a:xfrm>
                <a:off x="3840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7" name="AutoShape 11" descr="좁은 수평선"/>
              <p:cNvSpPr>
                <a:spLocks noChangeArrowheads="1"/>
              </p:cNvSpPr>
              <p:nvPr/>
            </p:nvSpPr>
            <p:spPr bwMode="auto">
              <a:xfrm>
                <a:off x="384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8" name="AutoShape 12" descr="좁은 수평선"/>
              <p:cNvSpPr>
                <a:spLocks noChangeArrowheads="1"/>
              </p:cNvSpPr>
              <p:nvPr/>
            </p:nvSpPr>
            <p:spPr bwMode="auto">
              <a:xfrm>
                <a:off x="3456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9" name="AutoShape 13" descr="좁은 수평선"/>
              <p:cNvSpPr>
                <a:spLocks noChangeArrowheads="1"/>
              </p:cNvSpPr>
              <p:nvPr/>
            </p:nvSpPr>
            <p:spPr bwMode="auto">
              <a:xfrm>
                <a:off x="3072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0" name="AutoShape 14" descr="좁은 수평선"/>
              <p:cNvSpPr>
                <a:spLocks noChangeArrowheads="1"/>
              </p:cNvSpPr>
              <p:nvPr/>
            </p:nvSpPr>
            <p:spPr bwMode="auto">
              <a:xfrm>
                <a:off x="307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1" name="AutoShape 15" descr="좁은 수평선"/>
              <p:cNvSpPr>
                <a:spLocks noChangeArrowheads="1"/>
              </p:cNvSpPr>
              <p:nvPr/>
            </p:nvSpPr>
            <p:spPr bwMode="auto">
              <a:xfrm>
                <a:off x="2688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2" name="AutoShape 16" descr="좁은 수평선"/>
              <p:cNvSpPr>
                <a:spLocks noChangeArrowheads="1"/>
              </p:cNvSpPr>
              <p:nvPr/>
            </p:nvSpPr>
            <p:spPr bwMode="auto">
              <a:xfrm>
                <a:off x="1920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3" name="AutoShape 17" descr="좁은 수평선"/>
              <p:cNvSpPr>
                <a:spLocks noChangeArrowheads="1"/>
              </p:cNvSpPr>
              <p:nvPr/>
            </p:nvSpPr>
            <p:spPr bwMode="auto">
              <a:xfrm>
                <a:off x="192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4" name="AutoShape 18" descr="좁은 수평선"/>
              <p:cNvSpPr>
                <a:spLocks noChangeArrowheads="1"/>
              </p:cNvSpPr>
              <p:nvPr/>
            </p:nvSpPr>
            <p:spPr bwMode="auto">
              <a:xfrm>
                <a:off x="1536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5" name="AutoShape 19" descr="좁은 수평선"/>
              <p:cNvSpPr>
                <a:spLocks noChangeArrowheads="1"/>
              </p:cNvSpPr>
              <p:nvPr/>
            </p:nvSpPr>
            <p:spPr bwMode="auto">
              <a:xfrm>
                <a:off x="1152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6" name="AutoShape 20" descr="좁은 수평선"/>
              <p:cNvSpPr>
                <a:spLocks noChangeArrowheads="1"/>
              </p:cNvSpPr>
              <p:nvPr/>
            </p:nvSpPr>
            <p:spPr bwMode="auto">
              <a:xfrm>
                <a:off x="1152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7" name="AutoShape 21" descr="좁은 수평선"/>
              <p:cNvSpPr>
                <a:spLocks noChangeArrowheads="1"/>
              </p:cNvSpPr>
              <p:nvPr/>
            </p:nvSpPr>
            <p:spPr bwMode="auto">
              <a:xfrm>
                <a:off x="768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8" name="AutoShape 22" descr="좁은 수평선"/>
              <p:cNvSpPr>
                <a:spLocks noChangeArrowheads="1"/>
              </p:cNvSpPr>
              <p:nvPr/>
            </p:nvSpPr>
            <p:spPr bwMode="auto">
              <a:xfrm>
                <a:off x="384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9" name="AutoShape 23" descr="좁은 수평선"/>
              <p:cNvSpPr>
                <a:spLocks noChangeArrowheads="1"/>
              </p:cNvSpPr>
              <p:nvPr/>
            </p:nvSpPr>
            <p:spPr bwMode="auto">
              <a:xfrm>
                <a:off x="384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0" name="AutoShape 24" descr="좁은 수평선"/>
              <p:cNvSpPr>
                <a:spLocks noChangeArrowheads="1"/>
              </p:cNvSpPr>
              <p:nvPr/>
            </p:nvSpPr>
            <p:spPr bwMode="auto">
              <a:xfrm>
                <a:off x="0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1" name="AutoShape 25" descr="좁은 수평선"/>
              <p:cNvSpPr>
                <a:spLocks noChangeArrowheads="1"/>
              </p:cNvSpPr>
              <p:nvPr/>
            </p:nvSpPr>
            <p:spPr bwMode="auto">
              <a:xfrm>
                <a:off x="230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1053" name="Group 26" descr="좁은 수평선"/>
            <p:cNvGrpSpPr>
              <a:grpSpLocks/>
            </p:cNvGrpSpPr>
            <p:nvPr/>
          </p:nvGrpSpPr>
          <p:grpSpPr bwMode="auto">
            <a:xfrm>
              <a:off x="2496" y="4032"/>
              <a:ext cx="2496" cy="144"/>
              <a:chOff x="0" y="3926"/>
              <a:chExt cx="5760" cy="399"/>
            </a:xfrm>
          </p:grpSpPr>
          <p:sp>
            <p:nvSpPr>
              <p:cNvPr id="4123" name="AutoShape 27" descr="좁은 수평선"/>
              <p:cNvSpPr>
                <a:spLocks noChangeArrowheads="1"/>
              </p:cNvSpPr>
              <p:nvPr/>
            </p:nvSpPr>
            <p:spPr bwMode="auto">
              <a:xfrm>
                <a:off x="5376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4" name="AutoShape 28" descr="좁은 수평선"/>
              <p:cNvSpPr>
                <a:spLocks noChangeArrowheads="1"/>
              </p:cNvSpPr>
              <p:nvPr/>
            </p:nvSpPr>
            <p:spPr bwMode="auto">
              <a:xfrm>
                <a:off x="5376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5" name="AutoShape 29" descr="좁은 수평선"/>
              <p:cNvSpPr>
                <a:spLocks noChangeArrowheads="1"/>
              </p:cNvSpPr>
              <p:nvPr/>
            </p:nvSpPr>
            <p:spPr bwMode="auto">
              <a:xfrm>
                <a:off x="499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6" name="AutoShape 30" descr="좁은 수평선"/>
              <p:cNvSpPr>
                <a:spLocks noChangeArrowheads="1"/>
              </p:cNvSpPr>
              <p:nvPr/>
            </p:nvSpPr>
            <p:spPr bwMode="auto">
              <a:xfrm>
                <a:off x="4608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7" name="AutoShape 31" descr="좁은 수평선"/>
              <p:cNvSpPr>
                <a:spLocks noChangeArrowheads="1"/>
              </p:cNvSpPr>
              <p:nvPr/>
            </p:nvSpPr>
            <p:spPr bwMode="auto">
              <a:xfrm>
                <a:off x="4608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8" name="AutoShape 32" descr="좁은 수평선"/>
              <p:cNvSpPr>
                <a:spLocks noChangeArrowheads="1"/>
              </p:cNvSpPr>
              <p:nvPr/>
            </p:nvSpPr>
            <p:spPr bwMode="auto">
              <a:xfrm>
                <a:off x="422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9" name="AutoShape 33" descr="좁은 수평선"/>
              <p:cNvSpPr>
                <a:spLocks noChangeArrowheads="1"/>
              </p:cNvSpPr>
              <p:nvPr/>
            </p:nvSpPr>
            <p:spPr bwMode="auto">
              <a:xfrm>
                <a:off x="3840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0" name="AutoShape 34" descr="좁은 수평선"/>
              <p:cNvSpPr>
                <a:spLocks noChangeArrowheads="1"/>
              </p:cNvSpPr>
              <p:nvPr/>
            </p:nvSpPr>
            <p:spPr bwMode="auto">
              <a:xfrm>
                <a:off x="384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1" name="AutoShape 35" descr="좁은 수평선"/>
              <p:cNvSpPr>
                <a:spLocks noChangeArrowheads="1"/>
              </p:cNvSpPr>
              <p:nvPr/>
            </p:nvSpPr>
            <p:spPr bwMode="auto">
              <a:xfrm>
                <a:off x="3456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2" name="AutoShape 36" descr="좁은 수평선"/>
              <p:cNvSpPr>
                <a:spLocks noChangeArrowheads="1"/>
              </p:cNvSpPr>
              <p:nvPr/>
            </p:nvSpPr>
            <p:spPr bwMode="auto">
              <a:xfrm>
                <a:off x="3072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3" name="AutoShape 37" descr="좁은 수평선"/>
              <p:cNvSpPr>
                <a:spLocks noChangeArrowheads="1"/>
              </p:cNvSpPr>
              <p:nvPr/>
            </p:nvSpPr>
            <p:spPr bwMode="auto">
              <a:xfrm>
                <a:off x="307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4" name="AutoShape 38" descr="좁은 수평선"/>
              <p:cNvSpPr>
                <a:spLocks noChangeArrowheads="1"/>
              </p:cNvSpPr>
              <p:nvPr/>
            </p:nvSpPr>
            <p:spPr bwMode="auto">
              <a:xfrm>
                <a:off x="2688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5" name="AutoShape 39" descr="좁은 수평선"/>
              <p:cNvSpPr>
                <a:spLocks noChangeArrowheads="1"/>
              </p:cNvSpPr>
              <p:nvPr/>
            </p:nvSpPr>
            <p:spPr bwMode="auto">
              <a:xfrm>
                <a:off x="1920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6" name="AutoShape 40" descr="좁은 수평선"/>
              <p:cNvSpPr>
                <a:spLocks noChangeArrowheads="1"/>
              </p:cNvSpPr>
              <p:nvPr/>
            </p:nvSpPr>
            <p:spPr bwMode="auto">
              <a:xfrm>
                <a:off x="192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7" name="AutoShape 41" descr="좁은 수평선"/>
              <p:cNvSpPr>
                <a:spLocks noChangeArrowheads="1"/>
              </p:cNvSpPr>
              <p:nvPr/>
            </p:nvSpPr>
            <p:spPr bwMode="auto">
              <a:xfrm>
                <a:off x="1536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8" name="AutoShape 42" descr="좁은 수평선"/>
              <p:cNvSpPr>
                <a:spLocks noChangeArrowheads="1"/>
              </p:cNvSpPr>
              <p:nvPr/>
            </p:nvSpPr>
            <p:spPr bwMode="auto">
              <a:xfrm>
                <a:off x="1152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9" name="AutoShape 43" descr="좁은 수평선"/>
              <p:cNvSpPr>
                <a:spLocks noChangeArrowheads="1"/>
              </p:cNvSpPr>
              <p:nvPr/>
            </p:nvSpPr>
            <p:spPr bwMode="auto">
              <a:xfrm>
                <a:off x="1152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0" name="AutoShape 44" descr="좁은 수평선"/>
              <p:cNvSpPr>
                <a:spLocks noChangeArrowheads="1"/>
              </p:cNvSpPr>
              <p:nvPr/>
            </p:nvSpPr>
            <p:spPr bwMode="auto">
              <a:xfrm>
                <a:off x="768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1" name="AutoShape 45" descr="좁은 수평선"/>
              <p:cNvSpPr>
                <a:spLocks noChangeArrowheads="1"/>
              </p:cNvSpPr>
              <p:nvPr/>
            </p:nvSpPr>
            <p:spPr bwMode="auto">
              <a:xfrm>
                <a:off x="384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2" name="AutoShape 46" descr="좁은 수평선"/>
              <p:cNvSpPr>
                <a:spLocks noChangeArrowheads="1"/>
              </p:cNvSpPr>
              <p:nvPr/>
            </p:nvSpPr>
            <p:spPr bwMode="auto">
              <a:xfrm>
                <a:off x="384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3" name="AutoShape 47" descr="좁은 수평선"/>
              <p:cNvSpPr>
                <a:spLocks noChangeArrowheads="1"/>
              </p:cNvSpPr>
              <p:nvPr/>
            </p:nvSpPr>
            <p:spPr bwMode="auto">
              <a:xfrm>
                <a:off x="0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4" name="AutoShape 48" descr="좁은 수평선"/>
              <p:cNvSpPr>
                <a:spLocks noChangeArrowheads="1"/>
              </p:cNvSpPr>
              <p:nvPr/>
            </p:nvSpPr>
            <p:spPr bwMode="auto">
              <a:xfrm>
                <a:off x="230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</p:grpSp>
      <p:grpSp>
        <p:nvGrpSpPr>
          <p:cNvPr id="1027" name="Group 49"/>
          <p:cNvGrpSpPr>
            <a:grpSpLocks/>
          </p:cNvGrpSpPr>
          <p:nvPr/>
        </p:nvGrpSpPr>
        <p:grpSpPr bwMode="auto">
          <a:xfrm>
            <a:off x="609600" y="533400"/>
            <a:ext cx="7900988" cy="609600"/>
            <a:chOff x="384" y="336"/>
            <a:chExt cx="4977" cy="384"/>
          </a:xfrm>
        </p:grpSpPr>
        <p:sp>
          <p:nvSpPr>
            <p:cNvPr id="4146" name="Line 50"/>
            <p:cNvSpPr>
              <a:spLocks noChangeShapeType="1"/>
            </p:cNvSpPr>
            <p:nvPr/>
          </p:nvSpPr>
          <p:spPr bwMode="gray">
            <a:xfrm flipV="1">
              <a:off x="480" y="720"/>
              <a:ext cx="4800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ko-KR" altLang="en-US"/>
            </a:p>
          </p:txBody>
        </p:sp>
        <p:grpSp>
          <p:nvGrpSpPr>
            <p:cNvPr id="1034" name="Group 51"/>
            <p:cNvGrpSpPr>
              <a:grpSpLocks/>
            </p:cNvGrpSpPr>
            <p:nvPr userDrawn="1"/>
          </p:nvGrpSpPr>
          <p:grpSpPr bwMode="auto">
            <a:xfrm>
              <a:off x="384" y="336"/>
              <a:ext cx="402" cy="319"/>
              <a:chOff x="384" y="336"/>
              <a:chExt cx="402" cy="319"/>
            </a:xfrm>
          </p:grpSpPr>
          <p:sp>
            <p:nvSpPr>
              <p:cNvPr id="4148" name="AutoShape 52"/>
              <p:cNvSpPr>
                <a:spLocks noChangeArrowheads="1"/>
              </p:cNvSpPr>
              <p:nvPr/>
            </p:nvSpPr>
            <p:spPr bwMode="auto">
              <a:xfrm>
                <a:off x="497" y="340"/>
                <a:ext cx="192" cy="315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9" name="Freeform 53"/>
              <p:cNvSpPr>
                <a:spLocks/>
              </p:cNvSpPr>
              <p:nvPr/>
            </p:nvSpPr>
            <p:spPr bwMode="auto">
              <a:xfrm>
                <a:off x="594" y="339"/>
                <a:ext cx="190" cy="158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0" name="Freeform 54"/>
              <p:cNvSpPr>
                <a:spLocks/>
              </p:cNvSpPr>
              <p:nvPr/>
            </p:nvSpPr>
            <p:spPr bwMode="auto">
              <a:xfrm>
                <a:off x="594" y="495"/>
                <a:ext cx="192" cy="158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1" name="AutoShape 55"/>
              <p:cNvSpPr>
                <a:spLocks noChangeArrowheads="1"/>
              </p:cNvSpPr>
              <p:nvPr/>
            </p:nvSpPr>
            <p:spPr bwMode="auto">
              <a:xfrm>
                <a:off x="384" y="336"/>
                <a:ext cx="136" cy="319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2" name="Freeform 56"/>
              <p:cNvSpPr>
                <a:spLocks/>
              </p:cNvSpPr>
              <p:nvPr/>
            </p:nvSpPr>
            <p:spPr bwMode="auto">
              <a:xfrm>
                <a:off x="452" y="339"/>
                <a:ext cx="192" cy="158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3" name="Freeform 57"/>
              <p:cNvSpPr>
                <a:spLocks/>
              </p:cNvSpPr>
              <p:nvPr/>
            </p:nvSpPr>
            <p:spPr bwMode="auto">
              <a:xfrm>
                <a:off x="450" y="495"/>
                <a:ext cx="194" cy="160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4" name="Freeform 58"/>
              <p:cNvSpPr>
                <a:spLocks/>
              </p:cNvSpPr>
              <p:nvPr/>
            </p:nvSpPr>
            <p:spPr bwMode="auto">
              <a:xfrm>
                <a:off x="408" y="393"/>
                <a:ext cx="86" cy="102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5" name="Freeform 59"/>
              <p:cNvSpPr>
                <a:spLocks/>
              </p:cNvSpPr>
              <p:nvPr/>
            </p:nvSpPr>
            <p:spPr bwMode="auto">
              <a:xfrm>
                <a:off x="408" y="495"/>
                <a:ext cx="86" cy="102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1035" name="Group 60"/>
            <p:cNvGrpSpPr>
              <a:grpSpLocks/>
            </p:cNvGrpSpPr>
            <p:nvPr userDrawn="1"/>
          </p:nvGrpSpPr>
          <p:grpSpPr bwMode="auto">
            <a:xfrm>
              <a:off x="4959" y="336"/>
              <a:ext cx="402" cy="319"/>
              <a:chOff x="384" y="336"/>
              <a:chExt cx="402" cy="319"/>
            </a:xfrm>
          </p:grpSpPr>
          <p:sp>
            <p:nvSpPr>
              <p:cNvPr id="4157" name="AutoShape 61"/>
              <p:cNvSpPr>
                <a:spLocks noChangeArrowheads="1"/>
              </p:cNvSpPr>
              <p:nvPr/>
            </p:nvSpPr>
            <p:spPr bwMode="auto">
              <a:xfrm>
                <a:off x="497" y="340"/>
                <a:ext cx="192" cy="315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8" name="Freeform 62"/>
              <p:cNvSpPr>
                <a:spLocks/>
              </p:cNvSpPr>
              <p:nvPr/>
            </p:nvSpPr>
            <p:spPr bwMode="auto">
              <a:xfrm>
                <a:off x="594" y="339"/>
                <a:ext cx="190" cy="158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9" name="Freeform 63"/>
              <p:cNvSpPr>
                <a:spLocks/>
              </p:cNvSpPr>
              <p:nvPr/>
            </p:nvSpPr>
            <p:spPr bwMode="auto">
              <a:xfrm>
                <a:off x="594" y="495"/>
                <a:ext cx="192" cy="158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0" name="AutoShape 64"/>
              <p:cNvSpPr>
                <a:spLocks noChangeArrowheads="1"/>
              </p:cNvSpPr>
              <p:nvPr/>
            </p:nvSpPr>
            <p:spPr bwMode="auto">
              <a:xfrm>
                <a:off x="384" y="336"/>
                <a:ext cx="136" cy="319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1" name="Freeform 65"/>
              <p:cNvSpPr>
                <a:spLocks/>
              </p:cNvSpPr>
              <p:nvPr/>
            </p:nvSpPr>
            <p:spPr bwMode="auto">
              <a:xfrm>
                <a:off x="452" y="339"/>
                <a:ext cx="192" cy="158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2" name="Freeform 66"/>
              <p:cNvSpPr>
                <a:spLocks/>
              </p:cNvSpPr>
              <p:nvPr/>
            </p:nvSpPr>
            <p:spPr bwMode="auto">
              <a:xfrm>
                <a:off x="450" y="495"/>
                <a:ext cx="194" cy="160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3" name="Freeform 67"/>
              <p:cNvSpPr>
                <a:spLocks/>
              </p:cNvSpPr>
              <p:nvPr/>
            </p:nvSpPr>
            <p:spPr bwMode="auto">
              <a:xfrm>
                <a:off x="408" y="393"/>
                <a:ext cx="86" cy="102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4" name="Freeform 68"/>
              <p:cNvSpPr>
                <a:spLocks/>
              </p:cNvSpPr>
              <p:nvPr/>
            </p:nvSpPr>
            <p:spPr bwMode="auto">
              <a:xfrm>
                <a:off x="408" y="495"/>
                <a:ext cx="86" cy="102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</p:grpSp>
      <p:sp>
        <p:nvSpPr>
          <p:cNvPr id="1028" name="Rectangle 6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86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9" name="Rectangle 70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167" name="Rectangle 71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457200" y="6245225"/>
            <a:ext cx="21336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0"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168" name="Rectangle 7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0"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169" name="Rectangle 7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16688" y="260350"/>
            <a:ext cx="21336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2000">
                <a:solidFill>
                  <a:srgbClr val="0000FF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A0E051B2-8FE8-4326-BB5E-D54360D6F40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9pPr>
    </p:titleStyle>
    <p:bodyStyle>
      <a:lvl1pPr marL="447675" indent="-447675" algn="l" rtl="0" eaLnBrk="0" fontAlgn="base" latinLnBrk="1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v"/>
        <a:defRPr kumimoji="1" sz="3000">
          <a:solidFill>
            <a:schemeClr val="tx1"/>
          </a:solidFill>
          <a:latin typeface="+mn-lt"/>
          <a:ea typeface="+mn-ea"/>
          <a:cs typeface="+mn-cs"/>
        </a:defRPr>
      </a:lvl1pPr>
      <a:lvl2pPr marL="889000" indent="-439738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kumimoji="1" sz="2600">
          <a:solidFill>
            <a:schemeClr val="tx1"/>
          </a:solidFill>
          <a:latin typeface="+mn-lt"/>
          <a:ea typeface="+mn-ea"/>
          <a:cs typeface="+mn-cs"/>
        </a:defRPr>
      </a:lvl2pPr>
      <a:lvl3pPr marL="1293813" indent="-403225" algn="l" rtl="0" eaLnBrk="0" fontAlgn="base" latinLnBrk="1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 sz="2200">
          <a:solidFill>
            <a:schemeClr val="tx1"/>
          </a:solidFill>
          <a:latin typeface="+mn-lt"/>
          <a:ea typeface="+mn-ea"/>
          <a:cs typeface="+mn-cs"/>
        </a:defRPr>
      </a:lvl3pPr>
      <a:lvl4pPr marL="1681163" indent="-385763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kumimoji="1" sz="2000">
          <a:solidFill>
            <a:schemeClr val="tx1"/>
          </a:solidFill>
          <a:latin typeface="+mn-lt"/>
          <a:ea typeface="+mn-ea"/>
          <a:cs typeface="+mn-cs"/>
        </a:defRPr>
      </a:lvl4pPr>
      <a:lvl5pPr marL="2070100" indent="-387350" algn="l" rtl="0" eaLnBrk="0" fontAlgn="base" latinLnBrk="1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5pPr>
      <a:lvl6pPr marL="25273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6pPr>
      <a:lvl7pPr marL="29845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7pPr>
      <a:lvl8pPr marL="34417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8pPr>
      <a:lvl9pPr marL="38989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2276475"/>
            <a:ext cx="7772400" cy="838200"/>
          </a:xfrm>
        </p:spPr>
        <p:txBody>
          <a:bodyPr/>
          <a:lstStyle/>
          <a:p>
            <a:r>
              <a:rPr lang="en-US" altLang="ko-KR" sz="2400" dirty="0">
                <a:latin typeface="맑은 고딕" pitchFamily="50" charset="-127"/>
                <a:ea typeface="맑은 고딕" pitchFamily="50" charset="-127"/>
              </a:rPr>
              <a:t>[10</a:t>
            </a:r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주차 </a:t>
            </a:r>
            <a:r>
              <a:rPr lang="en-US" altLang="ko-KR" sz="2400" dirty="0"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언어프로그래밍</a:t>
            </a:r>
            <a:r>
              <a:rPr lang="en-US" altLang="ko-KR" sz="2400" dirty="0">
                <a:latin typeface="맑은 고딕" pitchFamily="50" charset="-127"/>
                <a:ea typeface="맑은 고딕" pitchFamily="50" charset="-127"/>
              </a:rPr>
              <a:t>]</a:t>
            </a:r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템플릿</a:t>
            </a: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982960"/>
          </a:xfrm>
        </p:spPr>
        <p:txBody>
          <a:bodyPr/>
          <a:lstStyle/>
          <a:p>
            <a:r>
              <a:rPr lang="ko-KR" altLang="en-US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한밭대학교 전자공학과</a:t>
            </a:r>
          </a:p>
          <a:p>
            <a:r>
              <a:rPr lang="ko-KR" altLang="en-US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이승호 교수</a:t>
            </a:r>
          </a:p>
          <a:p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5320130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10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함수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function)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157696"/>
            <a:ext cx="8679338" cy="576306"/>
          </a:xfrm>
        </p:spPr>
        <p:txBody>
          <a:bodyPr/>
          <a:lstStyle/>
          <a:p>
            <a:pPr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5)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템플릿 함수를 사용할 때 선언된 타입의 개수나 자료형을 일치시켜지</a:t>
            </a:r>
            <a:b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않으면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컴파일 에러가 발생함</a:t>
            </a: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</a:t>
            </a:r>
            <a:endParaRPr lang="en-US" altLang="ko-KR" sz="1600" dirty="0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CF551DD8-5E98-ADE3-4AB9-13A538E69A67}"/>
              </a:ext>
            </a:extLst>
          </p:cNvPr>
          <p:cNvSpPr/>
          <p:nvPr/>
        </p:nvSpPr>
        <p:spPr>
          <a:xfrm>
            <a:off x="827584" y="1772816"/>
            <a:ext cx="7620418" cy="46805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65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6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6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6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template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6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U, </a:t>
            </a:r>
            <a:r>
              <a:rPr lang="en-US" altLang="ko-KR" sz="16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&gt;</a:t>
            </a:r>
          </a:p>
          <a:p>
            <a:pPr marR="0" algn="l" rtl="0"/>
            <a:r>
              <a:rPr lang="en-US" altLang="ko-KR" sz="16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SUM(U a, U b)</a:t>
            </a:r>
          </a:p>
          <a:p>
            <a:pPr marR="0" algn="l" rtl="0"/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a</a:t>
            </a:r>
            <a:r>
              <a:rPr lang="ko-KR" altLang="en-US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+</a:t>
            </a:r>
            <a:r>
              <a:rPr lang="ko-KR" altLang="en-US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b &lt;&lt; </a:t>
            </a:r>
            <a:r>
              <a:rPr lang="en-US" altLang="ko-KR" sz="16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ko-KR" altLang="en-US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50" b="1" i="0" u="none" strike="noStrike" baseline="0" dirty="0">
                <a:solidFill>
                  <a:srgbClr val="00863D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</a:t>
            </a:r>
            <a:r>
              <a:rPr lang="ko-KR" altLang="en-US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50" b="1" i="0" u="none" strike="noStrike" baseline="0" dirty="0">
                <a:solidFill>
                  <a:srgbClr val="00863D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 SUM()</a:t>
            </a:r>
            <a:endParaRPr lang="ko-KR" altLang="en-US" sz="16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6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6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lang="ko-KR" altLang="en-US" sz="16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</a:t>
            </a:r>
            <a:r>
              <a:rPr lang="ko-KR" altLang="en-US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=</a:t>
            </a:r>
            <a:r>
              <a:rPr lang="ko-KR" altLang="en-US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10;</a:t>
            </a:r>
          </a:p>
          <a:p>
            <a:pPr marR="0" algn="l" rtl="0"/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double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b = 20.1;</a:t>
            </a:r>
          </a:p>
          <a:p>
            <a:pPr marR="0" algn="l" rtl="0"/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SUM(a,</a:t>
            </a:r>
            <a:r>
              <a:rPr lang="ko-KR" altLang="en-US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b);	</a:t>
            </a:r>
          </a:p>
          <a:p>
            <a:pPr marR="0" algn="l" rtl="0"/>
            <a:endParaRPr lang="en-US" altLang="ko-KR" sz="16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ko-KR" altLang="en-US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</a:t>
            </a:r>
            <a:r>
              <a:rPr lang="en-US" altLang="ko-KR" sz="1650" b="1" i="0" u="none" strike="noStrike" baseline="0" dirty="0">
                <a:solidFill>
                  <a:srgbClr val="00863D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6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8D7C4F06-0640-61F1-5D3C-12ED0FD59A8D}"/>
              </a:ext>
            </a:extLst>
          </p:cNvPr>
          <p:cNvSpPr/>
          <p:nvPr/>
        </p:nvSpPr>
        <p:spPr bwMode="auto">
          <a:xfrm>
            <a:off x="4843750" y="3075560"/>
            <a:ext cx="98622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함수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4" name="직사각형 43">
            <a:extLst>
              <a:ext uri="{FF2B5EF4-FFF2-40B4-BE49-F238E27FC236}">
                <a16:creationId xmlns:a16="http://schemas.microsoft.com/office/drawing/2014/main" id="{FF6DEF7F-5A2D-6137-60AE-A599FC450312}"/>
              </a:ext>
            </a:extLst>
          </p:cNvPr>
          <p:cNvSpPr/>
          <p:nvPr/>
        </p:nvSpPr>
        <p:spPr bwMode="auto">
          <a:xfrm>
            <a:off x="3740975" y="1971086"/>
            <a:ext cx="162311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서로 같은 자료형 타입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1" name="직선 화살표 연결선 50">
            <a:extLst>
              <a:ext uri="{FF2B5EF4-FFF2-40B4-BE49-F238E27FC236}">
                <a16:creationId xmlns:a16="http://schemas.microsoft.com/office/drawing/2014/main" id="{A730E0B5-5F58-6DDD-21A3-E95A95A80C4F}"/>
              </a:ext>
            </a:extLst>
          </p:cNvPr>
          <p:cNvCxnSpPr>
            <a:cxnSpLocks/>
          </p:cNvCxnSpPr>
          <p:nvPr/>
        </p:nvCxnSpPr>
        <p:spPr>
          <a:xfrm flipH="1">
            <a:off x="2541328" y="4365104"/>
            <a:ext cx="824093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2" name="직사각형 51">
            <a:extLst>
              <a:ext uri="{FF2B5EF4-FFF2-40B4-BE49-F238E27FC236}">
                <a16:creationId xmlns:a16="http://schemas.microsoft.com/office/drawing/2014/main" id="{3E59BE75-CCAC-F3C7-2E3C-D576AAACAE08}"/>
              </a:ext>
            </a:extLst>
          </p:cNvPr>
          <p:cNvSpPr/>
          <p:nvPr/>
        </p:nvSpPr>
        <p:spPr bwMode="auto">
          <a:xfrm>
            <a:off x="3365420" y="3964615"/>
            <a:ext cx="4662964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와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b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가 서로 다른 </a:t>
            </a: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자료형인데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제너릭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타입이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같게 선언되어 있으므로 컴파일 에러가 발생함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U a, U b =&gt; T1 a , T2 b</a:t>
            </a:r>
          </a:p>
        </p:txBody>
      </p:sp>
      <p:cxnSp>
        <p:nvCxnSpPr>
          <p:cNvPr id="56" name="직선 화살표 연결선 55">
            <a:extLst>
              <a:ext uri="{FF2B5EF4-FFF2-40B4-BE49-F238E27FC236}">
                <a16:creationId xmlns:a16="http://schemas.microsoft.com/office/drawing/2014/main" id="{D4CB38A5-7749-221F-39B5-5AFAE6B301ED}"/>
              </a:ext>
            </a:extLst>
          </p:cNvPr>
          <p:cNvCxnSpPr>
            <a:cxnSpLocks/>
            <a:stCxn id="57" idx="1"/>
          </p:cNvCxnSpPr>
          <p:nvPr/>
        </p:nvCxnSpPr>
        <p:spPr>
          <a:xfrm flipH="1" flipV="1">
            <a:off x="4427984" y="6031256"/>
            <a:ext cx="590993" cy="1015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B34A0918-7DE8-AC09-439E-310A783EB0DD}"/>
              </a:ext>
            </a:extLst>
          </p:cNvPr>
          <p:cNvSpPr/>
          <p:nvPr/>
        </p:nvSpPr>
        <p:spPr bwMode="auto">
          <a:xfrm>
            <a:off x="5018977" y="5910289"/>
            <a:ext cx="182894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와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b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가 서로 다른 자료형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66" name="직선 화살표 연결선 65">
            <a:extLst>
              <a:ext uri="{FF2B5EF4-FFF2-40B4-BE49-F238E27FC236}">
                <a16:creationId xmlns:a16="http://schemas.microsoft.com/office/drawing/2014/main" id="{8D0A9F5C-FEA5-7268-85CA-7F3EBE4FC8FA}"/>
              </a:ext>
            </a:extLst>
          </p:cNvPr>
          <p:cNvCxnSpPr>
            <a:cxnSpLocks/>
          </p:cNvCxnSpPr>
          <p:nvPr/>
        </p:nvCxnSpPr>
        <p:spPr>
          <a:xfrm flipH="1">
            <a:off x="2055025" y="4077072"/>
            <a:ext cx="1310396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62771A6B-3FA3-4392-8E0F-243334985137}"/>
              </a:ext>
            </a:extLst>
          </p:cNvPr>
          <p:cNvSpPr/>
          <p:nvPr/>
        </p:nvSpPr>
        <p:spPr>
          <a:xfrm>
            <a:off x="2428112" y="2574375"/>
            <a:ext cx="259109" cy="27425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6" name="직사각형 45">
            <a:extLst>
              <a:ext uri="{FF2B5EF4-FFF2-40B4-BE49-F238E27FC236}">
                <a16:creationId xmlns:a16="http://schemas.microsoft.com/office/drawing/2014/main" id="{FF8ED7CD-2295-58D7-45D8-66596E7EC1D8}"/>
              </a:ext>
            </a:extLst>
          </p:cNvPr>
          <p:cNvSpPr/>
          <p:nvPr/>
        </p:nvSpPr>
        <p:spPr>
          <a:xfrm>
            <a:off x="3299072" y="2562054"/>
            <a:ext cx="312506" cy="27425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8" name="직사각형 47">
            <a:extLst>
              <a:ext uri="{FF2B5EF4-FFF2-40B4-BE49-F238E27FC236}">
                <a16:creationId xmlns:a16="http://schemas.microsoft.com/office/drawing/2014/main" id="{B38E412E-E0E4-05FF-3D8B-DCE516091687}"/>
              </a:ext>
            </a:extLst>
          </p:cNvPr>
          <p:cNvSpPr/>
          <p:nvPr/>
        </p:nvSpPr>
        <p:spPr>
          <a:xfrm>
            <a:off x="1925471" y="2836515"/>
            <a:ext cx="259109" cy="27425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9" name="직사각형 48">
            <a:extLst>
              <a:ext uri="{FF2B5EF4-FFF2-40B4-BE49-F238E27FC236}">
                <a16:creationId xmlns:a16="http://schemas.microsoft.com/office/drawing/2014/main" id="{7B571E57-80A1-C585-0175-D230B2F340BF}"/>
              </a:ext>
            </a:extLst>
          </p:cNvPr>
          <p:cNvSpPr/>
          <p:nvPr/>
        </p:nvSpPr>
        <p:spPr>
          <a:xfrm>
            <a:off x="2428236" y="2843365"/>
            <a:ext cx="226185" cy="27425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50" name="직사각형 49">
            <a:extLst>
              <a:ext uri="{FF2B5EF4-FFF2-40B4-BE49-F238E27FC236}">
                <a16:creationId xmlns:a16="http://schemas.microsoft.com/office/drawing/2014/main" id="{E18F6CC4-461D-DCD4-65B6-DB46BEC4EFE8}"/>
              </a:ext>
            </a:extLst>
          </p:cNvPr>
          <p:cNvSpPr/>
          <p:nvPr/>
        </p:nvSpPr>
        <p:spPr>
          <a:xfrm>
            <a:off x="894770" y="2502328"/>
            <a:ext cx="3438034" cy="140256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53" name="직사각형 52">
            <a:extLst>
              <a:ext uri="{FF2B5EF4-FFF2-40B4-BE49-F238E27FC236}">
                <a16:creationId xmlns:a16="http://schemas.microsoft.com/office/drawing/2014/main" id="{20C0B513-1630-CDF0-AF8B-72CDFEC1D1D4}"/>
              </a:ext>
            </a:extLst>
          </p:cNvPr>
          <p:cNvSpPr/>
          <p:nvPr/>
        </p:nvSpPr>
        <p:spPr>
          <a:xfrm>
            <a:off x="1807305" y="5325028"/>
            <a:ext cx="1124887" cy="31151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22" name="직선 연결선 21">
            <a:extLst>
              <a:ext uri="{FF2B5EF4-FFF2-40B4-BE49-F238E27FC236}">
                <a16:creationId xmlns:a16="http://schemas.microsoft.com/office/drawing/2014/main" id="{677869FD-733F-458A-A785-252C820437C2}"/>
              </a:ext>
            </a:extLst>
          </p:cNvPr>
          <p:cNvCxnSpPr>
            <a:cxnSpLocks/>
          </p:cNvCxnSpPr>
          <p:nvPr/>
        </p:nvCxnSpPr>
        <p:spPr>
          <a:xfrm>
            <a:off x="2687221" y="5592519"/>
            <a:ext cx="0" cy="140737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w="med" len="lg"/>
          </a:ln>
          <a:effectLst/>
        </p:spPr>
      </p:cxnSp>
      <p:cxnSp>
        <p:nvCxnSpPr>
          <p:cNvPr id="25" name="직선 연결선 24">
            <a:extLst>
              <a:ext uri="{FF2B5EF4-FFF2-40B4-BE49-F238E27FC236}">
                <a16:creationId xmlns:a16="http://schemas.microsoft.com/office/drawing/2014/main" id="{16A70B9F-EF4E-B1C2-7E36-160CC200FCD4}"/>
              </a:ext>
            </a:extLst>
          </p:cNvPr>
          <p:cNvCxnSpPr>
            <a:cxnSpLocks/>
          </p:cNvCxnSpPr>
          <p:nvPr/>
        </p:nvCxnSpPr>
        <p:spPr>
          <a:xfrm>
            <a:off x="2500144" y="5592519"/>
            <a:ext cx="4628" cy="61516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w="med" len="lg"/>
          </a:ln>
          <a:effectLst/>
        </p:spPr>
      </p:cxnSp>
      <p:cxnSp>
        <p:nvCxnSpPr>
          <p:cNvPr id="40" name="직선 화살표 연결선 39">
            <a:extLst>
              <a:ext uri="{FF2B5EF4-FFF2-40B4-BE49-F238E27FC236}">
                <a16:creationId xmlns:a16="http://schemas.microsoft.com/office/drawing/2014/main" id="{CD9FC03B-ECA4-EF72-7D2F-B8F279136FA6}"/>
              </a:ext>
            </a:extLst>
          </p:cNvPr>
          <p:cNvCxnSpPr>
            <a:cxnSpLocks/>
          </p:cNvCxnSpPr>
          <p:nvPr/>
        </p:nvCxnSpPr>
        <p:spPr>
          <a:xfrm>
            <a:off x="2687221" y="5733256"/>
            <a:ext cx="965050" cy="1373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54" name="직선 화살표 연결선 53">
            <a:extLst>
              <a:ext uri="{FF2B5EF4-FFF2-40B4-BE49-F238E27FC236}">
                <a16:creationId xmlns:a16="http://schemas.microsoft.com/office/drawing/2014/main" id="{30716443-6B15-5159-3CCF-AE4AE841B1E9}"/>
              </a:ext>
            </a:extLst>
          </p:cNvPr>
          <p:cNvCxnSpPr>
            <a:cxnSpLocks/>
          </p:cNvCxnSpPr>
          <p:nvPr/>
        </p:nvCxnSpPr>
        <p:spPr>
          <a:xfrm>
            <a:off x="2504772" y="6200533"/>
            <a:ext cx="1142651" cy="714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73" name="TextBox 72">
            <a:extLst>
              <a:ext uri="{FF2B5EF4-FFF2-40B4-BE49-F238E27FC236}">
                <a16:creationId xmlns:a16="http://schemas.microsoft.com/office/drawing/2014/main" id="{7595263B-D697-9A32-F508-9988C1796212}"/>
              </a:ext>
            </a:extLst>
          </p:cNvPr>
          <p:cNvSpPr txBox="1"/>
          <p:nvPr/>
        </p:nvSpPr>
        <p:spPr>
          <a:xfrm>
            <a:off x="3647423" y="5583641"/>
            <a:ext cx="1156980" cy="33855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double</a:t>
            </a:r>
            <a:r>
              <a:rPr lang="ko-KR" altLang="en-US" sz="16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형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3EDA910D-9227-3097-992A-B82A46A94EF3}"/>
              </a:ext>
            </a:extLst>
          </p:cNvPr>
          <p:cNvSpPr txBox="1"/>
          <p:nvPr/>
        </p:nvSpPr>
        <p:spPr>
          <a:xfrm>
            <a:off x="3647423" y="6031256"/>
            <a:ext cx="1156980" cy="33855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ko-KR" altLang="en-US" sz="16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형</a:t>
            </a:r>
          </a:p>
        </p:txBody>
      </p:sp>
      <p:cxnSp>
        <p:nvCxnSpPr>
          <p:cNvPr id="31" name="연결선: 꺾임 30">
            <a:extLst>
              <a:ext uri="{FF2B5EF4-FFF2-40B4-BE49-F238E27FC236}">
                <a16:creationId xmlns:a16="http://schemas.microsoft.com/office/drawing/2014/main" id="{2DEABB2F-EE90-470B-A709-D4E54C898A29}"/>
              </a:ext>
            </a:extLst>
          </p:cNvPr>
          <p:cNvCxnSpPr>
            <a:cxnSpLocks/>
            <a:stCxn id="44" idx="1"/>
            <a:endCxn id="19" idx="0"/>
          </p:cNvCxnSpPr>
          <p:nvPr/>
        </p:nvCxnSpPr>
        <p:spPr bwMode="auto">
          <a:xfrm rot="10800000" flipV="1">
            <a:off x="2557667" y="2102211"/>
            <a:ext cx="1183308" cy="472163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34" name="연결선: 꺾임 33">
            <a:extLst>
              <a:ext uri="{FF2B5EF4-FFF2-40B4-BE49-F238E27FC236}">
                <a16:creationId xmlns:a16="http://schemas.microsoft.com/office/drawing/2014/main" id="{2E8BC8F7-370C-BDFD-5038-CA1AFCFB59DB}"/>
              </a:ext>
            </a:extLst>
          </p:cNvPr>
          <p:cNvCxnSpPr>
            <a:cxnSpLocks/>
            <a:stCxn id="44" idx="2"/>
            <a:endCxn id="46" idx="3"/>
          </p:cNvCxnSpPr>
          <p:nvPr/>
        </p:nvCxnSpPr>
        <p:spPr bwMode="auto">
          <a:xfrm rot="5400000">
            <a:off x="3849134" y="1995782"/>
            <a:ext cx="465842" cy="940954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5" name="직선 화살표 연결선 44">
            <a:extLst>
              <a:ext uri="{FF2B5EF4-FFF2-40B4-BE49-F238E27FC236}">
                <a16:creationId xmlns:a16="http://schemas.microsoft.com/office/drawing/2014/main" id="{040A1ACC-A3B5-EAEA-7224-646E22A86540}"/>
              </a:ext>
            </a:extLst>
          </p:cNvPr>
          <p:cNvCxnSpPr>
            <a:cxnSpLocks/>
            <a:stCxn id="42" idx="1"/>
            <a:endCxn id="50" idx="3"/>
          </p:cNvCxnSpPr>
          <p:nvPr/>
        </p:nvCxnSpPr>
        <p:spPr>
          <a:xfrm flipH="1" flipV="1">
            <a:off x="4332804" y="3203609"/>
            <a:ext cx="510946" cy="307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58" name="연결선: 꺾임 57">
            <a:extLst>
              <a:ext uri="{FF2B5EF4-FFF2-40B4-BE49-F238E27FC236}">
                <a16:creationId xmlns:a16="http://schemas.microsoft.com/office/drawing/2014/main" id="{D90A3EA0-B962-AD37-E3D0-A7FA59524C36}"/>
              </a:ext>
            </a:extLst>
          </p:cNvPr>
          <p:cNvCxnSpPr>
            <a:cxnSpLocks/>
            <a:endCxn id="48" idx="2"/>
          </p:cNvCxnSpPr>
          <p:nvPr/>
        </p:nvCxnSpPr>
        <p:spPr bwMode="auto">
          <a:xfrm rot="16200000" flipV="1">
            <a:off x="1105960" y="4059833"/>
            <a:ext cx="2308352" cy="410220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1" name="직선 화살표 연결선 60">
            <a:extLst>
              <a:ext uri="{FF2B5EF4-FFF2-40B4-BE49-F238E27FC236}">
                <a16:creationId xmlns:a16="http://schemas.microsoft.com/office/drawing/2014/main" id="{5C88327B-89A7-69D7-CF0A-90F5AEB75799}"/>
              </a:ext>
            </a:extLst>
          </p:cNvPr>
          <p:cNvCxnSpPr>
            <a:cxnSpLocks/>
            <a:endCxn id="49" idx="2"/>
          </p:cNvCxnSpPr>
          <p:nvPr/>
        </p:nvCxnSpPr>
        <p:spPr>
          <a:xfrm flipH="1" flipV="1">
            <a:off x="2541329" y="3117617"/>
            <a:ext cx="44348" cy="228183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</p:spTree>
    <p:extLst>
      <p:ext uri="{BB962C8B-B14F-4D97-AF65-F5344CB8AC3E}">
        <p14:creationId xmlns:p14="http://schemas.microsoft.com/office/powerpoint/2010/main" val="2519644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4" grpId="0" animBg="1"/>
      <p:bldP spid="52" grpId="0" animBg="1"/>
      <p:bldP spid="57" grpId="0" animBg="1"/>
      <p:bldP spid="19" grpId="0" animBg="1"/>
      <p:bldP spid="46" grpId="0" animBg="1"/>
      <p:bldP spid="48" grpId="0" animBg="1"/>
      <p:bldP spid="49" grpId="0" animBg="1"/>
      <p:bldP spid="50" grpId="0" animBg="1"/>
      <p:bldP spid="53" grpId="0" animBg="1"/>
      <p:bldP spid="73" grpId="0"/>
      <p:bldP spid="7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11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함수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function)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624804" y="1169157"/>
            <a:ext cx="65008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/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endParaRPr lang="ko-KR" altLang="en-US" dirty="0"/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429C17E6-B52F-B53E-40BD-6ED141B80C3F}"/>
              </a:ext>
            </a:extLst>
          </p:cNvPr>
          <p:cNvSpPr/>
          <p:nvPr/>
        </p:nvSpPr>
        <p:spPr>
          <a:xfrm>
            <a:off x="393696" y="1538488"/>
            <a:ext cx="8293103" cy="491484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45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4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4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4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template</a:t>
            </a:r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4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T1, </a:t>
            </a:r>
            <a:r>
              <a:rPr lang="en-US" altLang="ko-KR" sz="14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T2&gt;</a:t>
            </a:r>
          </a:p>
          <a:p>
            <a:pPr marR="0" algn="l" rtl="0"/>
            <a:r>
              <a:rPr lang="fr-FR" altLang="ko-KR" sz="1450" b="1" i="0" u="none" strike="noStrike" baseline="0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fr-FR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fr-FR" altLang="ko-KR" sz="14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print</a:t>
            </a:r>
            <a:r>
              <a:rPr lang="fr-FR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(T1 </a:t>
            </a:r>
            <a:r>
              <a:rPr lang="fr-FR" altLang="ko-KR" sz="14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Array</a:t>
            </a:r>
            <a:r>
              <a:rPr lang="fr-FR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[], T2 </a:t>
            </a:r>
            <a:r>
              <a:rPr lang="fr-FR" altLang="ko-KR" sz="14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num</a:t>
            </a:r>
            <a:r>
              <a:rPr lang="fr-FR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for</a:t>
            </a:r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4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</a:t>
            </a:r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=</a:t>
            </a:r>
            <a:r>
              <a:rPr lang="ko-KR" altLang="en-US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0; </a:t>
            </a:r>
            <a:r>
              <a:rPr lang="en-US" altLang="ko-KR" sz="14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</a:t>
            </a:r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</a:t>
            </a:r>
            <a:r>
              <a:rPr lang="ko-KR" altLang="en-US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num; </a:t>
            </a:r>
            <a:r>
              <a:rPr lang="en-US" altLang="ko-KR" sz="14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</a:t>
            </a:r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++)</a:t>
            </a:r>
          </a:p>
          <a:p>
            <a:pPr marR="0" algn="l" rtl="0"/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4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Array[</a:t>
            </a:r>
            <a:r>
              <a:rPr lang="en-US" altLang="ko-KR" sz="14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</a:t>
            </a:r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] &lt;&lt; </a:t>
            </a:r>
            <a:r>
              <a:rPr lang="en-US" altLang="ko-KR" sz="14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ko-KR" altLang="en-US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50" b="1" i="0" u="none" strike="noStrike" baseline="0" dirty="0">
                <a:solidFill>
                  <a:srgbClr val="00863D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T print()</a:t>
            </a:r>
            <a:endParaRPr lang="en-US" altLang="ko-KR" sz="14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4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4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a[6] = {</a:t>
            </a:r>
            <a:r>
              <a:rPr lang="en-US" altLang="ko-KR" sz="14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'a'</a:t>
            </a:r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</a:t>
            </a:r>
            <a:r>
              <a:rPr lang="ko-KR" altLang="en-US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'b'</a:t>
            </a:r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</a:t>
            </a:r>
            <a:r>
              <a:rPr lang="ko-KR" altLang="en-US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'c'</a:t>
            </a:r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</a:t>
            </a:r>
            <a:r>
              <a:rPr lang="ko-KR" altLang="en-US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'd'</a:t>
            </a:r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</a:t>
            </a:r>
            <a:r>
              <a:rPr lang="ko-KR" altLang="en-US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'e'</a:t>
            </a:r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</a:t>
            </a:r>
            <a:r>
              <a:rPr lang="ko-KR" altLang="en-US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'f'</a:t>
            </a:r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</a:t>
            </a:r>
            <a:endParaRPr lang="ko-KR" altLang="en-US" sz="14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fr-FR" altLang="ko-KR" sz="14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double</a:t>
            </a:r>
            <a:r>
              <a:rPr lang="fr-FR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b[6] = {10.1, 10.2,</a:t>
            </a:r>
            <a:r>
              <a:rPr lang="ko-KR" altLang="en-US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10.3,</a:t>
            </a:r>
            <a:r>
              <a:rPr lang="ko-KR" altLang="en-US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10.4,</a:t>
            </a:r>
            <a:r>
              <a:rPr lang="ko-KR" altLang="en-US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10.5,</a:t>
            </a:r>
            <a:r>
              <a:rPr lang="ko-KR" altLang="en-US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10.6};</a:t>
            </a:r>
          </a:p>
          <a:p>
            <a:pPr marR="0" algn="l" rtl="0"/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n = 5;</a:t>
            </a:r>
          </a:p>
          <a:p>
            <a:pPr marR="0" algn="l" rtl="0"/>
            <a:endParaRPr lang="en-US" altLang="ko-KR" sz="14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print(a, n);</a:t>
            </a:r>
            <a:endParaRPr lang="en-US" altLang="ko-KR" sz="145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print(b, n);</a:t>
            </a:r>
          </a:p>
          <a:p>
            <a:pPr marR="0" algn="l" rtl="0"/>
            <a:endParaRPr lang="en-US" altLang="ko-KR" sz="14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  <a:endParaRPr lang="ko-KR" altLang="en-US" sz="14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4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ko-KR" altLang="en-US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50" b="1" i="0" u="none" strike="noStrike" baseline="0" dirty="0">
                <a:solidFill>
                  <a:srgbClr val="00863D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4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2234A57B-ECBE-642F-B197-AA5C0877B299}"/>
              </a:ext>
            </a:extLst>
          </p:cNvPr>
          <p:cNvSpPr/>
          <p:nvPr/>
        </p:nvSpPr>
        <p:spPr bwMode="auto">
          <a:xfrm>
            <a:off x="444648" y="2132818"/>
            <a:ext cx="4343375" cy="143803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8A03ABAE-9787-22C1-9CE5-A225DE7B15A5}"/>
              </a:ext>
            </a:extLst>
          </p:cNvPr>
          <p:cNvSpPr/>
          <p:nvPr/>
        </p:nvSpPr>
        <p:spPr bwMode="auto">
          <a:xfrm>
            <a:off x="1331641" y="2852936"/>
            <a:ext cx="3240360" cy="50405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77AC7E4F-4B21-9F54-D37E-EB575D76CAF3}"/>
              </a:ext>
            </a:extLst>
          </p:cNvPr>
          <p:cNvSpPr/>
          <p:nvPr/>
        </p:nvSpPr>
        <p:spPr bwMode="auto">
          <a:xfrm>
            <a:off x="1861641" y="2223793"/>
            <a:ext cx="262087" cy="22245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BAD4AB7F-9F91-5FCC-7BF0-133BF629A0BF}"/>
              </a:ext>
            </a:extLst>
          </p:cNvPr>
          <p:cNvSpPr/>
          <p:nvPr/>
        </p:nvSpPr>
        <p:spPr bwMode="auto">
          <a:xfrm>
            <a:off x="2689734" y="2223793"/>
            <a:ext cx="262087" cy="21898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04994DF6-1BDD-4677-B5FA-B06697E7AE6A}"/>
              </a:ext>
            </a:extLst>
          </p:cNvPr>
          <p:cNvSpPr/>
          <p:nvPr/>
        </p:nvSpPr>
        <p:spPr bwMode="auto">
          <a:xfrm>
            <a:off x="1359869" y="2428695"/>
            <a:ext cx="262087" cy="23872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E799F092-19ED-1C37-619A-9CF8FB7A8114}"/>
              </a:ext>
            </a:extLst>
          </p:cNvPr>
          <p:cNvSpPr/>
          <p:nvPr/>
        </p:nvSpPr>
        <p:spPr bwMode="auto">
          <a:xfrm>
            <a:off x="2402171" y="2442780"/>
            <a:ext cx="262087" cy="21695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9E858ADB-B554-B55E-2E86-A24403DA24D7}"/>
              </a:ext>
            </a:extLst>
          </p:cNvPr>
          <p:cNvSpPr/>
          <p:nvPr/>
        </p:nvSpPr>
        <p:spPr bwMode="auto">
          <a:xfrm>
            <a:off x="1331641" y="4229500"/>
            <a:ext cx="3168351" cy="20738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36499F1E-3D39-2F67-6460-E4D071D17016}"/>
              </a:ext>
            </a:extLst>
          </p:cNvPr>
          <p:cNvSpPr/>
          <p:nvPr/>
        </p:nvSpPr>
        <p:spPr bwMode="auto">
          <a:xfrm>
            <a:off x="1338140" y="4465781"/>
            <a:ext cx="4343375" cy="21542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3D26AB99-2229-3F8E-B438-54F963E0E806}"/>
              </a:ext>
            </a:extLst>
          </p:cNvPr>
          <p:cNvSpPr/>
          <p:nvPr/>
        </p:nvSpPr>
        <p:spPr bwMode="auto">
          <a:xfrm>
            <a:off x="1326376" y="5127750"/>
            <a:ext cx="1075796" cy="19891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6" name="직사각형 35">
            <a:extLst>
              <a:ext uri="{FF2B5EF4-FFF2-40B4-BE49-F238E27FC236}">
                <a16:creationId xmlns:a16="http://schemas.microsoft.com/office/drawing/2014/main" id="{A1C49013-B43B-DD0A-9FA6-06B804E982A8}"/>
              </a:ext>
            </a:extLst>
          </p:cNvPr>
          <p:cNvSpPr/>
          <p:nvPr/>
        </p:nvSpPr>
        <p:spPr bwMode="auto">
          <a:xfrm>
            <a:off x="1331641" y="4703519"/>
            <a:ext cx="1008111" cy="17568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0BBA54C0-8C43-6103-34F4-EAAA469D247E}"/>
              </a:ext>
            </a:extLst>
          </p:cNvPr>
          <p:cNvSpPr/>
          <p:nvPr/>
        </p:nvSpPr>
        <p:spPr bwMode="auto">
          <a:xfrm>
            <a:off x="1326376" y="5355793"/>
            <a:ext cx="1070530" cy="19929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554E04DA-98BD-759E-70ED-63BB34517BA6}"/>
              </a:ext>
            </a:extLst>
          </p:cNvPr>
          <p:cNvSpPr/>
          <p:nvPr/>
        </p:nvSpPr>
        <p:spPr bwMode="auto">
          <a:xfrm>
            <a:off x="3343590" y="1644379"/>
            <a:ext cx="2023452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서로 다른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개의 자료형 타입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109D0124-8302-AC8C-698A-35385331A84F}"/>
              </a:ext>
            </a:extLst>
          </p:cNvPr>
          <p:cNvSpPr/>
          <p:nvPr/>
        </p:nvSpPr>
        <p:spPr bwMode="auto">
          <a:xfrm>
            <a:off x="5354029" y="2189093"/>
            <a:ext cx="992337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함수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4" name="직선 화살표 연결선 43">
            <a:extLst>
              <a:ext uri="{FF2B5EF4-FFF2-40B4-BE49-F238E27FC236}">
                <a16:creationId xmlns:a16="http://schemas.microsoft.com/office/drawing/2014/main" id="{10B50063-EF94-D464-0F5B-069C764CC03A}"/>
              </a:ext>
            </a:extLst>
          </p:cNvPr>
          <p:cNvCxnSpPr>
            <a:cxnSpLocks/>
            <a:stCxn id="45" idx="1"/>
            <a:endCxn id="22" idx="3"/>
          </p:cNvCxnSpPr>
          <p:nvPr/>
        </p:nvCxnSpPr>
        <p:spPr>
          <a:xfrm flipH="1">
            <a:off x="4572001" y="3076819"/>
            <a:ext cx="886994" cy="2814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5" name="직사각형 44">
            <a:extLst>
              <a:ext uri="{FF2B5EF4-FFF2-40B4-BE49-F238E27FC236}">
                <a16:creationId xmlns:a16="http://schemas.microsoft.com/office/drawing/2014/main" id="{06E6A319-9016-3330-550B-C408FEDC7208}"/>
              </a:ext>
            </a:extLst>
          </p:cNvPr>
          <p:cNvSpPr/>
          <p:nvPr/>
        </p:nvSpPr>
        <p:spPr bwMode="auto">
          <a:xfrm>
            <a:off x="5458995" y="2945693"/>
            <a:ext cx="242537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배열의 내용을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num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개수 만큼 출력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7" name="직사각형 46">
            <a:extLst>
              <a:ext uri="{FF2B5EF4-FFF2-40B4-BE49-F238E27FC236}">
                <a16:creationId xmlns:a16="http://schemas.microsoft.com/office/drawing/2014/main" id="{752B1EBA-792D-A533-EDAB-2E94A7EA1D9C}"/>
              </a:ext>
            </a:extLst>
          </p:cNvPr>
          <p:cNvSpPr/>
          <p:nvPr/>
        </p:nvSpPr>
        <p:spPr bwMode="auto">
          <a:xfrm>
            <a:off x="5305673" y="3399214"/>
            <a:ext cx="2077742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a(b)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자료형과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n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자료형이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T1, T2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각각 대응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0" name="직선 화살표 연결선 49">
            <a:extLst>
              <a:ext uri="{FF2B5EF4-FFF2-40B4-BE49-F238E27FC236}">
                <a16:creationId xmlns:a16="http://schemas.microsoft.com/office/drawing/2014/main" id="{23FBCDEB-F66D-F803-08AB-A90037930A00}"/>
              </a:ext>
            </a:extLst>
          </p:cNvPr>
          <p:cNvCxnSpPr>
            <a:cxnSpLocks/>
            <a:stCxn id="51" idx="1"/>
            <a:endCxn id="30" idx="3"/>
          </p:cNvCxnSpPr>
          <p:nvPr/>
        </p:nvCxnSpPr>
        <p:spPr>
          <a:xfrm flipH="1">
            <a:off x="4499992" y="4259819"/>
            <a:ext cx="1583704" cy="7337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1" name="직사각형 50">
            <a:extLst>
              <a:ext uri="{FF2B5EF4-FFF2-40B4-BE49-F238E27FC236}">
                <a16:creationId xmlns:a16="http://schemas.microsoft.com/office/drawing/2014/main" id="{C0363AC5-5779-B637-D9AD-15C78E5CA11B}"/>
              </a:ext>
            </a:extLst>
          </p:cNvPr>
          <p:cNvSpPr/>
          <p:nvPr/>
        </p:nvSpPr>
        <p:spPr bwMode="auto">
          <a:xfrm>
            <a:off x="6083696" y="4128693"/>
            <a:ext cx="1270109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char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배열 선언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5" name="직사각형 54">
            <a:extLst>
              <a:ext uri="{FF2B5EF4-FFF2-40B4-BE49-F238E27FC236}">
                <a16:creationId xmlns:a16="http://schemas.microsoft.com/office/drawing/2014/main" id="{F3BD15D8-CF2A-470C-FE36-93DC84C58752}"/>
              </a:ext>
            </a:extLst>
          </p:cNvPr>
          <p:cNvSpPr/>
          <p:nvPr/>
        </p:nvSpPr>
        <p:spPr bwMode="auto">
          <a:xfrm>
            <a:off x="6087702" y="4560741"/>
            <a:ext cx="1497758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double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배열 선언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9" name="직사각형 58">
            <a:extLst>
              <a:ext uri="{FF2B5EF4-FFF2-40B4-BE49-F238E27FC236}">
                <a16:creationId xmlns:a16="http://schemas.microsoft.com/office/drawing/2014/main" id="{26BF03B0-EC26-8890-13AB-700918ABFD5C}"/>
              </a:ext>
            </a:extLst>
          </p:cNvPr>
          <p:cNvSpPr/>
          <p:nvPr/>
        </p:nvSpPr>
        <p:spPr bwMode="auto">
          <a:xfrm>
            <a:off x="4085158" y="4723763"/>
            <a:ext cx="119963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int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변수 선언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61" name="직선 화살표 연결선 60">
            <a:extLst>
              <a:ext uri="{FF2B5EF4-FFF2-40B4-BE49-F238E27FC236}">
                <a16:creationId xmlns:a16="http://schemas.microsoft.com/office/drawing/2014/main" id="{77F73F51-BACA-BF14-58DF-C6F79FC9F0DE}"/>
              </a:ext>
            </a:extLst>
          </p:cNvPr>
          <p:cNvCxnSpPr>
            <a:cxnSpLocks/>
            <a:stCxn id="62" idx="1"/>
            <a:endCxn id="34" idx="3"/>
          </p:cNvCxnSpPr>
          <p:nvPr/>
        </p:nvCxnSpPr>
        <p:spPr>
          <a:xfrm flipH="1">
            <a:off x="2402172" y="5216310"/>
            <a:ext cx="1694695" cy="109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2" name="직사각형 61">
            <a:extLst>
              <a:ext uri="{FF2B5EF4-FFF2-40B4-BE49-F238E27FC236}">
                <a16:creationId xmlns:a16="http://schemas.microsoft.com/office/drawing/2014/main" id="{68C326E3-D31D-BE7B-0690-C4A64F692427}"/>
              </a:ext>
            </a:extLst>
          </p:cNvPr>
          <p:cNvSpPr/>
          <p:nvPr/>
        </p:nvSpPr>
        <p:spPr bwMode="auto">
          <a:xfrm>
            <a:off x="4096867" y="5085184"/>
            <a:ext cx="342746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char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a[0]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부터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a[4]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까지의 배열 원소들의 값 출력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7" name="직사각형 66">
            <a:extLst>
              <a:ext uri="{FF2B5EF4-FFF2-40B4-BE49-F238E27FC236}">
                <a16:creationId xmlns:a16="http://schemas.microsoft.com/office/drawing/2014/main" id="{C51B8D93-8EB8-0B23-741B-BF7448D55955}"/>
              </a:ext>
            </a:extLst>
          </p:cNvPr>
          <p:cNvSpPr/>
          <p:nvPr/>
        </p:nvSpPr>
        <p:spPr bwMode="auto">
          <a:xfrm>
            <a:off x="4102093" y="5474694"/>
            <a:ext cx="360762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double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b[0]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부터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b[4]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까지의 배열 원소들의 값 출력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4" name="직사각형 83">
            <a:extLst>
              <a:ext uri="{FF2B5EF4-FFF2-40B4-BE49-F238E27FC236}">
                <a16:creationId xmlns:a16="http://schemas.microsoft.com/office/drawing/2014/main" id="{A6D3D92B-864F-94FD-98F2-C206E9D7F1D7}"/>
              </a:ext>
            </a:extLst>
          </p:cNvPr>
          <p:cNvSpPr/>
          <p:nvPr/>
        </p:nvSpPr>
        <p:spPr bwMode="auto">
          <a:xfrm>
            <a:off x="2204879" y="2659734"/>
            <a:ext cx="221459" cy="18656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b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85" name="직사각형 84">
            <a:extLst>
              <a:ext uri="{FF2B5EF4-FFF2-40B4-BE49-F238E27FC236}">
                <a16:creationId xmlns:a16="http://schemas.microsoft.com/office/drawing/2014/main" id="{DB83F9B7-963F-18D0-0BBA-157F9FC0A593}"/>
              </a:ext>
            </a:extLst>
          </p:cNvPr>
          <p:cNvSpPr/>
          <p:nvPr/>
        </p:nvSpPr>
        <p:spPr bwMode="auto">
          <a:xfrm>
            <a:off x="2975942" y="2674878"/>
            <a:ext cx="170240" cy="16449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5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83" name="직사각형 82">
            <a:extLst>
              <a:ext uri="{FF2B5EF4-FFF2-40B4-BE49-F238E27FC236}">
                <a16:creationId xmlns:a16="http://schemas.microsoft.com/office/drawing/2014/main" id="{44E4EF80-0B76-DF65-275C-C5A3BF7CDD01}"/>
              </a:ext>
            </a:extLst>
          </p:cNvPr>
          <p:cNvSpPr/>
          <p:nvPr/>
        </p:nvSpPr>
        <p:spPr bwMode="auto">
          <a:xfrm>
            <a:off x="1732080" y="2660103"/>
            <a:ext cx="186873" cy="18806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a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49" name="연결선: 꺾임 48">
            <a:extLst>
              <a:ext uri="{FF2B5EF4-FFF2-40B4-BE49-F238E27FC236}">
                <a16:creationId xmlns:a16="http://schemas.microsoft.com/office/drawing/2014/main" id="{60D9BDA2-6531-AE31-4766-A7D2F84BA934}"/>
              </a:ext>
            </a:extLst>
          </p:cNvPr>
          <p:cNvCxnSpPr>
            <a:cxnSpLocks/>
            <a:stCxn id="43" idx="1"/>
          </p:cNvCxnSpPr>
          <p:nvPr/>
        </p:nvCxnSpPr>
        <p:spPr bwMode="auto">
          <a:xfrm rot="10800000" flipV="1">
            <a:off x="4788023" y="2320219"/>
            <a:ext cx="566006" cy="380104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2" name="연결선: 꺾임 51">
            <a:extLst>
              <a:ext uri="{FF2B5EF4-FFF2-40B4-BE49-F238E27FC236}">
                <a16:creationId xmlns:a16="http://schemas.microsoft.com/office/drawing/2014/main" id="{5F6F3708-2F57-34FD-7C78-B17EA96C87DB}"/>
              </a:ext>
            </a:extLst>
          </p:cNvPr>
          <p:cNvCxnSpPr>
            <a:cxnSpLocks/>
            <a:stCxn id="39" idx="2"/>
            <a:endCxn id="25" idx="3"/>
          </p:cNvCxnSpPr>
          <p:nvPr/>
        </p:nvCxnSpPr>
        <p:spPr bwMode="auto">
          <a:xfrm rot="5400000">
            <a:off x="3440241" y="1418212"/>
            <a:ext cx="426656" cy="1403495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3" name="연결선: 꺾임 52">
            <a:extLst>
              <a:ext uri="{FF2B5EF4-FFF2-40B4-BE49-F238E27FC236}">
                <a16:creationId xmlns:a16="http://schemas.microsoft.com/office/drawing/2014/main" id="{09982D14-3EBA-2446-5AFE-BF58D5855116}"/>
              </a:ext>
            </a:extLst>
          </p:cNvPr>
          <p:cNvCxnSpPr>
            <a:cxnSpLocks/>
            <a:stCxn id="39" idx="1"/>
            <a:endCxn id="24" idx="0"/>
          </p:cNvCxnSpPr>
          <p:nvPr/>
        </p:nvCxnSpPr>
        <p:spPr bwMode="auto">
          <a:xfrm rot="10800000" flipV="1">
            <a:off x="1992686" y="1775505"/>
            <a:ext cx="1350905" cy="448288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6" name="연결선: 꺾임 55">
            <a:extLst>
              <a:ext uri="{FF2B5EF4-FFF2-40B4-BE49-F238E27FC236}">
                <a16:creationId xmlns:a16="http://schemas.microsoft.com/office/drawing/2014/main" id="{BECD8EE6-3373-73B4-3F12-0527717931AF}"/>
              </a:ext>
            </a:extLst>
          </p:cNvPr>
          <p:cNvCxnSpPr>
            <a:cxnSpLocks/>
            <a:stCxn id="55" idx="1"/>
            <a:endCxn id="32" idx="3"/>
          </p:cNvCxnSpPr>
          <p:nvPr/>
        </p:nvCxnSpPr>
        <p:spPr bwMode="auto">
          <a:xfrm rot="10800000">
            <a:off x="5681516" y="4573493"/>
            <a:ext cx="406187" cy="118375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7" name="연결선: 꺾임 56">
            <a:extLst>
              <a:ext uri="{FF2B5EF4-FFF2-40B4-BE49-F238E27FC236}">
                <a16:creationId xmlns:a16="http://schemas.microsoft.com/office/drawing/2014/main" id="{5E33897D-9A3A-3464-75D3-79EFC025CB4C}"/>
              </a:ext>
            </a:extLst>
          </p:cNvPr>
          <p:cNvCxnSpPr>
            <a:cxnSpLocks/>
            <a:stCxn id="67" idx="1"/>
            <a:endCxn id="38" idx="3"/>
          </p:cNvCxnSpPr>
          <p:nvPr/>
        </p:nvCxnSpPr>
        <p:spPr bwMode="auto">
          <a:xfrm rot="10800000">
            <a:off x="2396907" y="5455440"/>
            <a:ext cx="1705187" cy="150381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86" name="직사각형 85">
            <a:extLst>
              <a:ext uri="{FF2B5EF4-FFF2-40B4-BE49-F238E27FC236}">
                <a16:creationId xmlns:a16="http://schemas.microsoft.com/office/drawing/2014/main" id="{9E026FB6-EA57-E7FF-06F1-76802D5BA79F}"/>
              </a:ext>
            </a:extLst>
          </p:cNvPr>
          <p:cNvSpPr/>
          <p:nvPr/>
        </p:nvSpPr>
        <p:spPr bwMode="auto">
          <a:xfrm>
            <a:off x="1385909" y="3582147"/>
            <a:ext cx="576064" cy="19908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2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T1:</a:t>
            </a:r>
            <a:r>
              <a:rPr kumimoji="1" lang="en-US" altLang="ko-KR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endParaRPr kumimoji="1" lang="ko-KR" altLang="en-US" sz="12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87" name="직사각형 86">
            <a:extLst>
              <a:ext uri="{FF2B5EF4-FFF2-40B4-BE49-F238E27FC236}">
                <a16:creationId xmlns:a16="http://schemas.microsoft.com/office/drawing/2014/main" id="{14B6201D-84BB-DD7D-92BC-CB7589B1FA3D}"/>
              </a:ext>
            </a:extLst>
          </p:cNvPr>
          <p:cNvSpPr/>
          <p:nvPr/>
        </p:nvSpPr>
        <p:spPr bwMode="auto">
          <a:xfrm>
            <a:off x="2044065" y="3477940"/>
            <a:ext cx="783704" cy="19908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2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T1:</a:t>
            </a:r>
            <a:r>
              <a:rPr kumimoji="1" lang="en-US" altLang="ko-KR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double</a:t>
            </a:r>
            <a:endParaRPr kumimoji="1" lang="ko-KR" altLang="en-US" sz="12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88" name="직사각형 87">
            <a:extLst>
              <a:ext uri="{FF2B5EF4-FFF2-40B4-BE49-F238E27FC236}">
                <a16:creationId xmlns:a16="http://schemas.microsoft.com/office/drawing/2014/main" id="{F398421A-E7C9-D0ED-3BF9-6B753DC3D02B}"/>
              </a:ext>
            </a:extLst>
          </p:cNvPr>
          <p:cNvSpPr/>
          <p:nvPr/>
        </p:nvSpPr>
        <p:spPr bwMode="auto">
          <a:xfrm>
            <a:off x="2627784" y="3912439"/>
            <a:ext cx="458460" cy="19908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2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T2:</a:t>
            </a:r>
            <a:r>
              <a:rPr kumimoji="1" lang="en-US" altLang="ko-KR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endParaRPr kumimoji="1" lang="ko-KR" altLang="en-US" sz="12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2" name="직선 화살표 연결선 1">
            <a:extLst>
              <a:ext uri="{FF2B5EF4-FFF2-40B4-BE49-F238E27FC236}">
                <a16:creationId xmlns:a16="http://schemas.microsoft.com/office/drawing/2014/main" id="{95C23133-9F1A-0A50-137D-EB156A6E9CAA}"/>
              </a:ext>
            </a:extLst>
          </p:cNvPr>
          <p:cNvCxnSpPr>
            <a:cxnSpLocks/>
          </p:cNvCxnSpPr>
          <p:nvPr/>
        </p:nvCxnSpPr>
        <p:spPr>
          <a:xfrm flipV="1">
            <a:off x="1961185" y="2636012"/>
            <a:ext cx="30712" cy="252911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5" name="직선 화살표 연결선 4">
            <a:extLst>
              <a:ext uri="{FF2B5EF4-FFF2-40B4-BE49-F238E27FC236}">
                <a16:creationId xmlns:a16="http://schemas.microsoft.com/office/drawing/2014/main" id="{18B9124B-6D1D-F5E8-711B-5B4513A1A5B7}"/>
              </a:ext>
            </a:extLst>
          </p:cNvPr>
          <p:cNvCxnSpPr>
            <a:cxnSpLocks/>
          </p:cNvCxnSpPr>
          <p:nvPr/>
        </p:nvCxnSpPr>
        <p:spPr>
          <a:xfrm flipV="1">
            <a:off x="1961185" y="2653136"/>
            <a:ext cx="206329" cy="274815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4" name="직선 화살표 연결선 13">
            <a:extLst>
              <a:ext uri="{FF2B5EF4-FFF2-40B4-BE49-F238E27FC236}">
                <a16:creationId xmlns:a16="http://schemas.microsoft.com/office/drawing/2014/main" id="{EB5AE673-31F7-3263-058A-A86C9AF63A5E}"/>
              </a:ext>
            </a:extLst>
          </p:cNvPr>
          <p:cNvCxnSpPr>
            <a:cxnSpLocks/>
          </p:cNvCxnSpPr>
          <p:nvPr/>
        </p:nvCxnSpPr>
        <p:spPr>
          <a:xfrm flipV="1">
            <a:off x="2174755" y="2600833"/>
            <a:ext cx="660123" cy="262050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7" name="직선 화살표 연결선 16">
            <a:extLst>
              <a:ext uri="{FF2B5EF4-FFF2-40B4-BE49-F238E27FC236}">
                <a16:creationId xmlns:a16="http://schemas.microsoft.com/office/drawing/2014/main" id="{906C8C97-8BD3-E684-87AD-5D4E283D68FA}"/>
              </a:ext>
            </a:extLst>
          </p:cNvPr>
          <p:cNvCxnSpPr>
            <a:cxnSpLocks/>
            <a:stCxn id="47" idx="1"/>
          </p:cNvCxnSpPr>
          <p:nvPr/>
        </p:nvCxnSpPr>
        <p:spPr>
          <a:xfrm flipH="1">
            <a:off x="1976541" y="3614979"/>
            <a:ext cx="3329132" cy="18690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21" name="직선 화살표 연결선 20">
            <a:extLst>
              <a:ext uri="{FF2B5EF4-FFF2-40B4-BE49-F238E27FC236}">
                <a16:creationId xmlns:a16="http://schemas.microsoft.com/office/drawing/2014/main" id="{FAECCB9B-4714-9440-38A4-A807090823F4}"/>
              </a:ext>
            </a:extLst>
          </p:cNvPr>
          <p:cNvCxnSpPr>
            <a:cxnSpLocks/>
            <a:stCxn id="47" idx="1"/>
          </p:cNvCxnSpPr>
          <p:nvPr/>
        </p:nvCxnSpPr>
        <p:spPr>
          <a:xfrm flipH="1">
            <a:off x="2553624" y="3614979"/>
            <a:ext cx="2752049" cy="24327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100" name="직선 화살표 연결선 4099">
            <a:extLst>
              <a:ext uri="{FF2B5EF4-FFF2-40B4-BE49-F238E27FC236}">
                <a16:creationId xmlns:a16="http://schemas.microsoft.com/office/drawing/2014/main" id="{3013BD33-20F9-DBFA-5A15-3FF5BF312D87}"/>
              </a:ext>
            </a:extLst>
          </p:cNvPr>
          <p:cNvCxnSpPr>
            <a:cxnSpLocks/>
            <a:stCxn id="59" idx="1"/>
            <a:endCxn id="36" idx="3"/>
          </p:cNvCxnSpPr>
          <p:nvPr/>
        </p:nvCxnSpPr>
        <p:spPr>
          <a:xfrm flipH="1" flipV="1">
            <a:off x="2339752" y="4791363"/>
            <a:ext cx="1745406" cy="6352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54" name="직선 화살표 연결선 53">
            <a:extLst>
              <a:ext uri="{FF2B5EF4-FFF2-40B4-BE49-F238E27FC236}">
                <a16:creationId xmlns:a16="http://schemas.microsoft.com/office/drawing/2014/main" id="{8D8F41E1-60A3-4C41-A064-93AC8A3D1DC7}"/>
              </a:ext>
            </a:extLst>
          </p:cNvPr>
          <p:cNvCxnSpPr>
            <a:cxnSpLocks/>
          </p:cNvCxnSpPr>
          <p:nvPr/>
        </p:nvCxnSpPr>
        <p:spPr>
          <a:xfrm flipV="1">
            <a:off x="2211800" y="2653099"/>
            <a:ext cx="732188" cy="281714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8" name="직사각형 57">
            <a:extLst>
              <a:ext uri="{FF2B5EF4-FFF2-40B4-BE49-F238E27FC236}">
                <a16:creationId xmlns:a16="http://schemas.microsoft.com/office/drawing/2014/main" id="{B42091C8-58E2-4487-962C-285B03ABF1B1}"/>
              </a:ext>
            </a:extLst>
          </p:cNvPr>
          <p:cNvSpPr/>
          <p:nvPr/>
        </p:nvSpPr>
        <p:spPr bwMode="auto">
          <a:xfrm>
            <a:off x="2593932" y="2663588"/>
            <a:ext cx="170240" cy="16449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5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4" name="직사각형 63">
            <a:extLst>
              <a:ext uri="{FF2B5EF4-FFF2-40B4-BE49-F238E27FC236}">
                <a16:creationId xmlns:a16="http://schemas.microsoft.com/office/drawing/2014/main" id="{BA7C3E05-A762-46A4-B963-7C0A2C0F6E20}"/>
              </a:ext>
            </a:extLst>
          </p:cNvPr>
          <p:cNvSpPr/>
          <p:nvPr/>
        </p:nvSpPr>
        <p:spPr bwMode="auto">
          <a:xfrm>
            <a:off x="2051720" y="3861048"/>
            <a:ext cx="458460" cy="19908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2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T2:</a:t>
            </a:r>
            <a:r>
              <a:rPr kumimoji="1" lang="en-US" altLang="ko-KR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endParaRPr kumimoji="1" lang="ko-KR" altLang="en-US" sz="12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957388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2" grpId="0" animBg="1"/>
      <p:bldP spid="24" grpId="0" animBg="1"/>
      <p:bldP spid="25" grpId="0" animBg="1"/>
      <p:bldP spid="26" grpId="0" animBg="1"/>
      <p:bldP spid="28" grpId="0" animBg="1"/>
      <p:bldP spid="30" grpId="0" animBg="1"/>
      <p:bldP spid="32" grpId="0" animBg="1"/>
      <p:bldP spid="34" grpId="0" animBg="1"/>
      <p:bldP spid="36" grpId="0" animBg="1"/>
      <p:bldP spid="38" grpId="0" animBg="1"/>
      <p:bldP spid="39" grpId="0" animBg="1"/>
      <p:bldP spid="43" grpId="0" animBg="1"/>
      <p:bldP spid="45" grpId="0" animBg="1"/>
      <p:bldP spid="47" grpId="0" animBg="1"/>
      <p:bldP spid="51" grpId="0" animBg="1"/>
      <p:bldP spid="55" grpId="0" animBg="1"/>
      <p:bldP spid="59" grpId="0" animBg="1"/>
      <p:bldP spid="62" grpId="0" animBg="1"/>
      <p:bldP spid="67" grpId="0" animBg="1"/>
      <p:bldP spid="84" grpId="0" animBg="1"/>
      <p:bldP spid="85" grpId="0" animBg="1"/>
      <p:bldP spid="83" grpId="0" animBg="1"/>
      <p:bldP spid="86" grpId="0" animBg="1"/>
      <p:bldP spid="87" grpId="0" animBg="1"/>
      <p:bldP spid="88" grpId="0" animBg="1"/>
      <p:bldP spid="58" grpId="0" animBg="1"/>
      <p:bldP spid="6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12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함수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function)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571612"/>
            <a:ext cx="1895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279650"/>
            <a:ext cx="7560840" cy="33815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17148DC-0A79-4034-8A43-B0D4CAD720CE}" type="slidenum">
              <a:rPr lang="en-US" altLang="ko-KR" smtClean="0"/>
              <a:pPr/>
              <a:t>13</a:t>
            </a:fld>
            <a:endParaRPr lang="en-US" altLang="ko-KR"/>
          </a:p>
        </p:txBody>
      </p:sp>
      <p:sp>
        <p:nvSpPr>
          <p:cNvPr id="4301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04664"/>
            <a:ext cx="8229600" cy="738336"/>
          </a:xfrm>
        </p:spPr>
        <p:txBody>
          <a:bodyPr/>
          <a:lstStyle/>
          <a:p>
            <a:pPr eaLnBrk="1" hangingPunct="1"/>
            <a:r>
              <a:rPr lang="ko-KR" altLang="en-US" sz="2400" dirty="0" err="1">
                <a:latin typeface="맑은 고딕" pitchFamily="50" charset="-127"/>
                <a:ea typeface="맑은 고딕" pitchFamily="50" charset="-127"/>
              </a:rPr>
              <a:t>함수원형선언에서</a:t>
            </a:r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 매개변수에 디폴트 값을 지정</a:t>
            </a:r>
          </a:p>
        </p:txBody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2880" y="1235458"/>
            <a:ext cx="8229600" cy="418333"/>
          </a:xfrm>
        </p:spPr>
        <p:txBody>
          <a:bodyPr/>
          <a:lstStyle/>
          <a:p>
            <a:pPr eaLnBrk="1" hangingPunct="1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</a:pPr>
            <a:r>
              <a:rPr lang="ko-KR" altLang="en-US" sz="20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함수원형선언에서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매개변수에 디폴트 값을 지정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ko-KR" altLang="en-US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866775" y="1714500"/>
            <a:ext cx="7920038" cy="315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Ø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함수원형선언에서 </a:t>
            </a:r>
            <a:r>
              <a:rPr lang="ko-KR" altLang="en-US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매개변수에 디폴트 값을 지정할 수 있음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</a:t>
            </a: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1748888C-0CEB-4EED-A22F-F7CB3CA8E5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2051845"/>
            <a:ext cx="7344816" cy="3228975"/>
          </a:xfrm>
          <a:prstGeom prst="rect">
            <a:avLst/>
          </a:prstGeom>
        </p:spPr>
      </p:pic>
      <p:pic>
        <p:nvPicPr>
          <p:cNvPr id="4" name="그림 3">
            <a:extLst>
              <a:ext uri="{FF2B5EF4-FFF2-40B4-BE49-F238E27FC236}">
                <a16:creationId xmlns:a16="http://schemas.microsoft.com/office/drawing/2014/main" id="{F155832D-50E3-43BF-BE13-CA394E0D14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616" y="5468938"/>
            <a:ext cx="7399734" cy="9144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14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함수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function)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260491"/>
            <a:ext cx="8429684" cy="4525963"/>
          </a:xfrm>
        </p:spPr>
        <p:txBody>
          <a:bodyPr/>
          <a:lstStyle/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5)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템플릿 함수의 함수원형선언에서 매개변수에 디폴트 값을 지정</a:t>
            </a: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</a:t>
            </a:r>
            <a:endParaRPr lang="en-US" altLang="ko-KR" sz="1600" dirty="0"/>
          </a:p>
        </p:txBody>
      </p:sp>
      <p:sp>
        <p:nvSpPr>
          <p:cNvPr id="9" name="내용 개체 틀 2"/>
          <p:cNvSpPr txBox="1">
            <a:spLocks/>
          </p:cNvSpPr>
          <p:nvPr/>
        </p:nvSpPr>
        <p:spPr bwMode="auto">
          <a:xfrm>
            <a:off x="683568" y="1849449"/>
            <a:ext cx="7920038" cy="507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11310D70-DB15-590C-39CB-5B1DE614D3D9}"/>
              </a:ext>
            </a:extLst>
          </p:cNvPr>
          <p:cNvSpPr/>
          <p:nvPr/>
        </p:nvSpPr>
        <p:spPr>
          <a:xfrm>
            <a:off x="764352" y="1628800"/>
            <a:ext cx="7590144" cy="46805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5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5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5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5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5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5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template</a:t>
            </a:r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5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T&gt;</a:t>
            </a:r>
          </a:p>
          <a:p>
            <a:pPr marR="0" algn="l" rtl="0"/>
            <a:r>
              <a:rPr lang="fr-FR" altLang="ko-KR" sz="1500" b="1" i="0" u="none" strike="noStrike" baseline="0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fr-FR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fr-FR" altLang="ko-KR" sz="15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printElement</a:t>
            </a:r>
            <a:r>
              <a:rPr lang="fr-FR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(T </a:t>
            </a:r>
            <a:r>
              <a:rPr lang="fr-FR" altLang="ko-KR" sz="15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Array</a:t>
            </a:r>
            <a:r>
              <a:rPr lang="fr-FR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[], </a:t>
            </a:r>
            <a:r>
              <a:rPr lang="fr-FR" altLang="ko-KR" sz="1500" b="1" i="0" u="none" strike="noStrike" baseline="0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fr-FR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fr-FR" altLang="ko-KR" sz="15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num</a:t>
            </a:r>
            <a:r>
              <a:rPr lang="ko-KR" altLang="en-US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= 1)</a:t>
            </a:r>
          </a:p>
          <a:p>
            <a:pPr marR="0" algn="l" rtl="0"/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5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Array[num] &lt;&lt; </a:t>
            </a:r>
            <a:r>
              <a:rPr lang="en-US" altLang="ko-KR" sz="15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ko-KR" altLang="en-US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500" b="1" i="0" u="none" strike="noStrike" baseline="0" dirty="0">
                <a:solidFill>
                  <a:srgbClr val="00863D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T </a:t>
            </a:r>
            <a:r>
              <a:rPr lang="en-US" altLang="ko-KR" sz="1500" b="1" i="0" u="none" strike="noStrike" baseline="0" dirty="0" err="1">
                <a:solidFill>
                  <a:srgbClr val="00863D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printElement</a:t>
            </a:r>
            <a:r>
              <a:rPr lang="en-US" altLang="ko-KR" sz="1500" b="1" i="0" u="none" strike="noStrike" baseline="0" dirty="0">
                <a:solidFill>
                  <a:srgbClr val="00863D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</a:t>
            </a:r>
            <a:endParaRPr lang="en-US" altLang="ko-KR" sz="15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5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5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5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5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a[6] = {</a:t>
            </a:r>
            <a:r>
              <a:rPr lang="en-US" altLang="ko-KR" sz="15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'a'</a:t>
            </a:r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</a:t>
            </a:r>
            <a:r>
              <a:rPr lang="ko-KR" altLang="en-US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5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'b'</a:t>
            </a:r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</a:t>
            </a:r>
            <a:r>
              <a:rPr lang="ko-KR" altLang="en-US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5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'c'</a:t>
            </a:r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</a:t>
            </a:r>
            <a:r>
              <a:rPr lang="ko-KR" altLang="en-US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5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'd'</a:t>
            </a:r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</a:t>
            </a:r>
            <a:r>
              <a:rPr lang="ko-KR" altLang="en-US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5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'e'</a:t>
            </a:r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</a:t>
            </a:r>
            <a:r>
              <a:rPr lang="ko-KR" altLang="en-US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5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'f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</a:t>
            </a:r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</a:t>
            </a:r>
            <a:endParaRPr lang="ko-KR" altLang="en-US" sz="15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fr-FR" altLang="ko-KR" sz="15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double</a:t>
            </a:r>
            <a:r>
              <a:rPr lang="fr-FR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b[6] = {10.1, 10.2,</a:t>
            </a:r>
            <a:r>
              <a:rPr lang="ko-KR" altLang="en-US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10.3,</a:t>
            </a:r>
            <a:r>
              <a:rPr lang="ko-KR" altLang="en-US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10.4,</a:t>
            </a:r>
            <a:r>
              <a:rPr lang="ko-KR" altLang="en-US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10.5,</a:t>
            </a:r>
            <a:r>
              <a:rPr lang="ko-KR" altLang="en-US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10.6};</a:t>
            </a:r>
          </a:p>
          <a:p>
            <a:pPr marR="0" algn="l" rtl="0"/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5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printElement</a:t>
            </a:r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(a);</a:t>
            </a:r>
            <a:endParaRPr lang="ko-KR" altLang="en-US" sz="15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5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printElement</a:t>
            </a:r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(b, 3);</a:t>
            </a:r>
          </a:p>
          <a:p>
            <a:pPr marR="0" algn="l" rtl="0"/>
            <a:endParaRPr lang="en-US" altLang="ko-KR" sz="15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5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  <a:endParaRPr lang="ko-KR" altLang="en-US" sz="15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5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ko-KR" altLang="en-US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500" b="1" i="0" u="none" strike="noStrike" baseline="0" dirty="0">
                <a:solidFill>
                  <a:srgbClr val="00863D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5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" name="AutoShape 3">
            <a:extLst>
              <a:ext uri="{FF2B5EF4-FFF2-40B4-BE49-F238E27FC236}">
                <a16:creationId xmlns:a16="http://schemas.microsoft.com/office/drawing/2014/main" id="{3E329787-20E6-E88D-02A5-D543F46CD159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1740813" y="2795588"/>
            <a:ext cx="2660650" cy="256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9" name="Rectangle 11">
            <a:extLst>
              <a:ext uri="{FF2B5EF4-FFF2-40B4-BE49-F238E27FC236}">
                <a16:creationId xmlns:a16="http://schemas.microsoft.com/office/drawing/2014/main" id="{66FBD06B-BA14-5A31-EEA1-3CC7BBA945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49013" y="3748088"/>
            <a:ext cx="241354" cy="230187"/>
          </a:xfrm>
          <a:prstGeom prst="rect">
            <a:avLst/>
          </a:prstGeom>
          <a:noFill/>
          <a:ln w="12700" cap="rnd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0" name="Rectangle 12">
            <a:extLst>
              <a:ext uri="{FF2B5EF4-FFF2-40B4-BE49-F238E27FC236}">
                <a16:creationId xmlns:a16="http://schemas.microsoft.com/office/drawing/2014/main" id="{7E7DC7C3-5FE4-AF77-B6A1-6C104CF830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45805" y="3732213"/>
            <a:ext cx="14456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3</a:t>
            </a:r>
            <a:endParaRPr kumimoji="0" lang="ko-KR" altLang="ko-K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" name="Rectangle 13">
            <a:extLst>
              <a:ext uri="{FF2B5EF4-FFF2-40B4-BE49-F238E27FC236}">
                <a16:creationId xmlns:a16="http://schemas.microsoft.com/office/drawing/2014/main" id="{869DC154-F16E-9A2C-3610-2B4DB7E158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31621" y="3738873"/>
            <a:ext cx="292249" cy="230187"/>
          </a:xfrm>
          <a:prstGeom prst="rect">
            <a:avLst/>
          </a:prstGeom>
          <a:noFill/>
          <a:ln w="12700" cap="rnd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2" name="Rectangle 14">
            <a:extLst>
              <a:ext uri="{FF2B5EF4-FFF2-40B4-BE49-F238E27FC236}">
                <a16:creationId xmlns:a16="http://schemas.microsoft.com/office/drawing/2014/main" id="{3868EEB4-7F51-CCDA-22A2-B0C2361F0F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28535" y="3717032"/>
            <a:ext cx="223837" cy="2482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1</a:t>
            </a:r>
            <a:endParaRPr kumimoji="0" lang="ko-KR" altLang="ko-K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27" name="직선 화살표 연결선 26">
            <a:extLst>
              <a:ext uri="{FF2B5EF4-FFF2-40B4-BE49-F238E27FC236}">
                <a16:creationId xmlns:a16="http://schemas.microsoft.com/office/drawing/2014/main" id="{3C26918A-5BAA-B81D-A79F-1C8296D92FF7}"/>
              </a:ext>
            </a:extLst>
          </p:cNvPr>
          <p:cNvCxnSpPr>
            <a:cxnSpLocks/>
            <a:stCxn id="28" idx="1"/>
          </p:cNvCxnSpPr>
          <p:nvPr/>
        </p:nvCxnSpPr>
        <p:spPr>
          <a:xfrm flipH="1">
            <a:off x="4658100" y="2472970"/>
            <a:ext cx="733306" cy="2308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298C51C1-0085-7A19-E367-D5C7ADB9B210}"/>
              </a:ext>
            </a:extLst>
          </p:cNvPr>
          <p:cNvSpPr/>
          <p:nvPr/>
        </p:nvSpPr>
        <p:spPr bwMode="auto">
          <a:xfrm>
            <a:off x="5391406" y="2341844"/>
            <a:ext cx="1001819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함수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BEE16FE8-ED71-D863-6CD5-51932FD86811}"/>
              </a:ext>
            </a:extLst>
          </p:cNvPr>
          <p:cNvSpPr/>
          <p:nvPr/>
        </p:nvSpPr>
        <p:spPr bwMode="auto">
          <a:xfrm>
            <a:off x="5133098" y="3025903"/>
            <a:ext cx="2270089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함수의 </a:t>
            </a: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함수원형선언에서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매개변수에 디폴트 값을 지정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9F8C60CA-FB20-766C-2D96-0B73CB11EA77}"/>
              </a:ext>
            </a:extLst>
          </p:cNvPr>
          <p:cNvSpPr/>
          <p:nvPr/>
        </p:nvSpPr>
        <p:spPr>
          <a:xfrm>
            <a:off x="789504" y="2341844"/>
            <a:ext cx="3868596" cy="130146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1DBC1DC9-5A4D-2BA0-8670-3AFD77276E6B}"/>
              </a:ext>
            </a:extLst>
          </p:cNvPr>
          <p:cNvSpPr/>
          <p:nvPr/>
        </p:nvSpPr>
        <p:spPr>
          <a:xfrm>
            <a:off x="2227685" y="2372863"/>
            <a:ext cx="218003" cy="23149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95D74A11-E38D-B7C1-AFD0-D9C03D65CE1C}"/>
              </a:ext>
            </a:extLst>
          </p:cNvPr>
          <p:cNvSpPr/>
          <p:nvPr/>
        </p:nvSpPr>
        <p:spPr>
          <a:xfrm>
            <a:off x="2485336" y="2607991"/>
            <a:ext cx="218003" cy="23149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D3C4F346-0A45-0544-6DA2-7AC4B4BACE64}"/>
              </a:ext>
            </a:extLst>
          </p:cNvPr>
          <p:cNvSpPr/>
          <p:nvPr/>
        </p:nvSpPr>
        <p:spPr>
          <a:xfrm>
            <a:off x="3447455" y="2607991"/>
            <a:ext cx="1173058" cy="23149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01B932EA-DFD6-62F6-87FC-8ACAB1F4C8CA}"/>
              </a:ext>
            </a:extLst>
          </p:cNvPr>
          <p:cNvSpPr/>
          <p:nvPr/>
        </p:nvSpPr>
        <p:spPr>
          <a:xfrm>
            <a:off x="1746025" y="4885636"/>
            <a:ext cx="1504501" cy="23018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DAF9A75A-2359-8415-E660-B7FEA58F66B2}"/>
              </a:ext>
            </a:extLst>
          </p:cNvPr>
          <p:cNvSpPr/>
          <p:nvPr/>
        </p:nvSpPr>
        <p:spPr>
          <a:xfrm>
            <a:off x="1746024" y="5143029"/>
            <a:ext cx="1745855" cy="23018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35" name="연결선: 꺾임 34">
            <a:extLst>
              <a:ext uri="{FF2B5EF4-FFF2-40B4-BE49-F238E27FC236}">
                <a16:creationId xmlns:a16="http://schemas.microsoft.com/office/drawing/2014/main" id="{335A1029-2D1F-9756-ABEA-7AB7075AAD2C}"/>
              </a:ext>
            </a:extLst>
          </p:cNvPr>
          <p:cNvCxnSpPr>
            <a:cxnSpLocks/>
            <a:stCxn id="30" idx="1"/>
            <a:endCxn id="31" idx="2"/>
          </p:cNvCxnSpPr>
          <p:nvPr/>
        </p:nvCxnSpPr>
        <p:spPr bwMode="auto">
          <a:xfrm rot="10800000">
            <a:off x="4033984" y="2839486"/>
            <a:ext cx="1099114" cy="402182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36" name="연결선: 꺾임 35">
            <a:extLst>
              <a:ext uri="{FF2B5EF4-FFF2-40B4-BE49-F238E27FC236}">
                <a16:creationId xmlns:a16="http://schemas.microsoft.com/office/drawing/2014/main" id="{AF855C75-7EEA-B4AC-5A93-0A65E612289F}"/>
              </a:ext>
            </a:extLst>
          </p:cNvPr>
          <p:cNvCxnSpPr>
            <a:cxnSpLocks/>
            <a:stCxn id="32" idx="3"/>
          </p:cNvCxnSpPr>
          <p:nvPr/>
        </p:nvCxnSpPr>
        <p:spPr bwMode="auto">
          <a:xfrm flipV="1">
            <a:off x="3250526" y="2855962"/>
            <a:ext cx="374986" cy="2144768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38" name="연결선: 꺾임 37">
            <a:extLst>
              <a:ext uri="{FF2B5EF4-FFF2-40B4-BE49-F238E27FC236}">
                <a16:creationId xmlns:a16="http://schemas.microsoft.com/office/drawing/2014/main" id="{8FB7490F-B2B7-4BF9-4EBD-CFC7A4C8E5C4}"/>
              </a:ext>
            </a:extLst>
          </p:cNvPr>
          <p:cNvCxnSpPr>
            <a:cxnSpLocks/>
            <a:stCxn id="33" idx="3"/>
          </p:cNvCxnSpPr>
          <p:nvPr/>
        </p:nvCxnSpPr>
        <p:spPr bwMode="auto">
          <a:xfrm flipV="1">
            <a:off x="3491879" y="2828847"/>
            <a:ext cx="357134" cy="2429276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335C6169-A36E-40D6-96D6-41B1E89533F2}"/>
              </a:ext>
            </a:extLst>
          </p:cNvPr>
          <p:cNvSpPr/>
          <p:nvPr/>
        </p:nvSpPr>
        <p:spPr bwMode="auto">
          <a:xfrm>
            <a:off x="2586594" y="2887543"/>
            <a:ext cx="223892" cy="18141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a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29" name="직선 화살표 연결선 28">
            <a:extLst>
              <a:ext uri="{FF2B5EF4-FFF2-40B4-BE49-F238E27FC236}">
                <a16:creationId xmlns:a16="http://schemas.microsoft.com/office/drawing/2014/main" id="{F3CB9773-CEF7-4FF9-AEE5-2AB2087B1253}"/>
              </a:ext>
            </a:extLst>
          </p:cNvPr>
          <p:cNvCxnSpPr>
            <a:cxnSpLocks/>
          </p:cNvCxnSpPr>
          <p:nvPr/>
        </p:nvCxnSpPr>
        <p:spPr>
          <a:xfrm flipH="1" flipV="1">
            <a:off x="2802097" y="2762327"/>
            <a:ext cx="202203" cy="223840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CDF0992B-53C1-428C-AB55-7EC1ACCBEC0F}"/>
              </a:ext>
            </a:extLst>
          </p:cNvPr>
          <p:cNvSpPr/>
          <p:nvPr/>
        </p:nvSpPr>
        <p:spPr bwMode="auto">
          <a:xfrm>
            <a:off x="3172916" y="2826814"/>
            <a:ext cx="246956" cy="17858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b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37" name="직선 화살표 연결선 36">
            <a:extLst>
              <a:ext uri="{FF2B5EF4-FFF2-40B4-BE49-F238E27FC236}">
                <a16:creationId xmlns:a16="http://schemas.microsoft.com/office/drawing/2014/main" id="{ED881790-60F1-4A4F-8448-AAFD90B7F3A2}"/>
              </a:ext>
            </a:extLst>
          </p:cNvPr>
          <p:cNvCxnSpPr>
            <a:cxnSpLocks/>
          </p:cNvCxnSpPr>
          <p:nvPr/>
        </p:nvCxnSpPr>
        <p:spPr>
          <a:xfrm flipV="1">
            <a:off x="3059832" y="2780929"/>
            <a:ext cx="100187" cy="244827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4AC2FD99-F459-4970-882D-639840BA2D5B}"/>
              </a:ext>
            </a:extLst>
          </p:cNvPr>
          <p:cNvSpPr/>
          <p:nvPr/>
        </p:nvSpPr>
        <p:spPr bwMode="auto">
          <a:xfrm>
            <a:off x="2283858" y="3797829"/>
            <a:ext cx="598855" cy="19582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T:</a:t>
            </a:r>
            <a:r>
              <a:rPr lang="en-US" altLang="ko-KR" sz="14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12B74FAC-D045-4F43-A677-7E2D3E491B0C}"/>
              </a:ext>
            </a:extLst>
          </p:cNvPr>
          <p:cNvSpPr/>
          <p:nvPr/>
        </p:nvSpPr>
        <p:spPr bwMode="auto">
          <a:xfrm>
            <a:off x="3131840" y="3314994"/>
            <a:ext cx="761128" cy="19582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T:</a:t>
            </a:r>
            <a:r>
              <a:rPr kumimoji="1" lang="en-US" altLang="ko-KR" sz="14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double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/>
      <p:bldP spid="21" grpId="0" animBg="1"/>
      <p:bldP spid="22" grpId="0"/>
      <p:bldP spid="28" grpId="0" animBg="1"/>
      <p:bldP spid="30" grpId="0" animBg="1"/>
      <p:bldP spid="2" grpId="0" animBg="1"/>
      <p:bldP spid="25" grpId="0" animBg="1"/>
      <p:bldP spid="26" grpId="0" animBg="1"/>
      <p:bldP spid="31" grpId="0" animBg="1"/>
      <p:bldP spid="32" grpId="0" animBg="1"/>
      <p:bldP spid="33" grpId="0" animBg="1"/>
      <p:bldP spid="24" grpId="0" animBg="1"/>
      <p:bldP spid="34" grpId="0" animBg="1"/>
      <p:bldP spid="39" grpId="0" animBg="1"/>
      <p:bldP spid="4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15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함수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function)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624804" y="1169157"/>
            <a:ext cx="65008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/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</a:t>
            </a:r>
            <a:endParaRPr lang="ko-KR" altLang="en-US" dirty="0"/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F2F372F1-698B-B694-6A0B-4C193E30A23E}"/>
              </a:ext>
            </a:extLst>
          </p:cNvPr>
          <p:cNvSpPr/>
          <p:nvPr/>
        </p:nvSpPr>
        <p:spPr>
          <a:xfrm>
            <a:off x="794988" y="1538488"/>
            <a:ext cx="7601714" cy="504487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6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template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T&gt;</a:t>
            </a:r>
          </a:p>
          <a:p>
            <a:pPr marR="0" algn="l" rtl="0"/>
            <a:r>
              <a:rPr lang="fr-FR" altLang="ko-KR" sz="1600" b="1" i="0" u="none" strike="noStrike" baseline="0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fr-FR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fr-FR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printElement</a:t>
            </a:r>
            <a:r>
              <a:rPr lang="fr-FR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(T </a:t>
            </a:r>
            <a:r>
              <a:rPr lang="fr-FR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Array</a:t>
            </a:r>
            <a:r>
              <a:rPr lang="fr-FR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[], </a:t>
            </a:r>
            <a:r>
              <a:rPr lang="fr-FR" altLang="ko-KR" sz="1600" b="1" i="0" u="none" strike="noStrike" baseline="0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fr-FR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fr-FR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num</a:t>
            </a:r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= 1)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Array[num] &lt;&lt;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863D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T </a:t>
            </a:r>
            <a:r>
              <a:rPr lang="en-US" altLang="ko-KR" sz="1600" b="1" i="0" u="none" strike="noStrike" baseline="0" dirty="0" err="1">
                <a:solidFill>
                  <a:srgbClr val="00863D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printElement</a:t>
            </a:r>
            <a:r>
              <a:rPr lang="en-US" altLang="ko-KR" sz="1600" b="1" i="0" u="none" strike="noStrike" baseline="0" dirty="0">
                <a:solidFill>
                  <a:srgbClr val="00863D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</a:t>
            </a:r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a[6] = {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'a'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</a:t>
            </a:r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'b'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</a:t>
            </a:r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'c'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</a:t>
            </a:r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'd'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</a:t>
            </a:r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'e'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</a:t>
            </a:r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'f'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</a:t>
            </a:r>
            <a:endParaRPr lang="ko-KR" altLang="en-US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fr-FR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double</a:t>
            </a:r>
            <a:r>
              <a:rPr lang="fr-FR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b[6] = {10.1, 10.2,</a:t>
            </a:r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10.3,</a:t>
            </a:r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10.4,</a:t>
            </a:r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10.5,</a:t>
            </a:r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10.6};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printElement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(a);</a:t>
            </a:r>
            <a:endParaRPr lang="ko-KR" altLang="en-US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printElement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(b, 3);</a:t>
            </a: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  <a:endParaRPr lang="ko-KR" altLang="en-US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863D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6" name="직사각형 45">
            <a:extLst>
              <a:ext uri="{FF2B5EF4-FFF2-40B4-BE49-F238E27FC236}">
                <a16:creationId xmlns:a16="http://schemas.microsoft.com/office/drawing/2014/main" id="{B39BFD9E-DF9A-D69D-32BC-9C7E06CBE8FF}"/>
              </a:ext>
            </a:extLst>
          </p:cNvPr>
          <p:cNvSpPr/>
          <p:nvPr/>
        </p:nvSpPr>
        <p:spPr bwMode="auto">
          <a:xfrm>
            <a:off x="1783807" y="4294737"/>
            <a:ext cx="3462433" cy="28639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7" name="직사각형 46">
            <a:extLst>
              <a:ext uri="{FF2B5EF4-FFF2-40B4-BE49-F238E27FC236}">
                <a16:creationId xmlns:a16="http://schemas.microsoft.com/office/drawing/2014/main" id="{61D5E693-89EE-09D2-3331-02124EA3C237}"/>
              </a:ext>
            </a:extLst>
          </p:cNvPr>
          <p:cNvSpPr/>
          <p:nvPr/>
        </p:nvSpPr>
        <p:spPr bwMode="auto">
          <a:xfrm>
            <a:off x="1781468" y="4569036"/>
            <a:ext cx="4786485" cy="24332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8" name="직사각형 47">
            <a:extLst>
              <a:ext uri="{FF2B5EF4-FFF2-40B4-BE49-F238E27FC236}">
                <a16:creationId xmlns:a16="http://schemas.microsoft.com/office/drawing/2014/main" id="{1D01992F-3737-26FA-A8DA-FA3631A6C481}"/>
              </a:ext>
            </a:extLst>
          </p:cNvPr>
          <p:cNvSpPr/>
          <p:nvPr/>
        </p:nvSpPr>
        <p:spPr bwMode="auto">
          <a:xfrm>
            <a:off x="1789345" y="5054124"/>
            <a:ext cx="1656695" cy="24333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9" name="직사각형 48">
            <a:extLst>
              <a:ext uri="{FF2B5EF4-FFF2-40B4-BE49-F238E27FC236}">
                <a16:creationId xmlns:a16="http://schemas.microsoft.com/office/drawing/2014/main" id="{EE2A908E-BE53-C9B8-40E1-59233D076680}"/>
              </a:ext>
            </a:extLst>
          </p:cNvPr>
          <p:cNvSpPr/>
          <p:nvPr/>
        </p:nvSpPr>
        <p:spPr bwMode="auto">
          <a:xfrm>
            <a:off x="1789345" y="5325808"/>
            <a:ext cx="1880596" cy="20064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1" name="직사각형 50">
            <a:extLst>
              <a:ext uri="{FF2B5EF4-FFF2-40B4-BE49-F238E27FC236}">
                <a16:creationId xmlns:a16="http://schemas.microsoft.com/office/drawing/2014/main" id="{C00847D9-46D4-214C-2CA5-E1B4764A13A2}"/>
              </a:ext>
            </a:extLst>
          </p:cNvPr>
          <p:cNvSpPr/>
          <p:nvPr/>
        </p:nvSpPr>
        <p:spPr bwMode="auto">
          <a:xfrm>
            <a:off x="6104792" y="2032351"/>
            <a:ext cx="98194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함수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2" name="직선 화살표 연결선 51">
            <a:extLst>
              <a:ext uri="{FF2B5EF4-FFF2-40B4-BE49-F238E27FC236}">
                <a16:creationId xmlns:a16="http://schemas.microsoft.com/office/drawing/2014/main" id="{4A14FD95-CDEE-55CD-21ED-C2E8AE371A18}"/>
              </a:ext>
            </a:extLst>
          </p:cNvPr>
          <p:cNvCxnSpPr>
            <a:cxnSpLocks/>
            <a:stCxn id="53" idx="1"/>
            <a:endCxn id="46" idx="3"/>
          </p:cNvCxnSpPr>
          <p:nvPr/>
        </p:nvCxnSpPr>
        <p:spPr>
          <a:xfrm flipH="1">
            <a:off x="5246240" y="4423487"/>
            <a:ext cx="1413520" cy="1444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3" name="직사각형 52">
            <a:extLst>
              <a:ext uri="{FF2B5EF4-FFF2-40B4-BE49-F238E27FC236}">
                <a16:creationId xmlns:a16="http://schemas.microsoft.com/office/drawing/2014/main" id="{E3480393-E00A-2CE0-1E95-7CD0724AF69D}"/>
              </a:ext>
            </a:extLst>
          </p:cNvPr>
          <p:cNvSpPr/>
          <p:nvPr/>
        </p:nvSpPr>
        <p:spPr bwMode="auto">
          <a:xfrm>
            <a:off x="6659760" y="4292361"/>
            <a:ext cx="134490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char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배열 선언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5" name="직사각형 54">
            <a:extLst>
              <a:ext uri="{FF2B5EF4-FFF2-40B4-BE49-F238E27FC236}">
                <a16:creationId xmlns:a16="http://schemas.microsoft.com/office/drawing/2014/main" id="{8B84BAF6-E8D5-1A25-9BEE-49C9C0DEB23B}"/>
              </a:ext>
            </a:extLst>
          </p:cNvPr>
          <p:cNvSpPr/>
          <p:nvPr/>
        </p:nvSpPr>
        <p:spPr bwMode="auto">
          <a:xfrm>
            <a:off x="6613619" y="4869042"/>
            <a:ext cx="1482072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double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배열 선언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EBD5E090-0801-F087-9AB3-BE69365D4424}"/>
              </a:ext>
            </a:extLst>
          </p:cNvPr>
          <p:cNvSpPr/>
          <p:nvPr/>
        </p:nvSpPr>
        <p:spPr bwMode="auto">
          <a:xfrm>
            <a:off x="4440397" y="5230072"/>
            <a:ext cx="2646339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char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a[1]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배열 원소의 값 출력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b</a:t>
            </a:r>
          </a:p>
        </p:txBody>
      </p:sp>
      <p:sp>
        <p:nvSpPr>
          <p:cNvPr id="59" name="직사각형 58">
            <a:extLst>
              <a:ext uri="{FF2B5EF4-FFF2-40B4-BE49-F238E27FC236}">
                <a16:creationId xmlns:a16="http://schemas.microsoft.com/office/drawing/2014/main" id="{49BA244C-79DF-96C1-09E2-97879C609B31}"/>
              </a:ext>
            </a:extLst>
          </p:cNvPr>
          <p:cNvSpPr/>
          <p:nvPr/>
        </p:nvSpPr>
        <p:spPr bwMode="auto">
          <a:xfrm>
            <a:off x="4445398" y="5705811"/>
            <a:ext cx="3006922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double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b[3]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배열 원소의 값 출력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10.4</a:t>
            </a:r>
          </a:p>
        </p:txBody>
      </p:sp>
      <p:sp>
        <p:nvSpPr>
          <p:cNvPr id="73" name="직사각형 72">
            <a:extLst>
              <a:ext uri="{FF2B5EF4-FFF2-40B4-BE49-F238E27FC236}">
                <a16:creationId xmlns:a16="http://schemas.microsoft.com/office/drawing/2014/main" id="{5341FB62-2048-DF83-D6C1-E11E31625CD2}"/>
              </a:ext>
            </a:extLst>
          </p:cNvPr>
          <p:cNvSpPr/>
          <p:nvPr/>
        </p:nvSpPr>
        <p:spPr bwMode="auto">
          <a:xfrm>
            <a:off x="5865425" y="3358635"/>
            <a:ext cx="1882397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배열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[num]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내용을 출력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8" name="직사각형 87">
            <a:extLst>
              <a:ext uri="{FF2B5EF4-FFF2-40B4-BE49-F238E27FC236}">
                <a16:creationId xmlns:a16="http://schemas.microsoft.com/office/drawing/2014/main" id="{DE03FBBE-432C-EA26-BB5E-F2DB708554D8}"/>
              </a:ext>
            </a:extLst>
          </p:cNvPr>
          <p:cNvSpPr/>
          <p:nvPr/>
        </p:nvSpPr>
        <p:spPr bwMode="auto">
          <a:xfrm>
            <a:off x="2819464" y="2850686"/>
            <a:ext cx="223892" cy="18141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a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89" name="직사각형 88">
            <a:extLst>
              <a:ext uri="{FF2B5EF4-FFF2-40B4-BE49-F238E27FC236}">
                <a16:creationId xmlns:a16="http://schemas.microsoft.com/office/drawing/2014/main" id="{68C2C17A-B9FA-076A-9D87-0CC774A44163}"/>
              </a:ext>
            </a:extLst>
          </p:cNvPr>
          <p:cNvSpPr/>
          <p:nvPr/>
        </p:nvSpPr>
        <p:spPr bwMode="auto">
          <a:xfrm>
            <a:off x="3316932" y="2855716"/>
            <a:ext cx="246956" cy="17858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b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90" name="직사각형 89">
            <a:extLst>
              <a:ext uri="{FF2B5EF4-FFF2-40B4-BE49-F238E27FC236}">
                <a16:creationId xmlns:a16="http://schemas.microsoft.com/office/drawing/2014/main" id="{5D5DB815-3893-EB7B-7B13-76E14001F899}"/>
              </a:ext>
            </a:extLst>
          </p:cNvPr>
          <p:cNvSpPr/>
          <p:nvPr/>
        </p:nvSpPr>
        <p:spPr bwMode="auto">
          <a:xfrm>
            <a:off x="3700036" y="3989002"/>
            <a:ext cx="223892" cy="19582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1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91" name="직사각형 90">
            <a:extLst>
              <a:ext uri="{FF2B5EF4-FFF2-40B4-BE49-F238E27FC236}">
                <a16:creationId xmlns:a16="http://schemas.microsoft.com/office/drawing/2014/main" id="{8814695D-A354-8939-86B4-CFAC3E65C171}"/>
              </a:ext>
            </a:extLst>
          </p:cNvPr>
          <p:cNvSpPr/>
          <p:nvPr/>
        </p:nvSpPr>
        <p:spPr bwMode="auto">
          <a:xfrm>
            <a:off x="4146056" y="3948848"/>
            <a:ext cx="223892" cy="19582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3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92" name="직사각형 91">
            <a:extLst>
              <a:ext uri="{FF2B5EF4-FFF2-40B4-BE49-F238E27FC236}">
                <a16:creationId xmlns:a16="http://schemas.microsoft.com/office/drawing/2014/main" id="{252730AA-3F0A-667D-2838-11BD3BF97806}"/>
              </a:ext>
            </a:extLst>
          </p:cNvPr>
          <p:cNvSpPr/>
          <p:nvPr/>
        </p:nvSpPr>
        <p:spPr bwMode="auto">
          <a:xfrm>
            <a:off x="2489838" y="3785200"/>
            <a:ext cx="598855" cy="19582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T:</a:t>
            </a:r>
            <a:r>
              <a:rPr lang="en-US" altLang="ko-KR" sz="14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94" name="직사각형 93">
            <a:extLst>
              <a:ext uri="{FF2B5EF4-FFF2-40B4-BE49-F238E27FC236}">
                <a16:creationId xmlns:a16="http://schemas.microsoft.com/office/drawing/2014/main" id="{05C70D70-0605-4922-23A7-86581B1E9834}"/>
              </a:ext>
            </a:extLst>
          </p:cNvPr>
          <p:cNvSpPr/>
          <p:nvPr/>
        </p:nvSpPr>
        <p:spPr bwMode="auto">
          <a:xfrm>
            <a:off x="3275856" y="3471947"/>
            <a:ext cx="761128" cy="19582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T:</a:t>
            </a:r>
            <a:r>
              <a:rPr kumimoji="1" lang="en-US" altLang="ko-KR" sz="14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double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5739AEB5-AAE1-7D26-EB62-8D4EF3162A8A}"/>
              </a:ext>
            </a:extLst>
          </p:cNvPr>
          <p:cNvSpPr/>
          <p:nvPr/>
        </p:nvSpPr>
        <p:spPr bwMode="auto">
          <a:xfrm>
            <a:off x="1739044" y="3064303"/>
            <a:ext cx="3091836" cy="28639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056C4373-1458-CF53-F8BF-A35E60E2AFC2}"/>
              </a:ext>
            </a:extLst>
          </p:cNvPr>
          <p:cNvSpPr/>
          <p:nvPr/>
        </p:nvSpPr>
        <p:spPr bwMode="auto">
          <a:xfrm>
            <a:off x="853752" y="2286644"/>
            <a:ext cx="4685032" cy="144858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26652C48-BC83-B6EB-7B97-6CB1F0474EC2}"/>
              </a:ext>
            </a:extLst>
          </p:cNvPr>
          <p:cNvSpPr/>
          <p:nvPr/>
        </p:nvSpPr>
        <p:spPr bwMode="auto">
          <a:xfrm>
            <a:off x="2365472" y="2381832"/>
            <a:ext cx="216472" cy="19970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10E65930-D650-8696-6F57-13267F92F86B}"/>
              </a:ext>
            </a:extLst>
          </p:cNvPr>
          <p:cNvSpPr/>
          <p:nvPr/>
        </p:nvSpPr>
        <p:spPr bwMode="auto">
          <a:xfrm>
            <a:off x="2650643" y="2581538"/>
            <a:ext cx="202837" cy="23615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D8C45E52-FA4E-FA93-914C-6044B8B85BAC}"/>
              </a:ext>
            </a:extLst>
          </p:cNvPr>
          <p:cNvSpPr/>
          <p:nvPr/>
        </p:nvSpPr>
        <p:spPr bwMode="auto">
          <a:xfrm>
            <a:off x="3637037" y="2581771"/>
            <a:ext cx="1331749" cy="26891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9" name="직사각형 68">
            <a:extLst>
              <a:ext uri="{FF2B5EF4-FFF2-40B4-BE49-F238E27FC236}">
                <a16:creationId xmlns:a16="http://schemas.microsoft.com/office/drawing/2014/main" id="{F045EE90-096A-5130-3486-223C97939FBB}"/>
              </a:ext>
            </a:extLst>
          </p:cNvPr>
          <p:cNvSpPr/>
          <p:nvPr/>
        </p:nvSpPr>
        <p:spPr bwMode="auto">
          <a:xfrm>
            <a:off x="5458181" y="2809830"/>
            <a:ext cx="2282171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함수의 </a:t>
            </a: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함수원형선언에서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매개변수에 디폴트 값을 지정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109" name="연결선: 꺾임 108">
            <a:extLst>
              <a:ext uri="{FF2B5EF4-FFF2-40B4-BE49-F238E27FC236}">
                <a16:creationId xmlns:a16="http://schemas.microsoft.com/office/drawing/2014/main" id="{E78E591F-ECF3-8054-413E-A582B531898B}"/>
              </a:ext>
            </a:extLst>
          </p:cNvPr>
          <p:cNvCxnSpPr>
            <a:cxnSpLocks/>
            <a:stCxn id="51" idx="1"/>
          </p:cNvCxnSpPr>
          <p:nvPr/>
        </p:nvCxnSpPr>
        <p:spPr bwMode="auto">
          <a:xfrm rot="10800000" flipV="1">
            <a:off x="5538790" y="2163477"/>
            <a:ext cx="566002" cy="377000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110" name="연결선: 꺾임 109">
            <a:extLst>
              <a:ext uri="{FF2B5EF4-FFF2-40B4-BE49-F238E27FC236}">
                <a16:creationId xmlns:a16="http://schemas.microsoft.com/office/drawing/2014/main" id="{C2D4ADA1-8621-473D-8020-EBBF03194253}"/>
              </a:ext>
            </a:extLst>
          </p:cNvPr>
          <p:cNvCxnSpPr>
            <a:cxnSpLocks/>
            <a:stCxn id="69" idx="1"/>
            <a:endCxn id="43" idx="3"/>
          </p:cNvCxnSpPr>
          <p:nvPr/>
        </p:nvCxnSpPr>
        <p:spPr bwMode="auto">
          <a:xfrm rot="10800000">
            <a:off x="4968787" y="2716229"/>
            <a:ext cx="489395" cy="309366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111" name="연결선: 꺾임 110">
            <a:extLst>
              <a:ext uri="{FF2B5EF4-FFF2-40B4-BE49-F238E27FC236}">
                <a16:creationId xmlns:a16="http://schemas.microsoft.com/office/drawing/2014/main" id="{83D7C93E-592B-CBEF-1AE1-B2A78446DD23}"/>
              </a:ext>
            </a:extLst>
          </p:cNvPr>
          <p:cNvCxnSpPr>
            <a:cxnSpLocks/>
            <a:stCxn id="73" idx="1"/>
            <a:endCxn id="39" idx="3"/>
          </p:cNvCxnSpPr>
          <p:nvPr/>
        </p:nvCxnSpPr>
        <p:spPr bwMode="auto">
          <a:xfrm rot="10800000">
            <a:off x="4830881" y="3207499"/>
            <a:ext cx="1034545" cy="282262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112" name="연결선: 꺾임 111">
            <a:extLst>
              <a:ext uri="{FF2B5EF4-FFF2-40B4-BE49-F238E27FC236}">
                <a16:creationId xmlns:a16="http://schemas.microsoft.com/office/drawing/2014/main" id="{CAD44763-C8AA-FBC8-F500-3BE6CD181DF4}"/>
              </a:ext>
            </a:extLst>
          </p:cNvPr>
          <p:cNvCxnSpPr>
            <a:cxnSpLocks/>
            <a:stCxn id="55" idx="0"/>
            <a:endCxn id="47" idx="3"/>
          </p:cNvCxnSpPr>
          <p:nvPr/>
        </p:nvCxnSpPr>
        <p:spPr bwMode="auto">
          <a:xfrm rot="16200000" flipV="1">
            <a:off x="6872134" y="4386521"/>
            <a:ext cx="178341" cy="786702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113" name="연결선: 꺾임 112">
            <a:extLst>
              <a:ext uri="{FF2B5EF4-FFF2-40B4-BE49-F238E27FC236}">
                <a16:creationId xmlns:a16="http://schemas.microsoft.com/office/drawing/2014/main" id="{01843CAA-F1D2-281F-8D49-2DF5CCBBB509}"/>
              </a:ext>
            </a:extLst>
          </p:cNvPr>
          <p:cNvCxnSpPr>
            <a:cxnSpLocks/>
            <a:stCxn id="57" idx="1"/>
            <a:endCxn id="48" idx="3"/>
          </p:cNvCxnSpPr>
          <p:nvPr/>
        </p:nvCxnSpPr>
        <p:spPr bwMode="auto">
          <a:xfrm rot="10800000">
            <a:off x="3446041" y="5175790"/>
            <a:ext cx="994357" cy="185409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114" name="연결선: 꺾임 113">
            <a:extLst>
              <a:ext uri="{FF2B5EF4-FFF2-40B4-BE49-F238E27FC236}">
                <a16:creationId xmlns:a16="http://schemas.microsoft.com/office/drawing/2014/main" id="{6F37492D-A3CD-D88F-E78B-58CDD8ED0B36}"/>
              </a:ext>
            </a:extLst>
          </p:cNvPr>
          <p:cNvCxnSpPr>
            <a:cxnSpLocks/>
            <a:stCxn id="59" idx="1"/>
            <a:endCxn id="49" idx="3"/>
          </p:cNvCxnSpPr>
          <p:nvPr/>
        </p:nvCxnSpPr>
        <p:spPr bwMode="auto">
          <a:xfrm rot="10800000">
            <a:off x="3669942" y="5426129"/>
            <a:ext cx="775457" cy="410808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28" name="직선 화살표 연결선 27">
            <a:extLst>
              <a:ext uri="{FF2B5EF4-FFF2-40B4-BE49-F238E27FC236}">
                <a16:creationId xmlns:a16="http://schemas.microsoft.com/office/drawing/2014/main" id="{80BDA042-9948-3836-B40E-1022380FD0DE}"/>
              </a:ext>
            </a:extLst>
          </p:cNvPr>
          <p:cNvCxnSpPr>
            <a:cxnSpLocks/>
          </p:cNvCxnSpPr>
          <p:nvPr/>
        </p:nvCxnSpPr>
        <p:spPr>
          <a:xfrm flipH="1" flipV="1">
            <a:off x="3049308" y="2849208"/>
            <a:ext cx="93175" cy="226309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32" name="직선 화살표 연결선 31">
            <a:extLst>
              <a:ext uri="{FF2B5EF4-FFF2-40B4-BE49-F238E27FC236}">
                <a16:creationId xmlns:a16="http://schemas.microsoft.com/office/drawing/2014/main" id="{224ACA24-73A0-4F92-29F3-5CECEDA3808D}"/>
              </a:ext>
            </a:extLst>
          </p:cNvPr>
          <p:cNvCxnSpPr>
            <a:cxnSpLocks/>
          </p:cNvCxnSpPr>
          <p:nvPr/>
        </p:nvCxnSpPr>
        <p:spPr>
          <a:xfrm flipV="1">
            <a:off x="3203848" y="2809830"/>
            <a:ext cx="100187" cy="254706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35" name="직선 화살표 연결선 34">
            <a:extLst>
              <a:ext uri="{FF2B5EF4-FFF2-40B4-BE49-F238E27FC236}">
                <a16:creationId xmlns:a16="http://schemas.microsoft.com/office/drawing/2014/main" id="{514B0B0D-3C42-928D-824A-5781D6FD33F9}"/>
              </a:ext>
            </a:extLst>
          </p:cNvPr>
          <p:cNvCxnSpPr>
            <a:cxnSpLocks/>
          </p:cNvCxnSpPr>
          <p:nvPr/>
        </p:nvCxnSpPr>
        <p:spPr>
          <a:xfrm flipV="1">
            <a:off x="3316932" y="2849208"/>
            <a:ext cx="772912" cy="23202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50" name="직선 화살표 연결선 49">
            <a:extLst>
              <a:ext uri="{FF2B5EF4-FFF2-40B4-BE49-F238E27FC236}">
                <a16:creationId xmlns:a16="http://schemas.microsoft.com/office/drawing/2014/main" id="{CD44C68A-185D-EBC1-6C40-B8E348899A2E}"/>
              </a:ext>
            </a:extLst>
          </p:cNvPr>
          <p:cNvCxnSpPr>
            <a:cxnSpLocks/>
          </p:cNvCxnSpPr>
          <p:nvPr/>
        </p:nvCxnSpPr>
        <p:spPr>
          <a:xfrm flipV="1">
            <a:off x="3454155" y="2837341"/>
            <a:ext cx="1210143" cy="251955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47" grpId="0" animBg="1"/>
      <p:bldP spid="48" grpId="0" animBg="1"/>
      <p:bldP spid="49" grpId="0" animBg="1"/>
      <p:bldP spid="51" grpId="0" animBg="1"/>
      <p:bldP spid="53" grpId="0" animBg="1"/>
      <p:bldP spid="55" grpId="0" animBg="1"/>
      <p:bldP spid="57" grpId="0" animBg="1"/>
      <p:bldP spid="59" grpId="0" animBg="1"/>
      <p:bldP spid="73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4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6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16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함수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function)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571612"/>
            <a:ext cx="1895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111" y="2204864"/>
            <a:ext cx="7691313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17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함수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function)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260491"/>
            <a:ext cx="8429684" cy="431025"/>
          </a:xfrm>
        </p:spPr>
        <p:txBody>
          <a:bodyPr/>
          <a:lstStyle/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6)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템플릿 함수와 일반 함수의 중복</a:t>
            </a: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</a:t>
            </a:r>
            <a:endParaRPr lang="en-US" altLang="ko-KR" sz="1600" dirty="0"/>
          </a:p>
        </p:txBody>
      </p:sp>
      <p:sp>
        <p:nvSpPr>
          <p:cNvPr id="8" name="직사각형 7"/>
          <p:cNvSpPr/>
          <p:nvPr/>
        </p:nvSpPr>
        <p:spPr>
          <a:xfrm>
            <a:off x="971600" y="1630541"/>
            <a:ext cx="73448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/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템플릿 함수와 일반 함수가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똑같은 형식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함수 이름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매개변수의 개수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    </a:t>
            </a:r>
            <a:b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매개변수의 </a:t>
            </a:r>
            <a:r>
              <a:rPr lang="ko-KR" altLang="en-US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자료형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반환형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으로 중복 정의된 경우에는      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일반 함수를 우선하여 호출함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8CC051F2-2603-5EBF-B0B8-BD3CA0A6E945}"/>
              </a:ext>
            </a:extLst>
          </p:cNvPr>
          <p:cNvSpPr/>
          <p:nvPr/>
        </p:nvSpPr>
        <p:spPr>
          <a:xfrm>
            <a:off x="732656" y="2708920"/>
            <a:ext cx="7678688" cy="33853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8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template</a:t>
            </a:r>
            <a:r>
              <a:rPr lang="en-US" altLang="ko-KR" sz="18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8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8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T&gt;</a:t>
            </a:r>
          </a:p>
          <a:p>
            <a:pPr marR="0" algn="l" rtl="0"/>
            <a:r>
              <a:rPr lang="fr-FR" altLang="ko-KR" sz="1800" b="1" i="0" u="none" strike="noStrike" baseline="0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fr-FR" altLang="ko-KR" sz="18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fr-FR" altLang="ko-KR" sz="18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printElement</a:t>
            </a:r>
            <a:r>
              <a:rPr lang="fr-FR" altLang="ko-KR" sz="18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(T </a:t>
            </a:r>
            <a:r>
              <a:rPr lang="fr-FR" altLang="ko-KR" sz="18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Array</a:t>
            </a:r>
            <a:r>
              <a:rPr lang="fr-FR" altLang="ko-KR" sz="18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[], </a:t>
            </a:r>
            <a:r>
              <a:rPr lang="fr-FR" altLang="ko-KR" sz="1800" b="1" i="0" u="none" strike="noStrike" baseline="0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fr-FR" altLang="ko-KR" sz="18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fr-FR" altLang="ko-KR" sz="18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num</a:t>
            </a:r>
            <a:r>
              <a:rPr lang="fr-FR" altLang="ko-KR" sz="18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8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8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8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8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Array[num] &lt;&lt; </a:t>
            </a:r>
            <a:r>
              <a:rPr lang="en-US" altLang="ko-KR" sz="18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8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8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ko-KR" altLang="en-US" sz="18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800" b="1" i="0" u="none" strike="noStrike" baseline="0" dirty="0">
                <a:solidFill>
                  <a:srgbClr val="00863D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T </a:t>
            </a:r>
            <a:r>
              <a:rPr lang="en-US" altLang="ko-KR" sz="1800" b="1" i="0" u="none" strike="noStrike" baseline="0" dirty="0" err="1">
                <a:solidFill>
                  <a:srgbClr val="00863D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printElement</a:t>
            </a:r>
            <a:r>
              <a:rPr lang="en-US" altLang="ko-KR" sz="1800" b="1" i="0" u="none" strike="noStrike" baseline="0" dirty="0">
                <a:solidFill>
                  <a:srgbClr val="00863D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</a:t>
            </a:r>
            <a:endParaRPr lang="ko-KR" altLang="en-US" sz="1800" b="1" i="0" u="none" strike="noStrike" baseline="0" dirty="0">
              <a:solidFill>
                <a:srgbClr val="00863D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8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8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8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8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printElement</a:t>
            </a:r>
            <a:r>
              <a:rPr lang="en-US" altLang="ko-KR" sz="18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8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en-US" altLang="ko-KR" sz="18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Array[], </a:t>
            </a:r>
            <a:r>
              <a:rPr lang="en-US" altLang="ko-KR" sz="18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8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num)</a:t>
            </a:r>
          </a:p>
          <a:p>
            <a:pPr marR="0" algn="l" rtl="0"/>
            <a:r>
              <a:rPr lang="en-US" altLang="ko-KR" sz="18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8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8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8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(</a:t>
            </a:r>
            <a:r>
              <a:rPr lang="en-US" altLang="ko-KR" sz="18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8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)Array[num] &lt;&lt; </a:t>
            </a:r>
            <a:r>
              <a:rPr lang="en-US" altLang="ko-KR" sz="18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8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8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8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180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printElement</a:t>
            </a:r>
            <a:r>
              <a:rPr lang="en-US" altLang="ko-KR" sz="18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 </a:t>
            </a:r>
            <a:endParaRPr lang="en-US" altLang="ko-KR" sz="15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17" name="직선 화살표 연결선 16">
            <a:extLst>
              <a:ext uri="{FF2B5EF4-FFF2-40B4-BE49-F238E27FC236}">
                <a16:creationId xmlns:a16="http://schemas.microsoft.com/office/drawing/2014/main" id="{7C0F647E-32DB-09B9-6422-C5EF31F96110}"/>
              </a:ext>
            </a:extLst>
          </p:cNvPr>
          <p:cNvCxnSpPr>
            <a:cxnSpLocks/>
            <a:stCxn id="18" idx="1"/>
          </p:cNvCxnSpPr>
          <p:nvPr/>
        </p:nvCxnSpPr>
        <p:spPr>
          <a:xfrm flipH="1">
            <a:off x="5587559" y="3464666"/>
            <a:ext cx="415938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2736D7A3-761C-4881-EC55-6207F97DB733}"/>
              </a:ext>
            </a:extLst>
          </p:cNvPr>
          <p:cNvSpPr/>
          <p:nvPr/>
        </p:nvSpPr>
        <p:spPr bwMode="auto">
          <a:xfrm>
            <a:off x="6003497" y="3333540"/>
            <a:ext cx="94764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함수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20" name="직선 화살표 연결선 19">
            <a:extLst>
              <a:ext uri="{FF2B5EF4-FFF2-40B4-BE49-F238E27FC236}">
                <a16:creationId xmlns:a16="http://schemas.microsoft.com/office/drawing/2014/main" id="{C9DD9B97-6BF6-2708-9622-8C7B7325C468}"/>
              </a:ext>
            </a:extLst>
          </p:cNvPr>
          <p:cNvCxnSpPr>
            <a:cxnSpLocks/>
            <a:stCxn id="22" idx="1"/>
            <a:endCxn id="29" idx="3"/>
          </p:cNvCxnSpPr>
          <p:nvPr/>
        </p:nvCxnSpPr>
        <p:spPr>
          <a:xfrm flipH="1">
            <a:off x="5053136" y="3989674"/>
            <a:ext cx="488281" cy="1539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41E52390-5475-3828-FB2F-0362537E1655}"/>
              </a:ext>
            </a:extLst>
          </p:cNvPr>
          <p:cNvSpPr/>
          <p:nvPr/>
        </p:nvSpPr>
        <p:spPr bwMode="auto">
          <a:xfrm>
            <a:off x="6088465" y="4459859"/>
            <a:ext cx="2169429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템플릿 함수와 일반 함수 중복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일반 함수를 우선하여 호출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6CC94E5A-9329-BA60-B1B4-B239C6841080}"/>
              </a:ext>
            </a:extLst>
          </p:cNvPr>
          <p:cNvSpPr/>
          <p:nvPr/>
        </p:nvSpPr>
        <p:spPr bwMode="auto">
          <a:xfrm>
            <a:off x="2476932" y="3058303"/>
            <a:ext cx="245780" cy="22668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37D99E8D-9738-4D85-9169-B2DF86341424}"/>
              </a:ext>
            </a:extLst>
          </p:cNvPr>
          <p:cNvSpPr/>
          <p:nvPr/>
        </p:nvSpPr>
        <p:spPr bwMode="auto">
          <a:xfrm>
            <a:off x="2809749" y="3333692"/>
            <a:ext cx="245780" cy="22668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4" name="직사각형 43">
            <a:extLst>
              <a:ext uri="{FF2B5EF4-FFF2-40B4-BE49-F238E27FC236}">
                <a16:creationId xmlns:a16="http://schemas.microsoft.com/office/drawing/2014/main" id="{3D452FE5-EE8D-33C1-E620-E710DDEAA00C}"/>
              </a:ext>
            </a:extLst>
          </p:cNvPr>
          <p:cNvSpPr/>
          <p:nvPr/>
        </p:nvSpPr>
        <p:spPr bwMode="auto">
          <a:xfrm>
            <a:off x="5943759" y="5113488"/>
            <a:ext cx="1868601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cast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연산자를 사용하여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int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형으로 변환하여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배열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[num]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내용을 출력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8" name="직선 화살표 연결선 47">
            <a:extLst>
              <a:ext uri="{FF2B5EF4-FFF2-40B4-BE49-F238E27FC236}">
                <a16:creationId xmlns:a16="http://schemas.microsoft.com/office/drawing/2014/main" id="{66670831-AC4D-5725-C226-64984297000D}"/>
              </a:ext>
            </a:extLst>
          </p:cNvPr>
          <p:cNvCxnSpPr>
            <a:cxnSpLocks/>
            <a:stCxn id="49" idx="1"/>
          </p:cNvCxnSpPr>
          <p:nvPr/>
        </p:nvCxnSpPr>
        <p:spPr>
          <a:xfrm flipH="1">
            <a:off x="5587560" y="5891213"/>
            <a:ext cx="356199" cy="769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9" name="직사각형 48">
            <a:extLst>
              <a:ext uri="{FF2B5EF4-FFF2-40B4-BE49-F238E27FC236}">
                <a16:creationId xmlns:a16="http://schemas.microsoft.com/office/drawing/2014/main" id="{62E4EBC3-C682-ED52-CCB0-108C6AF4E629}"/>
              </a:ext>
            </a:extLst>
          </p:cNvPr>
          <p:cNvSpPr/>
          <p:nvPr/>
        </p:nvSpPr>
        <p:spPr bwMode="auto">
          <a:xfrm>
            <a:off x="5943759" y="5760087"/>
            <a:ext cx="808707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일반 함수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9415C1B1-ED35-3882-EADD-2965A2871D20}"/>
              </a:ext>
            </a:extLst>
          </p:cNvPr>
          <p:cNvSpPr/>
          <p:nvPr/>
        </p:nvSpPr>
        <p:spPr bwMode="auto">
          <a:xfrm>
            <a:off x="1714600" y="3870606"/>
            <a:ext cx="3338536" cy="26891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5FF1421C-D7DD-F480-FE8A-283E8DDAA02C}"/>
              </a:ext>
            </a:extLst>
          </p:cNvPr>
          <p:cNvSpPr/>
          <p:nvPr/>
        </p:nvSpPr>
        <p:spPr bwMode="auto">
          <a:xfrm>
            <a:off x="1686818" y="5253560"/>
            <a:ext cx="3796625" cy="26891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45377D66-04F5-11B5-20BF-121CB011039B}"/>
              </a:ext>
            </a:extLst>
          </p:cNvPr>
          <p:cNvSpPr/>
          <p:nvPr/>
        </p:nvSpPr>
        <p:spPr bwMode="auto">
          <a:xfrm>
            <a:off x="778496" y="3004266"/>
            <a:ext cx="4809064" cy="1612204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243EBB70-23A2-18F5-A1B5-8BF73A96A145}"/>
              </a:ext>
            </a:extLst>
          </p:cNvPr>
          <p:cNvSpPr/>
          <p:nvPr/>
        </p:nvSpPr>
        <p:spPr bwMode="auto">
          <a:xfrm>
            <a:off x="778495" y="4655832"/>
            <a:ext cx="4809065" cy="1313737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D054EFA3-5870-D2BD-9370-D264946DBFB3}"/>
              </a:ext>
            </a:extLst>
          </p:cNvPr>
          <p:cNvSpPr/>
          <p:nvPr/>
        </p:nvSpPr>
        <p:spPr bwMode="auto">
          <a:xfrm>
            <a:off x="5541417" y="3773909"/>
            <a:ext cx="2630983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배열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[num]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내용을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ASCII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코드 값의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char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형으로 출력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T:</a:t>
            </a:r>
            <a:r>
              <a:rPr kumimoji="0" lang="en-US" altLang="ko-KR" sz="11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char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9070E617-9466-B28F-65AE-42D2AE20C50B}"/>
              </a:ext>
            </a:extLst>
          </p:cNvPr>
          <p:cNvSpPr/>
          <p:nvPr/>
        </p:nvSpPr>
        <p:spPr bwMode="auto">
          <a:xfrm>
            <a:off x="5765659" y="2722050"/>
            <a:ext cx="53453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char</a:t>
            </a:r>
          </a:p>
        </p:txBody>
      </p:sp>
      <p:cxnSp>
        <p:nvCxnSpPr>
          <p:cNvPr id="36" name="연결선: 꺾임 35">
            <a:extLst>
              <a:ext uri="{FF2B5EF4-FFF2-40B4-BE49-F238E27FC236}">
                <a16:creationId xmlns:a16="http://schemas.microsoft.com/office/drawing/2014/main" id="{33E7957C-E67D-07BC-D483-015C3F2FCF2E}"/>
              </a:ext>
            </a:extLst>
          </p:cNvPr>
          <p:cNvCxnSpPr>
            <a:cxnSpLocks/>
            <a:stCxn id="28" idx="1"/>
          </p:cNvCxnSpPr>
          <p:nvPr/>
        </p:nvCxnSpPr>
        <p:spPr bwMode="auto">
          <a:xfrm rot="10800000">
            <a:off x="5587559" y="4367864"/>
            <a:ext cx="500906" cy="307761"/>
          </a:xfrm>
          <a:prstGeom prst="bentConnector3">
            <a:avLst>
              <a:gd name="adj1" fmla="val 48574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39" name="연결선: 꺾임 38">
            <a:extLst>
              <a:ext uri="{FF2B5EF4-FFF2-40B4-BE49-F238E27FC236}">
                <a16:creationId xmlns:a16="http://schemas.microsoft.com/office/drawing/2014/main" id="{60E0B38F-A3F3-9237-D7AF-0CE6803DF81B}"/>
              </a:ext>
            </a:extLst>
          </p:cNvPr>
          <p:cNvCxnSpPr>
            <a:cxnSpLocks/>
            <a:stCxn id="28" idx="1"/>
          </p:cNvCxnSpPr>
          <p:nvPr/>
        </p:nvCxnSpPr>
        <p:spPr bwMode="auto">
          <a:xfrm rot="10800000" flipV="1">
            <a:off x="5587559" y="4675623"/>
            <a:ext cx="500907" cy="244261"/>
          </a:xfrm>
          <a:prstGeom prst="bentConnector3">
            <a:avLst>
              <a:gd name="adj1" fmla="val 48099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6" name="연결선: 꺾임 45">
            <a:extLst>
              <a:ext uri="{FF2B5EF4-FFF2-40B4-BE49-F238E27FC236}">
                <a16:creationId xmlns:a16="http://schemas.microsoft.com/office/drawing/2014/main" id="{9679DD7C-F497-A61E-DF96-BD59F54E1FA7}"/>
              </a:ext>
            </a:extLst>
          </p:cNvPr>
          <p:cNvCxnSpPr>
            <a:cxnSpLocks/>
            <a:stCxn id="25" idx="1"/>
            <a:endCxn id="30" idx="0"/>
          </p:cNvCxnSpPr>
          <p:nvPr/>
        </p:nvCxnSpPr>
        <p:spPr bwMode="auto">
          <a:xfrm rot="10800000" flipV="1">
            <a:off x="2599823" y="2853175"/>
            <a:ext cx="3165837" cy="205127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1" name="연결선: 꺾임 50">
            <a:extLst>
              <a:ext uri="{FF2B5EF4-FFF2-40B4-BE49-F238E27FC236}">
                <a16:creationId xmlns:a16="http://schemas.microsoft.com/office/drawing/2014/main" id="{D570A66D-2AFC-F3D3-3160-29510FF5E24A}"/>
              </a:ext>
            </a:extLst>
          </p:cNvPr>
          <p:cNvCxnSpPr>
            <a:cxnSpLocks/>
            <a:stCxn id="25" idx="1"/>
            <a:endCxn id="32" idx="0"/>
          </p:cNvCxnSpPr>
          <p:nvPr/>
        </p:nvCxnSpPr>
        <p:spPr bwMode="auto">
          <a:xfrm rot="10800000" flipV="1">
            <a:off x="2932639" y="2853176"/>
            <a:ext cx="2833020" cy="480516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21" name="직선 화살표 연결선 20">
            <a:extLst>
              <a:ext uri="{FF2B5EF4-FFF2-40B4-BE49-F238E27FC236}">
                <a16:creationId xmlns:a16="http://schemas.microsoft.com/office/drawing/2014/main" id="{4E8655A1-1EF4-1674-A65A-9B029B1E4817}"/>
              </a:ext>
            </a:extLst>
          </p:cNvPr>
          <p:cNvCxnSpPr>
            <a:cxnSpLocks/>
          </p:cNvCxnSpPr>
          <p:nvPr/>
        </p:nvCxnSpPr>
        <p:spPr>
          <a:xfrm flipH="1">
            <a:off x="5483443" y="5430478"/>
            <a:ext cx="441379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</p:spTree>
    <p:extLst>
      <p:ext uri="{BB962C8B-B14F-4D97-AF65-F5344CB8AC3E}">
        <p14:creationId xmlns:p14="http://schemas.microsoft.com/office/powerpoint/2010/main" val="3274368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8" grpId="0" animBg="1"/>
      <p:bldP spid="30" grpId="0" animBg="1"/>
      <p:bldP spid="32" grpId="0" animBg="1"/>
      <p:bldP spid="44" grpId="0" animBg="1"/>
      <p:bldP spid="49" grpId="0" animBg="1"/>
      <p:bldP spid="29" grpId="0" animBg="1"/>
      <p:bldP spid="31" grpId="0" animBg="1"/>
      <p:bldP spid="33" grpId="0" animBg="1"/>
      <p:bldP spid="35" grpId="0" animBg="1"/>
      <p:bldP spid="22" grpId="0" animBg="1"/>
      <p:bldP spid="2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08136DC-67DC-4D01-838B-A74B5B68126B}" type="slidenum">
              <a:rPr lang="en-US" altLang="ko-KR" smtClean="0"/>
              <a:pPr/>
              <a:t>18</a:t>
            </a:fld>
            <a:endParaRPr lang="en-US" altLang="ko-KR"/>
          </a:p>
        </p:txBody>
      </p:sp>
      <p:sp>
        <p:nvSpPr>
          <p:cNvPr id="522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40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템플릿 함수와 일반 함수의 중복</a:t>
            </a:r>
            <a:endParaRPr lang="ko-KR" altLang="en-US" sz="24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730250" y="1157288"/>
            <a:ext cx="7920038" cy="5426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#include &lt;iostream&gt;</a:t>
            </a:r>
          </a:p>
          <a:p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using namespace std;</a:t>
            </a:r>
          </a:p>
          <a:p>
            <a:endParaRPr lang="ko-KR" altLang="en-US" sz="14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</a:t>
            </a:r>
            <a:r>
              <a:rPr lang="ko-KR" altLang="en-US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템플릿 함수</a:t>
            </a:r>
          </a:p>
          <a:p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template &lt;class T&gt;     </a:t>
            </a:r>
            <a:r>
              <a:rPr lang="en-US" altLang="ko-KR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T</a:t>
            </a:r>
            <a:r>
              <a:rPr lang="ko-KR" altLang="en-US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가 </a:t>
            </a:r>
            <a:r>
              <a:rPr lang="en-US" altLang="ko-KR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int </a:t>
            </a:r>
            <a:r>
              <a:rPr lang="ko-KR" altLang="en-US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일 경우 일반 함수와 중복</a:t>
            </a:r>
            <a:endParaRPr lang="en-US" altLang="ko-KR" sz="1400" b="1" dirty="0">
              <a:solidFill>
                <a:srgbClr val="00B050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     </a:t>
            </a:r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void show(T a) {</a:t>
            </a:r>
          </a:p>
          <a:p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</a:t>
            </a:r>
            <a:r>
              <a:rPr lang="en-US" altLang="ko-KR" sz="14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cout</a:t>
            </a:r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&lt;&lt; a &lt;&lt; </a:t>
            </a:r>
            <a:r>
              <a:rPr lang="en-US" altLang="ko-KR" sz="14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endl</a:t>
            </a:r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;</a:t>
            </a:r>
          </a:p>
          <a:p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}</a:t>
            </a:r>
          </a:p>
          <a:p>
            <a:endParaRPr lang="ko-KR" altLang="en-US" sz="14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</a:t>
            </a:r>
            <a:r>
              <a:rPr lang="ko-KR" altLang="en-US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일반 함수</a:t>
            </a:r>
          </a:p>
          <a:p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void show(int a) {</a:t>
            </a:r>
          </a:p>
          <a:p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</a:t>
            </a:r>
            <a:r>
              <a:rPr lang="en-US" altLang="ko-KR" sz="14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cout</a:t>
            </a:r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&lt;&lt; "special " &lt;&lt; a;</a:t>
            </a:r>
          </a:p>
          <a:p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}</a:t>
            </a:r>
          </a:p>
          <a:p>
            <a:endParaRPr lang="ko-KR" altLang="en-US" sz="14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int main(void)</a:t>
            </a:r>
          </a:p>
          <a:p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{</a:t>
            </a:r>
          </a:p>
          <a:p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show(3.14);  </a:t>
            </a:r>
            <a:endParaRPr lang="en-US" altLang="ko-KR" sz="1400" b="1" dirty="0">
              <a:solidFill>
                <a:srgbClr val="00B050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show(100</a:t>
            </a:r>
            <a:r>
              <a:rPr lang="en-US" altLang="ko-KR" sz="1400" b="1" kern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);   </a:t>
            </a:r>
            <a:endParaRPr lang="en-US" altLang="ko-KR" sz="1400" b="1" dirty="0">
              <a:solidFill>
                <a:srgbClr val="00B050"/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ko-KR" altLang="en-US" sz="14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return 0;</a:t>
            </a:r>
          </a:p>
          <a:p>
            <a:endParaRPr lang="ko-KR" altLang="en-US" sz="14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}</a:t>
            </a:r>
            <a:endParaRPr lang="en-US" altLang="ko-KR" sz="1400" b="1" dirty="0">
              <a:solidFill>
                <a:srgbClr val="00B050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[</a:t>
            </a:r>
            <a:r>
              <a:rPr lang="ko-KR" altLang="en-US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</a:t>
            </a:r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]</a:t>
            </a:r>
          </a:p>
          <a:p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3.14</a:t>
            </a:r>
          </a:p>
          <a:p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special 100</a:t>
            </a:r>
          </a:p>
          <a:p>
            <a:endParaRPr lang="ko-KR" altLang="en-US" sz="13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556349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19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함수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function)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260491"/>
            <a:ext cx="8429684" cy="4525963"/>
          </a:xfrm>
        </p:spPr>
        <p:txBody>
          <a:bodyPr/>
          <a:lstStyle/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</a:t>
            </a:r>
            <a:endParaRPr lang="en-US" altLang="ko-KR" sz="1600" dirty="0"/>
          </a:p>
        </p:txBody>
      </p:sp>
      <p:sp>
        <p:nvSpPr>
          <p:cNvPr id="8" name="직사각형 7"/>
          <p:cNvSpPr/>
          <p:nvPr/>
        </p:nvSpPr>
        <p:spPr>
          <a:xfrm>
            <a:off x="611560" y="1196752"/>
            <a:ext cx="65008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/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</a:t>
            </a:r>
            <a:endParaRPr lang="ko-KR" altLang="en-US" dirty="0"/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F07C4725-235D-8ECD-2CAB-6D68FC7769F3}"/>
              </a:ext>
            </a:extLst>
          </p:cNvPr>
          <p:cNvSpPr/>
          <p:nvPr/>
        </p:nvSpPr>
        <p:spPr>
          <a:xfrm>
            <a:off x="788438" y="1556792"/>
            <a:ext cx="7597974" cy="502657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6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template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T&gt;</a:t>
            </a:r>
          </a:p>
          <a:p>
            <a:pPr marR="0" algn="l" rtl="0"/>
            <a:r>
              <a:rPr lang="fr-FR" altLang="ko-KR" sz="1600" b="1" i="0" u="none" strike="noStrike" baseline="0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fr-FR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fr-FR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printElement</a:t>
            </a:r>
            <a:r>
              <a:rPr lang="fr-FR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(T </a:t>
            </a:r>
            <a:r>
              <a:rPr lang="fr-FR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Array</a:t>
            </a:r>
            <a:r>
              <a:rPr lang="fr-FR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[], </a:t>
            </a:r>
            <a:r>
              <a:rPr lang="fr-FR" altLang="ko-KR" sz="1600" b="1" i="0" u="none" strike="noStrike" baseline="0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fr-FR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fr-FR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num</a:t>
            </a:r>
            <a:r>
              <a:rPr lang="fr-FR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Array[num] &lt;&lt;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863D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T </a:t>
            </a:r>
            <a:r>
              <a:rPr lang="en-US" altLang="ko-KR" sz="1600" b="1" i="0" u="none" strike="noStrike" baseline="0" dirty="0" err="1">
                <a:solidFill>
                  <a:srgbClr val="00863D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printElement</a:t>
            </a:r>
            <a:r>
              <a:rPr lang="en-US" altLang="ko-KR" sz="1600" b="1" i="0" u="none" strike="noStrike" baseline="0" dirty="0">
                <a:solidFill>
                  <a:srgbClr val="00863D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</a:t>
            </a:r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pt-BR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pt-BR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pt-BR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a[6] = {33, 34, 35, 36, 37, 38};</a:t>
            </a:r>
          </a:p>
          <a:p>
            <a:pPr marR="0" algn="l" rtl="0"/>
            <a:r>
              <a:rPr lang="fr-FR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double</a:t>
            </a:r>
            <a:r>
              <a:rPr lang="fr-FR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b[6] = {10.1, 10.2,</a:t>
            </a:r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10.3,</a:t>
            </a:r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10.4,</a:t>
            </a:r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10.5,</a:t>
            </a:r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10.6};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printElement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(a, 0);</a:t>
            </a:r>
            <a:endParaRPr lang="ko-KR" altLang="en-US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printElement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(b, 0);</a:t>
            </a: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  <a:endParaRPr lang="ko-KR" altLang="en-US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863D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B2965D27-9E01-5E4B-D14E-BC9CAFE90DF2}"/>
              </a:ext>
            </a:extLst>
          </p:cNvPr>
          <p:cNvSpPr/>
          <p:nvPr/>
        </p:nvSpPr>
        <p:spPr bwMode="auto">
          <a:xfrm>
            <a:off x="1711737" y="5048989"/>
            <a:ext cx="1896803" cy="24398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94500D13-D8BB-B82A-61F4-9C58060BE505}"/>
              </a:ext>
            </a:extLst>
          </p:cNvPr>
          <p:cNvSpPr/>
          <p:nvPr/>
        </p:nvSpPr>
        <p:spPr bwMode="auto">
          <a:xfrm>
            <a:off x="1711738" y="5328782"/>
            <a:ext cx="1880596" cy="22078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E23DF48F-F716-5A27-A446-DDDCCE83EE05}"/>
              </a:ext>
            </a:extLst>
          </p:cNvPr>
          <p:cNvSpPr/>
          <p:nvPr/>
        </p:nvSpPr>
        <p:spPr bwMode="auto">
          <a:xfrm>
            <a:off x="1711738" y="4590113"/>
            <a:ext cx="4830646" cy="23713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B3BCB5C1-DF4C-8544-5D9E-2E5920A8BBC3}"/>
              </a:ext>
            </a:extLst>
          </p:cNvPr>
          <p:cNvSpPr/>
          <p:nvPr/>
        </p:nvSpPr>
        <p:spPr bwMode="auto">
          <a:xfrm>
            <a:off x="1711737" y="4295191"/>
            <a:ext cx="3614819" cy="27020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33" name="직선 화살표 연결선 32">
            <a:extLst>
              <a:ext uri="{FF2B5EF4-FFF2-40B4-BE49-F238E27FC236}">
                <a16:creationId xmlns:a16="http://schemas.microsoft.com/office/drawing/2014/main" id="{FCA1F8AB-6246-DD27-FA11-164A7F5E67C2}"/>
              </a:ext>
            </a:extLst>
          </p:cNvPr>
          <p:cNvCxnSpPr>
            <a:cxnSpLocks/>
            <a:stCxn id="34" idx="1"/>
          </p:cNvCxnSpPr>
          <p:nvPr/>
        </p:nvCxnSpPr>
        <p:spPr>
          <a:xfrm flipH="1">
            <a:off x="4886200" y="2363470"/>
            <a:ext cx="631788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D21ABC5A-23F3-B1E2-DC10-D35EEC3C78F3}"/>
              </a:ext>
            </a:extLst>
          </p:cNvPr>
          <p:cNvSpPr/>
          <p:nvPr/>
        </p:nvSpPr>
        <p:spPr bwMode="auto">
          <a:xfrm>
            <a:off x="5517988" y="2232344"/>
            <a:ext cx="96266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함수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5" name="직선 화살표 연결선 34">
            <a:extLst>
              <a:ext uri="{FF2B5EF4-FFF2-40B4-BE49-F238E27FC236}">
                <a16:creationId xmlns:a16="http://schemas.microsoft.com/office/drawing/2014/main" id="{27219A1F-4945-CD68-FD3C-053F0A32504C}"/>
              </a:ext>
            </a:extLst>
          </p:cNvPr>
          <p:cNvCxnSpPr>
            <a:cxnSpLocks/>
            <a:stCxn id="36" idx="1"/>
            <a:endCxn id="31" idx="3"/>
          </p:cNvCxnSpPr>
          <p:nvPr/>
        </p:nvCxnSpPr>
        <p:spPr>
          <a:xfrm flipH="1" flipV="1">
            <a:off x="5326556" y="4430295"/>
            <a:ext cx="1313383" cy="1249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6" name="직사각형 35">
            <a:extLst>
              <a:ext uri="{FF2B5EF4-FFF2-40B4-BE49-F238E27FC236}">
                <a16:creationId xmlns:a16="http://schemas.microsoft.com/office/drawing/2014/main" id="{EA02A426-5EB5-029A-D83B-4B1A9F52FC53}"/>
              </a:ext>
            </a:extLst>
          </p:cNvPr>
          <p:cNvSpPr/>
          <p:nvPr/>
        </p:nvSpPr>
        <p:spPr bwMode="auto">
          <a:xfrm>
            <a:off x="6639939" y="4311667"/>
            <a:ext cx="1280207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char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배열 선언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5AB50778-4F02-35C7-6CE9-C56845CA9E48}"/>
              </a:ext>
            </a:extLst>
          </p:cNvPr>
          <p:cNvSpPr/>
          <p:nvPr/>
        </p:nvSpPr>
        <p:spPr bwMode="auto">
          <a:xfrm>
            <a:off x="6390661" y="4918991"/>
            <a:ext cx="1509665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double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배열 선언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C5FF7AA5-81A4-2C2A-B0EA-A06085E325B8}"/>
              </a:ext>
            </a:extLst>
          </p:cNvPr>
          <p:cNvSpPr/>
          <p:nvPr/>
        </p:nvSpPr>
        <p:spPr bwMode="auto">
          <a:xfrm>
            <a:off x="4107603" y="5255892"/>
            <a:ext cx="3416725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char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a[0]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부터 배열 원소의 값 출력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:</a:t>
            </a: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ASCII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코드에서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10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진수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33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해당되는 문자를 출력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!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문자가 출력됨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1" name="직선 화살표 연결선 40">
            <a:extLst>
              <a:ext uri="{FF2B5EF4-FFF2-40B4-BE49-F238E27FC236}">
                <a16:creationId xmlns:a16="http://schemas.microsoft.com/office/drawing/2014/main" id="{D4212BAA-90EC-309A-5A85-58024939735A}"/>
              </a:ext>
            </a:extLst>
          </p:cNvPr>
          <p:cNvCxnSpPr>
            <a:cxnSpLocks/>
            <a:stCxn id="42" idx="1"/>
            <a:endCxn id="46" idx="3"/>
          </p:cNvCxnSpPr>
          <p:nvPr/>
        </p:nvCxnSpPr>
        <p:spPr>
          <a:xfrm flipH="1">
            <a:off x="4696850" y="3230258"/>
            <a:ext cx="1083637" cy="1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91086289-203C-378A-7016-1C7AF63D1684}"/>
              </a:ext>
            </a:extLst>
          </p:cNvPr>
          <p:cNvSpPr/>
          <p:nvPr/>
        </p:nvSpPr>
        <p:spPr bwMode="auto">
          <a:xfrm>
            <a:off x="5780487" y="3099132"/>
            <a:ext cx="1845435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배열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[num]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내용을 출력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4" name="직사각형 43">
            <a:extLst>
              <a:ext uri="{FF2B5EF4-FFF2-40B4-BE49-F238E27FC236}">
                <a16:creationId xmlns:a16="http://schemas.microsoft.com/office/drawing/2014/main" id="{A3B3A6EA-EC61-3201-7B6B-EDE8B72F1E7A}"/>
              </a:ext>
            </a:extLst>
          </p:cNvPr>
          <p:cNvSpPr/>
          <p:nvPr/>
        </p:nvSpPr>
        <p:spPr bwMode="auto">
          <a:xfrm>
            <a:off x="4112968" y="5952384"/>
            <a:ext cx="299945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double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b[0]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배열 원소의 값 출력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10.1</a:t>
            </a:r>
          </a:p>
        </p:txBody>
      </p:sp>
      <p:cxnSp>
        <p:nvCxnSpPr>
          <p:cNvPr id="50" name="직선 화살표 연결선 49">
            <a:extLst>
              <a:ext uri="{FF2B5EF4-FFF2-40B4-BE49-F238E27FC236}">
                <a16:creationId xmlns:a16="http://schemas.microsoft.com/office/drawing/2014/main" id="{BBC43814-CC3A-3084-E7DA-F36F2E7422A4}"/>
              </a:ext>
            </a:extLst>
          </p:cNvPr>
          <p:cNvCxnSpPr>
            <a:cxnSpLocks/>
          </p:cNvCxnSpPr>
          <p:nvPr/>
        </p:nvCxnSpPr>
        <p:spPr>
          <a:xfrm flipH="1" flipV="1">
            <a:off x="3123199" y="2873225"/>
            <a:ext cx="35120" cy="223136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3" name="직사각형 52">
            <a:extLst>
              <a:ext uri="{FF2B5EF4-FFF2-40B4-BE49-F238E27FC236}">
                <a16:creationId xmlns:a16="http://schemas.microsoft.com/office/drawing/2014/main" id="{701D6649-D967-08FB-9E22-FC54B2EDD9C6}"/>
              </a:ext>
            </a:extLst>
          </p:cNvPr>
          <p:cNvSpPr/>
          <p:nvPr/>
        </p:nvSpPr>
        <p:spPr bwMode="auto">
          <a:xfrm>
            <a:off x="2860284" y="2873224"/>
            <a:ext cx="223892" cy="17692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a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4" name="직사각형 53">
            <a:extLst>
              <a:ext uri="{FF2B5EF4-FFF2-40B4-BE49-F238E27FC236}">
                <a16:creationId xmlns:a16="http://schemas.microsoft.com/office/drawing/2014/main" id="{422C2717-4C74-ECB3-1280-52D60489A269}"/>
              </a:ext>
            </a:extLst>
          </p:cNvPr>
          <p:cNvSpPr/>
          <p:nvPr/>
        </p:nvSpPr>
        <p:spPr bwMode="auto">
          <a:xfrm>
            <a:off x="3437873" y="2864527"/>
            <a:ext cx="246956" cy="18562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b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5" name="직사각형 54">
            <a:extLst>
              <a:ext uri="{FF2B5EF4-FFF2-40B4-BE49-F238E27FC236}">
                <a16:creationId xmlns:a16="http://schemas.microsoft.com/office/drawing/2014/main" id="{31E4830F-969A-04D9-E66A-3694B9CD8C06}"/>
              </a:ext>
            </a:extLst>
          </p:cNvPr>
          <p:cNvSpPr/>
          <p:nvPr/>
        </p:nvSpPr>
        <p:spPr bwMode="auto">
          <a:xfrm>
            <a:off x="3524607" y="3460334"/>
            <a:ext cx="223892" cy="19582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0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6" name="직사각형 55">
            <a:extLst>
              <a:ext uri="{FF2B5EF4-FFF2-40B4-BE49-F238E27FC236}">
                <a16:creationId xmlns:a16="http://schemas.microsoft.com/office/drawing/2014/main" id="{0DD8D511-EAD7-3CB3-01B0-50A415FFF1D3}"/>
              </a:ext>
            </a:extLst>
          </p:cNvPr>
          <p:cNvSpPr/>
          <p:nvPr/>
        </p:nvSpPr>
        <p:spPr bwMode="auto">
          <a:xfrm>
            <a:off x="2538951" y="3810089"/>
            <a:ext cx="598855" cy="19582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T:</a:t>
            </a:r>
            <a:r>
              <a:rPr lang="en-US" altLang="ko-KR" sz="14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613FF43B-7037-0FA0-B4C8-3594C95EA49A}"/>
              </a:ext>
            </a:extLst>
          </p:cNvPr>
          <p:cNvSpPr/>
          <p:nvPr/>
        </p:nvSpPr>
        <p:spPr bwMode="auto">
          <a:xfrm>
            <a:off x="3318015" y="3880322"/>
            <a:ext cx="761128" cy="19582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T:</a:t>
            </a:r>
            <a:r>
              <a:rPr kumimoji="1" lang="en-US" altLang="ko-KR" sz="14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double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5" name="직사각형 44">
            <a:extLst>
              <a:ext uri="{FF2B5EF4-FFF2-40B4-BE49-F238E27FC236}">
                <a16:creationId xmlns:a16="http://schemas.microsoft.com/office/drawing/2014/main" id="{BFAD2462-A5DC-D839-A32E-5B86D7471551}"/>
              </a:ext>
            </a:extLst>
          </p:cNvPr>
          <p:cNvSpPr/>
          <p:nvPr/>
        </p:nvSpPr>
        <p:spPr bwMode="auto">
          <a:xfrm>
            <a:off x="818934" y="2293963"/>
            <a:ext cx="4067266" cy="143523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6" name="직사각형 45">
            <a:extLst>
              <a:ext uri="{FF2B5EF4-FFF2-40B4-BE49-F238E27FC236}">
                <a16:creationId xmlns:a16="http://schemas.microsoft.com/office/drawing/2014/main" id="{B67CA788-E359-65D8-9F11-CC2811F3315A}"/>
              </a:ext>
            </a:extLst>
          </p:cNvPr>
          <p:cNvSpPr/>
          <p:nvPr/>
        </p:nvSpPr>
        <p:spPr bwMode="auto">
          <a:xfrm>
            <a:off x="1746683" y="3082020"/>
            <a:ext cx="2950167" cy="29667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7" name="직사각형 46">
            <a:extLst>
              <a:ext uri="{FF2B5EF4-FFF2-40B4-BE49-F238E27FC236}">
                <a16:creationId xmlns:a16="http://schemas.microsoft.com/office/drawing/2014/main" id="{86DF51F3-2555-31C1-F1B1-3416700D18EA}"/>
              </a:ext>
            </a:extLst>
          </p:cNvPr>
          <p:cNvSpPr/>
          <p:nvPr/>
        </p:nvSpPr>
        <p:spPr bwMode="auto">
          <a:xfrm>
            <a:off x="2365920" y="2348880"/>
            <a:ext cx="173221" cy="26264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8" name="직사각형 47">
            <a:extLst>
              <a:ext uri="{FF2B5EF4-FFF2-40B4-BE49-F238E27FC236}">
                <a16:creationId xmlns:a16="http://schemas.microsoft.com/office/drawing/2014/main" id="{89560D94-7FE5-6F67-5648-ACF3FBDE7FAF}"/>
              </a:ext>
            </a:extLst>
          </p:cNvPr>
          <p:cNvSpPr/>
          <p:nvPr/>
        </p:nvSpPr>
        <p:spPr bwMode="auto">
          <a:xfrm>
            <a:off x="2652036" y="2595887"/>
            <a:ext cx="173221" cy="24546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58" name="연결선: 꺾임 57">
            <a:extLst>
              <a:ext uri="{FF2B5EF4-FFF2-40B4-BE49-F238E27FC236}">
                <a16:creationId xmlns:a16="http://schemas.microsoft.com/office/drawing/2014/main" id="{8F30E930-3DD2-C312-EF60-E7E02F3958EE}"/>
              </a:ext>
            </a:extLst>
          </p:cNvPr>
          <p:cNvCxnSpPr>
            <a:cxnSpLocks/>
            <a:stCxn id="38" idx="0"/>
            <a:endCxn id="29" idx="3"/>
          </p:cNvCxnSpPr>
          <p:nvPr/>
        </p:nvCxnSpPr>
        <p:spPr bwMode="auto">
          <a:xfrm rot="16200000" flipV="1">
            <a:off x="6738785" y="4512282"/>
            <a:ext cx="210308" cy="603110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9" name="연결선: 꺾임 58">
            <a:extLst>
              <a:ext uri="{FF2B5EF4-FFF2-40B4-BE49-F238E27FC236}">
                <a16:creationId xmlns:a16="http://schemas.microsoft.com/office/drawing/2014/main" id="{8EB4A212-57AD-A018-AA86-639B8BB38F32}"/>
              </a:ext>
            </a:extLst>
          </p:cNvPr>
          <p:cNvCxnSpPr>
            <a:cxnSpLocks/>
            <a:stCxn id="40" idx="0"/>
            <a:endCxn id="25" idx="3"/>
          </p:cNvCxnSpPr>
          <p:nvPr/>
        </p:nvCxnSpPr>
        <p:spPr bwMode="auto">
          <a:xfrm rot="16200000" flipV="1">
            <a:off x="4669797" y="4109723"/>
            <a:ext cx="84912" cy="2207426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0" name="연결선: 꺾임 59">
            <a:extLst>
              <a:ext uri="{FF2B5EF4-FFF2-40B4-BE49-F238E27FC236}">
                <a16:creationId xmlns:a16="http://schemas.microsoft.com/office/drawing/2014/main" id="{25D8CA5B-3B59-CF5C-FF76-3BBC4BFC6D5A}"/>
              </a:ext>
            </a:extLst>
          </p:cNvPr>
          <p:cNvCxnSpPr>
            <a:cxnSpLocks/>
            <a:stCxn id="44" idx="1"/>
            <a:endCxn id="27" idx="3"/>
          </p:cNvCxnSpPr>
          <p:nvPr/>
        </p:nvCxnSpPr>
        <p:spPr bwMode="auto">
          <a:xfrm rot="10800000">
            <a:off x="3592334" y="5439178"/>
            <a:ext cx="520634" cy="644333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14" name="직선 화살표 연결선 13">
            <a:extLst>
              <a:ext uri="{FF2B5EF4-FFF2-40B4-BE49-F238E27FC236}">
                <a16:creationId xmlns:a16="http://schemas.microsoft.com/office/drawing/2014/main" id="{12849E7B-3E14-6FB1-16A8-9205089FABB0}"/>
              </a:ext>
            </a:extLst>
          </p:cNvPr>
          <p:cNvCxnSpPr>
            <a:cxnSpLocks/>
          </p:cNvCxnSpPr>
          <p:nvPr/>
        </p:nvCxnSpPr>
        <p:spPr>
          <a:xfrm flipV="1">
            <a:off x="3203848" y="2858533"/>
            <a:ext cx="199550" cy="251468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7" name="직선 화살표 연결선 16">
            <a:extLst>
              <a:ext uri="{FF2B5EF4-FFF2-40B4-BE49-F238E27FC236}">
                <a16:creationId xmlns:a16="http://schemas.microsoft.com/office/drawing/2014/main" id="{7B580F90-5427-9979-F2D3-274A7E904E94}"/>
              </a:ext>
            </a:extLst>
          </p:cNvPr>
          <p:cNvCxnSpPr>
            <a:cxnSpLocks/>
          </p:cNvCxnSpPr>
          <p:nvPr/>
        </p:nvCxnSpPr>
        <p:spPr>
          <a:xfrm flipV="1">
            <a:off x="3424981" y="2835342"/>
            <a:ext cx="511927" cy="226925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2AC92FD5-8F49-408C-98D7-D3B18BAA6A1B}"/>
              </a:ext>
            </a:extLst>
          </p:cNvPr>
          <p:cNvSpPr/>
          <p:nvPr/>
        </p:nvSpPr>
        <p:spPr bwMode="auto">
          <a:xfrm>
            <a:off x="3982437" y="3465146"/>
            <a:ext cx="223892" cy="19582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0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39" name="직선 화살표 연결선 38">
            <a:extLst>
              <a:ext uri="{FF2B5EF4-FFF2-40B4-BE49-F238E27FC236}">
                <a16:creationId xmlns:a16="http://schemas.microsoft.com/office/drawing/2014/main" id="{C882F8AD-1198-493C-87C7-B391FE7E3753}"/>
              </a:ext>
            </a:extLst>
          </p:cNvPr>
          <p:cNvCxnSpPr>
            <a:cxnSpLocks/>
          </p:cNvCxnSpPr>
          <p:nvPr/>
        </p:nvCxnSpPr>
        <p:spPr>
          <a:xfrm flipV="1">
            <a:off x="3469633" y="2987741"/>
            <a:ext cx="619675" cy="241070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7" grpId="0" animBg="1"/>
      <p:bldP spid="29" grpId="0" animBg="1"/>
      <p:bldP spid="31" grpId="0" animBg="1"/>
      <p:bldP spid="34" grpId="0" animBg="1"/>
      <p:bldP spid="36" grpId="0" animBg="1"/>
      <p:bldP spid="38" grpId="0" animBg="1"/>
      <p:bldP spid="40" grpId="0" animBg="1"/>
      <p:bldP spid="42" grpId="0" animBg="1"/>
      <p:bldP spid="44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45" grpId="0" animBg="1"/>
      <p:bldP spid="46" grpId="0" animBg="1"/>
      <p:bldP spid="47" grpId="0" animBg="1"/>
      <p:bldP spid="48" grpId="0" animBg="1"/>
      <p:bldP spid="3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2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(template)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이란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285860"/>
            <a:ext cx="8229600" cy="4525963"/>
          </a:xfrm>
        </p:spPr>
        <p:txBody>
          <a:bodyPr/>
          <a:lstStyle/>
          <a:p>
            <a:pPr marL="457200" indent="-457200"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1.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템플릿</a:t>
            </a: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(template)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이란</a:t>
            </a: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?</a:t>
            </a: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endParaRPr lang="en-US" altLang="ko-KR" sz="16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1)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템플릿은 샘플로 만들어진 모형 형판에 각기 다른 재료를 넣어 동일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형상을 여러 개 만들 수 있듯이 템플릿은 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C++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에서 동일한 기능을 하는    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함수 혹은 클래스 등의 템플릿을 작성해 놓고 필요할 때 마다 가져다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사용할 수 있도록 제안된 일반화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(generic)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시키는 기법</a:t>
            </a:r>
            <a:r>
              <a:rPr lang="en-US" altLang="ko-KR" sz="1800" dirty="0"/>
              <a:t>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2828941"/>
            <a:ext cx="7358114" cy="3671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20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함수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function)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916660"/>
            <a:ext cx="1895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lang="ko-KR" alt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119" y="2564904"/>
            <a:ext cx="7619305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21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함수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function)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624804" y="1214422"/>
            <a:ext cx="65008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/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5</a:t>
            </a:r>
            <a:endParaRPr lang="ko-KR" altLang="en-US" dirty="0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70456215-D132-3D14-0A95-AFA99BB9F910}"/>
              </a:ext>
            </a:extLst>
          </p:cNvPr>
          <p:cNvSpPr/>
          <p:nvPr/>
        </p:nvSpPr>
        <p:spPr>
          <a:xfrm>
            <a:off x="822835" y="1556792"/>
            <a:ext cx="7565588" cy="502657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3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3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template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T&gt;</a:t>
            </a:r>
          </a:p>
          <a:p>
            <a:pPr marR="0" algn="l" rtl="0"/>
            <a:r>
              <a:rPr lang="fr-FR" altLang="ko-KR" sz="1300" b="1" i="0" u="none" strike="noStrike" baseline="0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fr-FR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fr-FR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printElement</a:t>
            </a:r>
            <a:r>
              <a:rPr lang="fr-FR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(T </a:t>
            </a:r>
            <a:r>
              <a:rPr lang="fr-FR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Array</a:t>
            </a:r>
            <a:r>
              <a:rPr lang="fr-FR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[], </a:t>
            </a:r>
            <a:r>
              <a:rPr lang="fr-FR" altLang="ko-KR" sz="1300" b="1" i="0" u="none" strike="noStrike" baseline="0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fr-FR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fr-FR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num</a:t>
            </a:r>
            <a:r>
              <a:rPr lang="fr-FR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Array[num] &lt;&lt; 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ko-KR" altLang="en-US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300" b="1" i="0" u="none" strike="noStrike" baseline="0" dirty="0">
                <a:solidFill>
                  <a:srgbClr val="00863D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T </a:t>
            </a:r>
            <a:r>
              <a:rPr lang="en-US" altLang="ko-KR" sz="1300" b="1" i="0" u="none" strike="noStrike" baseline="0" dirty="0" err="1">
                <a:solidFill>
                  <a:srgbClr val="00863D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printElement</a:t>
            </a:r>
            <a:r>
              <a:rPr lang="en-US" altLang="ko-KR" sz="1300" b="1" i="0" u="none" strike="noStrike" baseline="0" dirty="0">
                <a:solidFill>
                  <a:srgbClr val="00863D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</a:t>
            </a:r>
            <a:endParaRPr lang="ko-KR" altLang="en-US" sz="1300" b="1" i="0" u="none" strike="noStrike" baseline="0" dirty="0">
              <a:solidFill>
                <a:srgbClr val="00863D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printElement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Array[], </a:t>
            </a:r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num)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(</a:t>
            </a:r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)Array[num] &lt;&lt; 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3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130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printElement</a:t>
            </a:r>
            <a:r>
              <a:rPr lang="en-US" altLang="ko-KR" sz="13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</a:t>
            </a:r>
            <a:endParaRPr lang="en-US" altLang="ko-KR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pt-BR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pt-BR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pt-BR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a[6] = {33, 34, 35, 36, 37, 38};</a:t>
            </a:r>
          </a:p>
          <a:p>
            <a:pPr marR="0" algn="l" rtl="0"/>
            <a:r>
              <a:rPr lang="fr-FR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double</a:t>
            </a:r>
            <a:r>
              <a:rPr lang="fr-FR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b[6] = {10.1, 10.2,</a:t>
            </a:r>
            <a:r>
              <a:rPr lang="ko-KR" altLang="en-US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10.3,</a:t>
            </a:r>
            <a:r>
              <a:rPr lang="ko-KR" altLang="en-US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10.4,</a:t>
            </a:r>
            <a:r>
              <a:rPr lang="ko-KR" altLang="en-US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10.5,</a:t>
            </a:r>
            <a:r>
              <a:rPr lang="ko-KR" altLang="en-US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10.6};</a:t>
            </a:r>
          </a:p>
          <a:p>
            <a:pPr marR="0" algn="l" rtl="0"/>
            <a:endParaRPr lang="ko-KR" altLang="en-US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printElement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(a, 0);</a:t>
            </a:r>
            <a:endParaRPr lang="ko-KR" altLang="en-US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printElement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(b, 0);</a:t>
            </a:r>
          </a:p>
          <a:p>
            <a:pPr marR="0" algn="l" rtl="0"/>
            <a:endParaRPr lang="ko-KR" altLang="en-US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  <a:endParaRPr lang="ko-KR" altLang="en-US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ko-KR" altLang="en-US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300" b="1" i="0" u="none" strike="noStrike" baseline="0" dirty="0">
                <a:solidFill>
                  <a:srgbClr val="00863D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F1AC5187-0F0F-CD01-9701-C9E28F4AC4A2}"/>
              </a:ext>
            </a:extLst>
          </p:cNvPr>
          <p:cNvSpPr/>
          <p:nvPr/>
        </p:nvSpPr>
        <p:spPr bwMode="auto">
          <a:xfrm>
            <a:off x="1808768" y="5375649"/>
            <a:ext cx="1534348" cy="18489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F27D00C8-F1F6-3732-BD9C-B4A42C9A99FA}"/>
              </a:ext>
            </a:extLst>
          </p:cNvPr>
          <p:cNvSpPr/>
          <p:nvPr/>
        </p:nvSpPr>
        <p:spPr bwMode="auto">
          <a:xfrm>
            <a:off x="1808768" y="5600825"/>
            <a:ext cx="1534347" cy="18562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018261BA-A83F-DAF3-8562-B3884CA276CB}"/>
              </a:ext>
            </a:extLst>
          </p:cNvPr>
          <p:cNvSpPr/>
          <p:nvPr/>
        </p:nvSpPr>
        <p:spPr bwMode="auto">
          <a:xfrm>
            <a:off x="1799780" y="4982359"/>
            <a:ext cx="3919599" cy="18188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5B332492-D888-53BC-6224-191172C2B23A}"/>
              </a:ext>
            </a:extLst>
          </p:cNvPr>
          <p:cNvSpPr/>
          <p:nvPr/>
        </p:nvSpPr>
        <p:spPr bwMode="auto">
          <a:xfrm>
            <a:off x="1799780" y="4775417"/>
            <a:ext cx="2839479" cy="18188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5CBB833B-AAF1-19E3-0603-10D3746BF2C5}"/>
              </a:ext>
            </a:extLst>
          </p:cNvPr>
          <p:cNvSpPr/>
          <p:nvPr/>
        </p:nvSpPr>
        <p:spPr bwMode="auto">
          <a:xfrm>
            <a:off x="5993201" y="1947606"/>
            <a:ext cx="95506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함수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6" name="직사각형 35">
            <a:extLst>
              <a:ext uri="{FF2B5EF4-FFF2-40B4-BE49-F238E27FC236}">
                <a16:creationId xmlns:a16="http://schemas.microsoft.com/office/drawing/2014/main" id="{C96F1B11-4629-4B0D-6A64-291FCCDDC0FD}"/>
              </a:ext>
            </a:extLst>
          </p:cNvPr>
          <p:cNvSpPr/>
          <p:nvPr/>
        </p:nvSpPr>
        <p:spPr bwMode="auto">
          <a:xfrm>
            <a:off x="5521003" y="2487179"/>
            <a:ext cx="2579390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배열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[num]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내용을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ASCII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코드 값의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char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형으로 출력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T:</a:t>
            </a:r>
            <a:r>
              <a:rPr kumimoji="0" lang="en-US" altLang="ko-KR" sz="11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char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</p:txBody>
      </p: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2702FF05-9E44-0C4E-8558-9D1F7C3D30A3}"/>
              </a:ext>
            </a:extLst>
          </p:cNvPr>
          <p:cNvSpPr/>
          <p:nvPr/>
        </p:nvSpPr>
        <p:spPr bwMode="auto">
          <a:xfrm>
            <a:off x="5521002" y="3146058"/>
            <a:ext cx="2126887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템플릿 함수와 일반 함수 중복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일반 함수를 우선하여 호출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9C640297-75F0-B777-5DB8-A32FD980AC75}"/>
              </a:ext>
            </a:extLst>
          </p:cNvPr>
          <p:cNvSpPr/>
          <p:nvPr/>
        </p:nvSpPr>
        <p:spPr bwMode="auto">
          <a:xfrm>
            <a:off x="5521002" y="3647557"/>
            <a:ext cx="2470581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cast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연산자를 사용하여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int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형으로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변환하여 배열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[num]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내용을 출력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4" name="직사각형 43">
            <a:extLst>
              <a:ext uri="{FF2B5EF4-FFF2-40B4-BE49-F238E27FC236}">
                <a16:creationId xmlns:a16="http://schemas.microsoft.com/office/drawing/2014/main" id="{D70BC5F8-F4A0-87A8-7664-D5F145C90693}"/>
              </a:ext>
            </a:extLst>
          </p:cNvPr>
          <p:cNvSpPr/>
          <p:nvPr/>
        </p:nvSpPr>
        <p:spPr bwMode="auto">
          <a:xfrm>
            <a:off x="5562956" y="4310592"/>
            <a:ext cx="792848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일반 함수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6" name="직사각형 45">
            <a:extLst>
              <a:ext uri="{FF2B5EF4-FFF2-40B4-BE49-F238E27FC236}">
                <a16:creationId xmlns:a16="http://schemas.microsoft.com/office/drawing/2014/main" id="{A8887A87-C1A8-3CE4-8640-14BBCDD92393}"/>
              </a:ext>
            </a:extLst>
          </p:cNvPr>
          <p:cNvSpPr/>
          <p:nvPr/>
        </p:nvSpPr>
        <p:spPr bwMode="auto">
          <a:xfrm>
            <a:off x="6621854" y="4528455"/>
            <a:ext cx="127104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char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배열 선언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7" name="직사각형 46">
            <a:extLst>
              <a:ext uri="{FF2B5EF4-FFF2-40B4-BE49-F238E27FC236}">
                <a16:creationId xmlns:a16="http://schemas.microsoft.com/office/drawing/2014/main" id="{FA8D48F6-F150-DF78-3435-B8B276CA5339}"/>
              </a:ext>
            </a:extLst>
          </p:cNvPr>
          <p:cNvSpPr/>
          <p:nvPr/>
        </p:nvSpPr>
        <p:spPr bwMode="auto">
          <a:xfrm>
            <a:off x="6452452" y="4916400"/>
            <a:ext cx="1491907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double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배열 선언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8" name="직사각형 47">
            <a:extLst>
              <a:ext uri="{FF2B5EF4-FFF2-40B4-BE49-F238E27FC236}">
                <a16:creationId xmlns:a16="http://schemas.microsoft.com/office/drawing/2014/main" id="{6B5DC076-97FA-0507-E2F2-05DAB86C8E08}"/>
              </a:ext>
            </a:extLst>
          </p:cNvPr>
          <p:cNvSpPr/>
          <p:nvPr/>
        </p:nvSpPr>
        <p:spPr bwMode="auto">
          <a:xfrm>
            <a:off x="4270858" y="5325568"/>
            <a:ext cx="3503037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함수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char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a[],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0)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와 일반 함수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char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a[], 0)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가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중복되었을 경우에는 일반 함수가 호출되므로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int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a[0]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배열 원소의 값 출력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33</a:t>
            </a:r>
          </a:p>
        </p:txBody>
      </p:sp>
      <p:sp>
        <p:nvSpPr>
          <p:cNvPr id="49" name="직사각형 48">
            <a:extLst>
              <a:ext uri="{FF2B5EF4-FFF2-40B4-BE49-F238E27FC236}">
                <a16:creationId xmlns:a16="http://schemas.microsoft.com/office/drawing/2014/main" id="{B886B2BE-7EB6-7858-D687-C36543939D86}"/>
              </a:ext>
            </a:extLst>
          </p:cNvPr>
          <p:cNvSpPr/>
          <p:nvPr/>
        </p:nvSpPr>
        <p:spPr bwMode="auto">
          <a:xfrm>
            <a:off x="4270858" y="6114540"/>
            <a:ext cx="325442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double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b[0]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배열 원소들의 값 출력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10.1</a:t>
            </a:r>
          </a:p>
        </p:txBody>
      </p:sp>
      <p:cxnSp>
        <p:nvCxnSpPr>
          <p:cNvPr id="54" name="직선 화살표 연결선 53">
            <a:extLst>
              <a:ext uri="{FF2B5EF4-FFF2-40B4-BE49-F238E27FC236}">
                <a16:creationId xmlns:a16="http://schemas.microsoft.com/office/drawing/2014/main" id="{728FC79C-ED2C-83D9-5AA1-B3B9C943E3C2}"/>
              </a:ext>
            </a:extLst>
          </p:cNvPr>
          <p:cNvCxnSpPr>
            <a:cxnSpLocks/>
            <a:stCxn id="47" idx="1"/>
            <a:endCxn id="31" idx="3"/>
          </p:cNvCxnSpPr>
          <p:nvPr/>
        </p:nvCxnSpPr>
        <p:spPr>
          <a:xfrm flipH="1">
            <a:off x="5719379" y="5047526"/>
            <a:ext cx="733073" cy="2577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66" name="직선 화살표 연결선 65">
            <a:extLst>
              <a:ext uri="{FF2B5EF4-FFF2-40B4-BE49-F238E27FC236}">
                <a16:creationId xmlns:a16="http://schemas.microsoft.com/office/drawing/2014/main" id="{36552D59-8872-CA67-DA64-D78AB5D91CE9}"/>
              </a:ext>
            </a:extLst>
          </p:cNvPr>
          <p:cNvCxnSpPr>
            <a:cxnSpLocks/>
          </p:cNvCxnSpPr>
          <p:nvPr/>
        </p:nvCxnSpPr>
        <p:spPr>
          <a:xfrm flipH="1" flipV="1">
            <a:off x="2977200" y="2564904"/>
            <a:ext cx="5507" cy="307797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8" name="직사각형 67">
            <a:extLst>
              <a:ext uri="{FF2B5EF4-FFF2-40B4-BE49-F238E27FC236}">
                <a16:creationId xmlns:a16="http://schemas.microsoft.com/office/drawing/2014/main" id="{2C17A83A-00BB-B82C-43B1-5AB23F9553E2}"/>
              </a:ext>
            </a:extLst>
          </p:cNvPr>
          <p:cNvSpPr/>
          <p:nvPr/>
        </p:nvSpPr>
        <p:spPr bwMode="auto">
          <a:xfrm>
            <a:off x="2555776" y="3027266"/>
            <a:ext cx="223892" cy="19582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a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9" name="직사각형 68">
            <a:extLst>
              <a:ext uri="{FF2B5EF4-FFF2-40B4-BE49-F238E27FC236}">
                <a16:creationId xmlns:a16="http://schemas.microsoft.com/office/drawing/2014/main" id="{5CEB2F5E-AEAA-E789-E7BC-1D4D91E6E885}"/>
              </a:ext>
            </a:extLst>
          </p:cNvPr>
          <p:cNvSpPr/>
          <p:nvPr/>
        </p:nvSpPr>
        <p:spPr bwMode="auto">
          <a:xfrm>
            <a:off x="2987824" y="3037519"/>
            <a:ext cx="246956" cy="22126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b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70" name="직사각형 69">
            <a:extLst>
              <a:ext uri="{FF2B5EF4-FFF2-40B4-BE49-F238E27FC236}">
                <a16:creationId xmlns:a16="http://schemas.microsoft.com/office/drawing/2014/main" id="{D2DBBB7D-6C5C-2C48-FB4F-7A3DA5A1BD1E}"/>
              </a:ext>
            </a:extLst>
          </p:cNvPr>
          <p:cNvSpPr/>
          <p:nvPr/>
        </p:nvSpPr>
        <p:spPr bwMode="auto">
          <a:xfrm>
            <a:off x="3121226" y="3569615"/>
            <a:ext cx="223892" cy="19582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0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71" name="직사각형 70">
            <a:extLst>
              <a:ext uri="{FF2B5EF4-FFF2-40B4-BE49-F238E27FC236}">
                <a16:creationId xmlns:a16="http://schemas.microsoft.com/office/drawing/2014/main" id="{BAE07BD1-044F-3AD9-B96F-FD8DE49D7A03}"/>
              </a:ext>
            </a:extLst>
          </p:cNvPr>
          <p:cNvSpPr/>
          <p:nvPr/>
        </p:nvSpPr>
        <p:spPr bwMode="auto">
          <a:xfrm>
            <a:off x="2251268" y="4277360"/>
            <a:ext cx="598855" cy="19582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3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T:</a:t>
            </a:r>
            <a:r>
              <a:rPr lang="en-US" altLang="ko-KR" sz="13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endParaRPr kumimoji="1" lang="ko-KR" altLang="en-US" sz="13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72" name="직사각형 71">
            <a:extLst>
              <a:ext uri="{FF2B5EF4-FFF2-40B4-BE49-F238E27FC236}">
                <a16:creationId xmlns:a16="http://schemas.microsoft.com/office/drawing/2014/main" id="{D5946765-51D4-DC90-F5BD-023A324AADDC}"/>
              </a:ext>
            </a:extLst>
          </p:cNvPr>
          <p:cNvSpPr/>
          <p:nvPr/>
        </p:nvSpPr>
        <p:spPr bwMode="auto">
          <a:xfrm>
            <a:off x="2977594" y="4302595"/>
            <a:ext cx="761128" cy="19582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3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T:</a:t>
            </a:r>
            <a:r>
              <a:rPr kumimoji="1" lang="en-US" altLang="ko-KR" sz="13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double</a:t>
            </a:r>
            <a:endParaRPr kumimoji="1" lang="ko-KR" altLang="en-US" sz="13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522111B6-E2C8-0485-6659-1C8A37BBF9A9}"/>
              </a:ext>
            </a:extLst>
          </p:cNvPr>
          <p:cNvSpPr/>
          <p:nvPr/>
        </p:nvSpPr>
        <p:spPr>
          <a:xfrm>
            <a:off x="899591" y="2144396"/>
            <a:ext cx="4191499" cy="1188231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5" name="직사각형 44">
            <a:extLst>
              <a:ext uri="{FF2B5EF4-FFF2-40B4-BE49-F238E27FC236}">
                <a16:creationId xmlns:a16="http://schemas.microsoft.com/office/drawing/2014/main" id="{62B09BCE-65FF-21E5-92BC-B39EF9CC640B}"/>
              </a:ext>
            </a:extLst>
          </p:cNvPr>
          <p:cNvSpPr/>
          <p:nvPr/>
        </p:nvSpPr>
        <p:spPr>
          <a:xfrm>
            <a:off x="899590" y="3372487"/>
            <a:ext cx="4191499" cy="834477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51" name="직사각형 50">
            <a:extLst>
              <a:ext uri="{FF2B5EF4-FFF2-40B4-BE49-F238E27FC236}">
                <a16:creationId xmlns:a16="http://schemas.microsoft.com/office/drawing/2014/main" id="{28742986-F2ED-93D0-A692-D20FE66ED473}"/>
              </a:ext>
            </a:extLst>
          </p:cNvPr>
          <p:cNvSpPr/>
          <p:nvPr/>
        </p:nvSpPr>
        <p:spPr bwMode="auto">
          <a:xfrm>
            <a:off x="1799779" y="3775536"/>
            <a:ext cx="2974955" cy="20706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2" name="직사각형 51">
            <a:extLst>
              <a:ext uri="{FF2B5EF4-FFF2-40B4-BE49-F238E27FC236}">
                <a16:creationId xmlns:a16="http://schemas.microsoft.com/office/drawing/2014/main" id="{9E952347-D1AC-48BF-74BE-EF0E7BCFF068}"/>
              </a:ext>
            </a:extLst>
          </p:cNvPr>
          <p:cNvSpPr/>
          <p:nvPr/>
        </p:nvSpPr>
        <p:spPr bwMode="auto">
          <a:xfrm>
            <a:off x="1740263" y="2797912"/>
            <a:ext cx="2673282" cy="20706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3" name="직사각형 52">
            <a:extLst>
              <a:ext uri="{FF2B5EF4-FFF2-40B4-BE49-F238E27FC236}">
                <a16:creationId xmlns:a16="http://schemas.microsoft.com/office/drawing/2014/main" id="{135DEB61-F487-0D79-02C1-45E5139FCF44}"/>
              </a:ext>
            </a:extLst>
          </p:cNvPr>
          <p:cNvSpPr/>
          <p:nvPr/>
        </p:nvSpPr>
        <p:spPr bwMode="auto">
          <a:xfrm>
            <a:off x="2112482" y="2188544"/>
            <a:ext cx="150513" cy="20706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5" name="직사각형 54">
            <a:extLst>
              <a:ext uri="{FF2B5EF4-FFF2-40B4-BE49-F238E27FC236}">
                <a16:creationId xmlns:a16="http://schemas.microsoft.com/office/drawing/2014/main" id="{BDF77FEA-353E-4B80-C2F6-06C1F88AC540}"/>
              </a:ext>
            </a:extLst>
          </p:cNvPr>
          <p:cNvSpPr/>
          <p:nvPr/>
        </p:nvSpPr>
        <p:spPr bwMode="auto">
          <a:xfrm>
            <a:off x="2341918" y="2375566"/>
            <a:ext cx="150513" cy="20706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56" name="연결선: 꺾임 55">
            <a:extLst>
              <a:ext uri="{FF2B5EF4-FFF2-40B4-BE49-F238E27FC236}">
                <a16:creationId xmlns:a16="http://schemas.microsoft.com/office/drawing/2014/main" id="{D69AF744-C378-B74E-6593-A26A03B9D384}"/>
              </a:ext>
            </a:extLst>
          </p:cNvPr>
          <p:cNvCxnSpPr>
            <a:cxnSpLocks/>
            <a:stCxn id="46" idx="1"/>
            <a:endCxn id="32" idx="3"/>
          </p:cNvCxnSpPr>
          <p:nvPr/>
        </p:nvCxnSpPr>
        <p:spPr bwMode="auto">
          <a:xfrm rot="10800000" flipV="1">
            <a:off x="4639260" y="4659581"/>
            <a:ext cx="1982595" cy="206780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7" name="연결선: 꺾임 56">
            <a:extLst>
              <a:ext uri="{FF2B5EF4-FFF2-40B4-BE49-F238E27FC236}">
                <a16:creationId xmlns:a16="http://schemas.microsoft.com/office/drawing/2014/main" id="{3AEFAC22-93D9-CF72-949B-D6280475CD03}"/>
              </a:ext>
            </a:extLst>
          </p:cNvPr>
          <p:cNvCxnSpPr>
            <a:cxnSpLocks/>
            <a:stCxn id="48" idx="1"/>
            <a:endCxn id="22" idx="3"/>
          </p:cNvCxnSpPr>
          <p:nvPr/>
        </p:nvCxnSpPr>
        <p:spPr bwMode="auto">
          <a:xfrm rot="10800000">
            <a:off x="3343116" y="5468098"/>
            <a:ext cx="927742" cy="157875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9" name="연결선: 꺾임 58">
            <a:extLst>
              <a:ext uri="{FF2B5EF4-FFF2-40B4-BE49-F238E27FC236}">
                <a16:creationId xmlns:a16="http://schemas.microsoft.com/office/drawing/2014/main" id="{296EA5C3-1908-F03D-2046-5E86EA4F42D7}"/>
              </a:ext>
            </a:extLst>
          </p:cNvPr>
          <p:cNvCxnSpPr>
            <a:cxnSpLocks/>
            <a:stCxn id="49" idx="1"/>
            <a:endCxn id="30" idx="3"/>
          </p:cNvCxnSpPr>
          <p:nvPr/>
        </p:nvCxnSpPr>
        <p:spPr bwMode="auto">
          <a:xfrm rot="10800000">
            <a:off x="3343116" y="5693640"/>
            <a:ext cx="927743" cy="552026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0" name="연결선: 꺾임 59">
            <a:extLst>
              <a:ext uri="{FF2B5EF4-FFF2-40B4-BE49-F238E27FC236}">
                <a16:creationId xmlns:a16="http://schemas.microsoft.com/office/drawing/2014/main" id="{FBCD9766-CC69-E329-558F-833F348DDEE0}"/>
              </a:ext>
            </a:extLst>
          </p:cNvPr>
          <p:cNvCxnSpPr>
            <a:cxnSpLocks/>
            <a:stCxn id="34" idx="1"/>
          </p:cNvCxnSpPr>
          <p:nvPr/>
        </p:nvCxnSpPr>
        <p:spPr bwMode="auto">
          <a:xfrm rot="10800000" flipV="1">
            <a:off x="5091093" y="2078732"/>
            <a:ext cx="902108" cy="272346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1" name="연결선: 꺾임 60">
            <a:extLst>
              <a:ext uri="{FF2B5EF4-FFF2-40B4-BE49-F238E27FC236}">
                <a16:creationId xmlns:a16="http://schemas.microsoft.com/office/drawing/2014/main" id="{1765006E-9ABF-6B8C-5A2B-D4C070E164BB}"/>
              </a:ext>
            </a:extLst>
          </p:cNvPr>
          <p:cNvCxnSpPr>
            <a:cxnSpLocks/>
            <a:stCxn id="36" idx="1"/>
            <a:endCxn id="52" idx="3"/>
          </p:cNvCxnSpPr>
          <p:nvPr/>
        </p:nvCxnSpPr>
        <p:spPr bwMode="auto">
          <a:xfrm rot="10800000" flipV="1">
            <a:off x="4413545" y="2702943"/>
            <a:ext cx="1107458" cy="198499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4" name="연결선: 꺾임 63">
            <a:extLst>
              <a:ext uri="{FF2B5EF4-FFF2-40B4-BE49-F238E27FC236}">
                <a16:creationId xmlns:a16="http://schemas.microsoft.com/office/drawing/2014/main" id="{0FB0C7CE-A106-0101-E7B4-DFCCA279074F}"/>
              </a:ext>
            </a:extLst>
          </p:cNvPr>
          <p:cNvCxnSpPr>
            <a:cxnSpLocks/>
            <a:stCxn id="44" idx="1"/>
          </p:cNvCxnSpPr>
          <p:nvPr/>
        </p:nvCxnSpPr>
        <p:spPr bwMode="auto">
          <a:xfrm rot="10800000">
            <a:off x="5089650" y="4189952"/>
            <a:ext cx="473306" cy="251767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73" name="연결선: 꺾임 72">
            <a:extLst>
              <a:ext uri="{FF2B5EF4-FFF2-40B4-BE49-F238E27FC236}">
                <a16:creationId xmlns:a16="http://schemas.microsoft.com/office/drawing/2014/main" id="{16A718A1-F060-2430-AEBC-395F2118CF38}"/>
              </a:ext>
            </a:extLst>
          </p:cNvPr>
          <p:cNvCxnSpPr>
            <a:cxnSpLocks/>
            <a:stCxn id="38" idx="1"/>
          </p:cNvCxnSpPr>
          <p:nvPr/>
        </p:nvCxnSpPr>
        <p:spPr bwMode="auto">
          <a:xfrm rot="10800000">
            <a:off x="5089650" y="3094723"/>
            <a:ext cx="431353" cy="267101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74" name="연결선: 꺾임 73">
            <a:extLst>
              <a:ext uri="{FF2B5EF4-FFF2-40B4-BE49-F238E27FC236}">
                <a16:creationId xmlns:a16="http://schemas.microsoft.com/office/drawing/2014/main" id="{161FF69D-C9A0-781F-52CE-CF77EA4DD7DF}"/>
              </a:ext>
            </a:extLst>
          </p:cNvPr>
          <p:cNvCxnSpPr>
            <a:cxnSpLocks/>
            <a:stCxn id="38" idx="1"/>
          </p:cNvCxnSpPr>
          <p:nvPr/>
        </p:nvCxnSpPr>
        <p:spPr bwMode="auto">
          <a:xfrm rot="10800000" flipV="1">
            <a:off x="5083492" y="3361822"/>
            <a:ext cx="437510" cy="267101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82" name="직선 화살표 연결선 81">
            <a:extLst>
              <a:ext uri="{FF2B5EF4-FFF2-40B4-BE49-F238E27FC236}">
                <a16:creationId xmlns:a16="http://schemas.microsoft.com/office/drawing/2014/main" id="{61707ADE-1D4A-C79F-4F71-81B83F1201F2}"/>
              </a:ext>
            </a:extLst>
          </p:cNvPr>
          <p:cNvCxnSpPr>
            <a:cxnSpLocks/>
          </p:cNvCxnSpPr>
          <p:nvPr/>
        </p:nvCxnSpPr>
        <p:spPr>
          <a:xfrm flipH="1" flipV="1">
            <a:off x="2752499" y="2580640"/>
            <a:ext cx="175831" cy="288493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85" name="직선 화살표 연결선 84">
            <a:extLst>
              <a:ext uri="{FF2B5EF4-FFF2-40B4-BE49-F238E27FC236}">
                <a16:creationId xmlns:a16="http://schemas.microsoft.com/office/drawing/2014/main" id="{B7663834-D4F9-3DE0-A3B9-92E6CAFD0712}"/>
              </a:ext>
            </a:extLst>
          </p:cNvPr>
          <p:cNvCxnSpPr>
            <a:cxnSpLocks/>
          </p:cNvCxnSpPr>
          <p:nvPr/>
        </p:nvCxnSpPr>
        <p:spPr>
          <a:xfrm flipV="1">
            <a:off x="3141508" y="2580641"/>
            <a:ext cx="369927" cy="278491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88" name="직선 화살표 연결선 87">
            <a:extLst>
              <a:ext uri="{FF2B5EF4-FFF2-40B4-BE49-F238E27FC236}">
                <a16:creationId xmlns:a16="http://schemas.microsoft.com/office/drawing/2014/main" id="{9EE6A01C-B6A3-0323-8A0F-90F659532B50}"/>
              </a:ext>
            </a:extLst>
          </p:cNvPr>
          <p:cNvCxnSpPr>
            <a:cxnSpLocks/>
            <a:stCxn id="41" idx="1"/>
            <a:endCxn id="51" idx="3"/>
          </p:cNvCxnSpPr>
          <p:nvPr/>
        </p:nvCxnSpPr>
        <p:spPr>
          <a:xfrm flipH="1">
            <a:off x="4774734" y="3863322"/>
            <a:ext cx="746268" cy="1574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0" name="직사각형 49">
            <a:extLst>
              <a:ext uri="{FF2B5EF4-FFF2-40B4-BE49-F238E27FC236}">
                <a16:creationId xmlns:a16="http://schemas.microsoft.com/office/drawing/2014/main" id="{4EE4A8CD-905D-4CB3-B919-3F4D4408B8F4}"/>
              </a:ext>
            </a:extLst>
          </p:cNvPr>
          <p:cNvSpPr/>
          <p:nvPr/>
        </p:nvSpPr>
        <p:spPr bwMode="auto">
          <a:xfrm>
            <a:off x="3483642" y="3545920"/>
            <a:ext cx="223892" cy="19582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0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58" name="직선 화살표 연결선 57">
            <a:extLst>
              <a:ext uri="{FF2B5EF4-FFF2-40B4-BE49-F238E27FC236}">
                <a16:creationId xmlns:a16="http://schemas.microsoft.com/office/drawing/2014/main" id="{3C15A9D4-2239-4188-9A27-3D1EB60D7608}"/>
              </a:ext>
            </a:extLst>
          </p:cNvPr>
          <p:cNvCxnSpPr>
            <a:cxnSpLocks/>
          </p:cNvCxnSpPr>
          <p:nvPr/>
        </p:nvCxnSpPr>
        <p:spPr>
          <a:xfrm flipV="1">
            <a:off x="3158677" y="2564904"/>
            <a:ext cx="477732" cy="303260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30" grpId="0" animBg="1"/>
      <p:bldP spid="31" grpId="0" animBg="1"/>
      <p:bldP spid="32" grpId="0" animBg="1"/>
      <p:bldP spid="34" grpId="0" animBg="1"/>
      <p:bldP spid="36" grpId="0" animBg="1"/>
      <p:bldP spid="38" grpId="0" animBg="1"/>
      <p:bldP spid="41" grpId="0" animBg="1"/>
      <p:bldP spid="44" grpId="0" animBg="1"/>
      <p:bldP spid="46" grpId="0" animBg="1"/>
      <p:bldP spid="47" grpId="0" animBg="1"/>
      <p:bldP spid="48" grpId="0" animBg="1"/>
      <p:bldP spid="49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2" grpId="0" animBg="1"/>
      <p:bldP spid="45" grpId="0" animBg="1"/>
      <p:bldP spid="51" grpId="0" animBg="1"/>
      <p:bldP spid="52" grpId="0" animBg="1"/>
      <p:bldP spid="53" grpId="0" animBg="1"/>
      <p:bldP spid="55" grpId="0" animBg="1"/>
      <p:bldP spid="5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22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함수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function)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916660"/>
            <a:ext cx="1895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5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636912"/>
            <a:ext cx="7560840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23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클래스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class)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285861"/>
            <a:ext cx="8429684" cy="342940"/>
          </a:xfrm>
        </p:spPr>
        <p:txBody>
          <a:bodyPr/>
          <a:lstStyle/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3.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템플릿 클래스</a:t>
            </a: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(template class) </a:t>
            </a: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1)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클래스의 중복 작성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</a:t>
            </a:r>
            <a:endParaRPr lang="en-US" altLang="ko-KR" sz="1600" dirty="0"/>
          </a:p>
        </p:txBody>
      </p:sp>
      <p:sp>
        <p:nvSpPr>
          <p:cNvPr id="9" name="내용 개체 틀 2"/>
          <p:cNvSpPr txBox="1">
            <a:spLocks/>
          </p:cNvSpPr>
          <p:nvPr/>
        </p:nvSpPr>
        <p:spPr bwMode="auto">
          <a:xfrm>
            <a:off x="1009680" y="2143117"/>
            <a:ext cx="7920038" cy="500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동일한 클래스이나</a:t>
            </a: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처리하는 </a:t>
            </a:r>
            <a:r>
              <a:rPr lang="ko-KR" altLang="en-US" sz="16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자료형이</a:t>
            </a:r>
            <a:r>
              <a:rPr lang="ko-KR" altLang="en-US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다르면 각각 클래스를 중복해서 작성</a:t>
            </a:r>
            <a:b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해야 함</a:t>
            </a: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클래스의 중복 작성을 피하기 위하여 사용하는 것을 </a:t>
            </a:r>
            <a:r>
              <a:rPr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클래스</a:t>
            </a:r>
            <a:r>
              <a:rPr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(template class)</a:t>
            </a:r>
            <a:r>
              <a:rPr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또는 </a:t>
            </a:r>
            <a:r>
              <a:rPr lang="ko-KR" altLang="en-US" sz="16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제너릭</a:t>
            </a:r>
            <a:r>
              <a:rPr lang="ko-KR" altLang="en-US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클래스</a:t>
            </a: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(generic class) </a:t>
            </a:r>
            <a:r>
              <a:rPr lang="ko-KR" altLang="en-US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라고</a:t>
            </a: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함</a:t>
            </a:r>
            <a:r>
              <a:rPr lang="en-US" altLang="ko-KR" sz="1600" b="1" dirty="0">
                <a:latin typeface="맑은 고딕" pitchFamily="50" charset="-127"/>
                <a:ea typeface="맑은 고딕" pitchFamily="50" charset="-127"/>
              </a:rPr>
              <a:t> 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2786058"/>
            <a:ext cx="6929486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24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클래스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class)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474805"/>
            <a:ext cx="8429684" cy="4525963"/>
          </a:xfrm>
        </p:spPr>
        <p:txBody>
          <a:bodyPr/>
          <a:lstStyle/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2)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템플릿 클래스를 선언하는 방법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</a:t>
            </a:r>
            <a:endParaRPr lang="en-US" altLang="ko-KR" sz="1600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844824"/>
            <a:ext cx="7488832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25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클래스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class)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474805"/>
            <a:ext cx="8429684" cy="4525963"/>
          </a:xfrm>
        </p:spPr>
        <p:txBody>
          <a:bodyPr/>
          <a:lstStyle/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3)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템플릿 클래스의 객체를 선언하는 방법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</a:t>
            </a:r>
            <a:endParaRPr lang="en-US" altLang="ko-KR" sz="1600" dirty="0"/>
          </a:p>
        </p:txBody>
      </p:sp>
      <p:sp>
        <p:nvSpPr>
          <p:cNvPr id="9" name="내용 개체 틀 2"/>
          <p:cNvSpPr txBox="1">
            <a:spLocks/>
          </p:cNvSpPr>
          <p:nvPr/>
        </p:nvSpPr>
        <p:spPr bwMode="auto">
          <a:xfrm>
            <a:off x="1009680" y="1849449"/>
            <a:ext cx="7920038" cy="507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8682" y="1828924"/>
            <a:ext cx="7272808" cy="4624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26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클래스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class)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474805"/>
            <a:ext cx="8429684" cy="4525963"/>
          </a:xfrm>
        </p:spPr>
        <p:txBody>
          <a:bodyPr/>
          <a:lstStyle/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4) C++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컴파일러는 템플릿 클래스로부터 구체적인 소스 코드를 생성함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</a:t>
            </a:r>
            <a:endParaRPr lang="en-US" altLang="ko-KR" sz="1600" dirty="0"/>
          </a:p>
        </p:txBody>
      </p:sp>
      <p:sp>
        <p:nvSpPr>
          <p:cNvPr id="9" name="내용 개체 틀 2"/>
          <p:cNvSpPr txBox="1">
            <a:spLocks/>
          </p:cNvSpPr>
          <p:nvPr/>
        </p:nvSpPr>
        <p:spPr bwMode="auto">
          <a:xfrm>
            <a:off x="1009680" y="1849449"/>
            <a:ext cx="7920038" cy="507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849449"/>
            <a:ext cx="7344816" cy="46758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27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클래스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class)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624804" y="1169157"/>
            <a:ext cx="65008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/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6</a:t>
            </a:r>
            <a:endParaRPr lang="ko-KR" alt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466481"/>
            <a:ext cx="7776864" cy="52028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28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클래스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class)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902492" y="1169157"/>
            <a:ext cx="650085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/>
              <a:t> </a:t>
            </a:r>
            <a:endParaRPr lang="ko-KR" altLang="en-US" dirty="0"/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673609E5-2689-F3B9-4FBC-EB18845D91E6}"/>
              </a:ext>
            </a:extLst>
          </p:cNvPr>
          <p:cNvSpPr/>
          <p:nvPr/>
        </p:nvSpPr>
        <p:spPr>
          <a:xfrm>
            <a:off x="817240" y="1197160"/>
            <a:ext cx="7571184" cy="538620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47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47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47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47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7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47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47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7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template</a:t>
            </a:r>
            <a:r>
              <a:rPr lang="en-US" altLang="ko-KR" sz="147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</a:t>
            </a:r>
            <a:r>
              <a:rPr lang="en-US" altLang="ko-KR" sz="147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47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T&gt;</a:t>
            </a:r>
          </a:p>
          <a:p>
            <a:pPr marR="0" algn="l" rtl="0"/>
            <a:r>
              <a:rPr lang="en-US" altLang="ko-KR" sz="147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47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7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47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47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T m;</a:t>
            </a:r>
          </a:p>
          <a:p>
            <a:pPr marR="0" algn="l" rtl="0"/>
            <a:r>
              <a:rPr lang="en-US" altLang="ko-KR" sz="147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47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	</a:t>
            </a:r>
          </a:p>
          <a:p>
            <a:pPr marR="0" algn="l" rtl="0"/>
            <a:r>
              <a:rPr lang="pt-BR" altLang="ko-KR" sz="147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MyClass(T n) { m = n; }</a:t>
            </a:r>
          </a:p>
          <a:p>
            <a:pPr marR="0" algn="l" rtl="0"/>
            <a:r>
              <a:rPr lang="en-US" altLang="ko-KR" sz="147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7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47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print(</a:t>
            </a:r>
            <a:r>
              <a:rPr lang="en-US" altLang="ko-KR" sz="147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47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){</a:t>
            </a:r>
          </a:p>
          <a:p>
            <a:pPr marR="0" algn="l" rtl="0"/>
            <a:r>
              <a:rPr lang="en-US" altLang="ko-KR" sz="147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47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47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m &lt;&lt; </a:t>
            </a:r>
            <a:r>
              <a:rPr lang="en-US" altLang="ko-KR" sz="147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47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</a:t>
            </a:r>
          </a:p>
          <a:p>
            <a:pPr marR="0" algn="l" rtl="0"/>
            <a:r>
              <a:rPr lang="en-US" altLang="ko-KR" sz="147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} </a:t>
            </a:r>
            <a:r>
              <a:rPr lang="en-US" altLang="ko-KR" sz="147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print()</a:t>
            </a:r>
            <a:endParaRPr lang="en-US" altLang="ko-KR" sz="147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7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47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T </a:t>
            </a:r>
            <a:r>
              <a:rPr lang="en-US" altLang="ko-KR" sz="147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47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class</a:t>
            </a:r>
            <a:endParaRPr lang="en-US" altLang="ko-KR" sz="147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47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7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47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47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47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47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en-US" altLang="ko-KR" sz="147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7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47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47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47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&gt; MC1(10);</a:t>
            </a:r>
          </a:p>
          <a:p>
            <a:pPr marR="0" algn="l" rtl="0"/>
            <a:r>
              <a:rPr lang="en-US" altLang="ko-KR" sz="147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7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47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47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en-US" altLang="ko-KR" sz="147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&gt; MC2(</a:t>
            </a:r>
            <a:r>
              <a:rPr lang="en-US" altLang="ko-KR" sz="147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'A'</a:t>
            </a:r>
            <a:r>
              <a:rPr lang="en-US" altLang="ko-KR" sz="147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</a:p>
          <a:p>
            <a:pPr marR="0" algn="l" rtl="0"/>
            <a:endParaRPr lang="en-US" altLang="ko-KR" sz="147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7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MC1.print();</a:t>
            </a:r>
          </a:p>
          <a:p>
            <a:pPr marR="0" algn="l" rtl="0"/>
            <a:r>
              <a:rPr lang="en-US" altLang="ko-KR" sz="147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MC2.print();</a:t>
            </a:r>
          </a:p>
          <a:p>
            <a:pPr marR="0" algn="l" rtl="0"/>
            <a:endParaRPr lang="en-US" altLang="ko-KR" sz="147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7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7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47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47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7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47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47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C117C577-EB80-0D13-5EBC-1665377289A3}"/>
              </a:ext>
            </a:extLst>
          </p:cNvPr>
          <p:cNvSpPr/>
          <p:nvPr/>
        </p:nvSpPr>
        <p:spPr bwMode="auto">
          <a:xfrm>
            <a:off x="841945" y="1752284"/>
            <a:ext cx="4007743" cy="223224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3B45379A-C12D-1904-D402-459C4D897455}"/>
              </a:ext>
            </a:extLst>
          </p:cNvPr>
          <p:cNvSpPr/>
          <p:nvPr/>
        </p:nvSpPr>
        <p:spPr bwMode="auto">
          <a:xfrm>
            <a:off x="2329409" y="1844824"/>
            <a:ext cx="216024" cy="28803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E3177E8F-2A1E-1A6F-81F3-E9D2FC72CC5D}"/>
              </a:ext>
            </a:extLst>
          </p:cNvPr>
          <p:cNvSpPr/>
          <p:nvPr/>
        </p:nvSpPr>
        <p:spPr bwMode="auto">
          <a:xfrm>
            <a:off x="1753344" y="2312707"/>
            <a:ext cx="216024" cy="28803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CA2EFBE1-F51A-42AB-AD8D-5CEFFD753111}"/>
              </a:ext>
            </a:extLst>
          </p:cNvPr>
          <p:cNvSpPr/>
          <p:nvPr/>
        </p:nvSpPr>
        <p:spPr bwMode="auto">
          <a:xfrm>
            <a:off x="2545433" y="2731952"/>
            <a:ext cx="216024" cy="28803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708FD287-B8AB-7FCB-E1FC-BDEBB54A4913}"/>
              </a:ext>
            </a:extLst>
          </p:cNvPr>
          <p:cNvSpPr/>
          <p:nvPr/>
        </p:nvSpPr>
        <p:spPr bwMode="auto">
          <a:xfrm>
            <a:off x="1780350" y="4544955"/>
            <a:ext cx="2205242" cy="25219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6" name="직사각형 35">
            <a:extLst>
              <a:ext uri="{FF2B5EF4-FFF2-40B4-BE49-F238E27FC236}">
                <a16:creationId xmlns:a16="http://schemas.microsoft.com/office/drawing/2014/main" id="{B3B23958-814C-5089-CB59-02ECB6C99226}"/>
              </a:ext>
            </a:extLst>
          </p:cNvPr>
          <p:cNvSpPr/>
          <p:nvPr/>
        </p:nvSpPr>
        <p:spPr bwMode="auto">
          <a:xfrm>
            <a:off x="1780350" y="4797152"/>
            <a:ext cx="2349258" cy="25219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F5AD412A-5447-04D4-DF63-AADCFC69EE82}"/>
              </a:ext>
            </a:extLst>
          </p:cNvPr>
          <p:cNvSpPr/>
          <p:nvPr/>
        </p:nvSpPr>
        <p:spPr bwMode="auto">
          <a:xfrm>
            <a:off x="1780350" y="5210944"/>
            <a:ext cx="1125122" cy="25219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1712BEBD-4FA2-9205-6585-D14E5063554D}"/>
              </a:ext>
            </a:extLst>
          </p:cNvPr>
          <p:cNvSpPr/>
          <p:nvPr/>
        </p:nvSpPr>
        <p:spPr bwMode="auto">
          <a:xfrm>
            <a:off x="1780350" y="5462742"/>
            <a:ext cx="1125122" cy="25219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2" name="자유형: 도형 11">
            <a:extLst>
              <a:ext uri="{FF2B5EF4-FFF2-40B4-BE49-F238E27FC236}">
                <a16:creationId xmlns:a16="http://schemas.microsoft.com/office/drawing/2014/main" id="{4F9E9FF6-C73C-C560-D374-51E1AD5C385B}"/>
              </a:ext>
            </a:extLst>
          </p:cNvPr>
          <p:cNvSpPr/>
          <p:nvPr/>
        </p:nvSpPr>
        <p:spPr bwMode="auto">
          <a:xfrm>
            <a:off x="2474788" y="2139950"/>
            <a:ext cx="380145" cy="577850"/>
          </a:xfrm>
          <a:custGeom>
            <a:avLst/>
            <a:gdLst>
              <a:gd name="connsiteX0" fmla="*/ 0 w 380145"/>
              <a:gd name="connsiteY0" fmla="*/ 0 h 577850"/>
              <a:gd name="connsiteX1" fmla="*/ 374650 w 380145"/>
              <a:gd name="connsiteY1" fmla="*/ 355600 h 577850"/>
              <a:gd name="connsiteX2" fmla="*/ 234950 w 380145"/>
              <a:gd name="connsiteY2" fmla="*/ 577850 h 577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0145" h="577850">
                <a:moveTo>
                  <a:pt x="0" y="0"/>
                </a:moveTo>
                <a:cubicBezTo>
                  <a:pt x="167746" y="129646"/>
                  <a:pt x="335492" y="259292"/>
                  <a:pt x="374650" y="355600"/>
                </a:cubicBezTo>
                <a:cubicBezTo>
                  <a:pt x="413808" y="451908"/>
                  <a:pt x="230717" y="549275"/>
                  <a:pt x="234950" y="577850"/>
                </a:cubicBezTo>
              </a:path>
            </a:pathLst>
          </a:cu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" name="자유형: 도형 13">
            <a:extLst>
              <a:ext uri="{FF2B5EF4-FFF2-40B4-BE49-F238E27FC236}">
                <a16:creationId xmlns:a16="http://schemas.microsoft.com/office/drawing/2014/main" id="{A9CC0213-542B-B5A2-1DFF-5DA707C7BF77}"/>
              </a:ext>
            </a:extLst>
          </p:cNvPr>
          <p:cNvSpPr/>
          <p:nvPr/>
        </p:nvSpPr>
        <p:spPr bwMode="auto">
          <a:xfrm>
            <a:off x="1972036" y="2143125"/>
            <a:ext cx="498577" cy="458317"/>
          </a:xfrm>
          <a:custGeom>
            <a:avLst/>
            <a:gdLst>
              <a:gd name="connsiteX0" fmla="*/ 467827 w 498577"/>
              <a:gd name="connsiteY0" fmla="*/ 0 h 458317"/>
              <a:gd name="connsiteX1" fmla="*/ 448777 w 498577"/>
              <a:gd name="connsiteY1" fmla="*/ 338138 h 458317"/>
              <a:gd name="connsiteX2" fmla="*/ 1102 w 498577"/>
              <a:gd name="connsiteY2" fmla="*/ 457200 h 458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98577" h="458317">
                <a:moveTo>
                  <a:pt x="467827" y="0"/>
                </a:moveTo>
                <a:cubicBezTo>
                  <a:pt x="497196" y="130969"/>
                  <a:pt x="526565" y="261938"/>
                  <a:pt x="448777" y="338138"/>
                </a:cubicBezTo>
                <a:cubicBezTo>
                  <a:pt x="370989" y="414338"/>
                  <a:pt x="-23504" y="466725"/>
                  <a:pt x="1102" y="457200"/>
                </a:cubicBezTo>
              </a:path>
            </a:pathLst>
          </a:cu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5" name="직사각형 44">
            <a:extLst>
              <a:ext uri="{FF2B5EF4-FFF2-40B4-BE49-F238E27FC236}">
                <a16:creationId xmlns:a16="http://schemas.microsoft.com/office/drawing/2014/main" id="{F8D91C1B-FBC0-C104-1CD2-ADA3D9D53B61}"/>
              </a:ext>
            </a:extLst>
          </p:cNvPr>
          <p:cNvSpPr/>
          <p:nvPr/>
        </p:nvSpPr>
        <p:spPr bwMode="auto">
          <a:xfrm>
            <a:off x="3880993" y="1309311"/>
            <a:ext cx="1123055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클래스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25" name="직선 화살표 연결선 24">
            <a:extLst>
              <a:ext uri="{FF2B5EF4-FFF2-40B4-BE49-F238E27FC236}">
                <a16:creationId xmlns:a16="http://schemas.microsoft.com/office/drawing/2014/main" id="{3E1EDC9F-FFFC-10BF-424B-1EE8694FB912}"/>
              </a:ext>
            </a:extLst>
          </p:cNvPr>
          <p:cNvCxnSpPr>
            <a:cxnSpLocks/>
          </p:cNvCxnSpPr>
          <p:nvPr/>
        </p:nvCxnSpPr>
        <p:spPr bwMode="auto">
          <a:xfrm flipV="1">
            <a:off x="4849688" y="3609262"/>
            <a:ext cx="528761" cy="1267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53" name="타원 52">
            <a:extLst>
              <a:ext uri="{FF2B5EF4-FFF2-40B4-BE49-F238E27FC236}">
                <a16:creationId xmlns:a16="http://schemas.microsoft.com/office/drawing/2014/main" id="{67829AC8-5EA7-224E-B30D-CFBD0B5A61AC}"/>
              </a:ext>
            </a:extLst>
          </p:cNvPr>
          <p:cNvSpPr/>
          <p:nvPr/>
        </p:nvSpPr>
        <p:spPr bwMode="auto">
          <a:xfrm>
            <a:off x="3588839" y="4532047"/>
            <a:ext cx="224559" cy="288032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6" name="타원 55">
            <a:extLst>
              <a:ext uri="{FF2B5EF4-FFF2-40B4-BE49-F238E27FC236}">
                <a16:creationId xmlns:a16="http://schemas.microsoft.com/office/drawing/2014/main" id="{52ACDD6A-3188-9D23-FBAE-8CB1CCEB47C6}"/>
              </a:ext>
            </a:extLst>
          </p:cNvPr>
          <p:cNvSpPr/>
          <p:nvPr/>
        </p:nvSpPr>
        <p:spPr bwMode="auto">
          <a:xfrm>
            <a:off x="3725972" y="4761316"/>
            <a:ext cx="259620" cy="310621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8" name="직사각형 67">
            <a:extLst>
              <a:ext uri="{FF2B5EF4-FFF2-40B4-BE49-F238E27FC236}">
                <a16:creationId xmlns:a16="http://schemas.microsoft.com/office/drawing/2014/main" id="{CAD5FF40-656A-B614-3AC5-28F472C5708C}"/>
              </a:ext>
            </a:extLst>
          </p:cNvPr>
          <p:cNvSpPr/>
          <p:nvPr/>
        </p:nvSpPr>
        <p:spPr bwMode="auto">
          <a:xfrm>
            <a:off x="3524300" y="6135014"/>
            <a:ext cx="1231691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MC1.m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값 출력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10</a:t>
            </a:r>
          </a:p>
        </p:txBody>
      </p:sp>
      <p:sp>
        <p:nvSpPr>
          <p:cNvPr id="73" name="직사각형 72">
            <a:extLst>
              <a:ext uri="{FF2B5EF4-FFF2-40B4-BE49-F238E27FC236}">
                <a16:creationId xmlns:a16="http://schemas.microsoft.com/office/drawing/2014/main" id="{2766C6D3-742F-BA6E-0F7D-FD330D9F99DB}"/>
              </a:ext>
            </a:extLst>
          </p:cNvPr>
          <p:cNvSpPr/>
          <p:nvPr/>
        </p:nvSpPr>
        <p:spPr bwMode="auto">
          <a:xfrm>
            <a:off x="2239087" y="6128236"/>
            <a:ext cx="1231691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MC2.m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값 출력</a:t>
            </a:r>
            <a:b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A</a:t>
            </a:r>
          </a:p>
        </p:txBody>
      </p:sp>
      <p:cxnSp>
        <p:nvCxnSpPr>
          <p:cNvPr id="76" name="직선 화살표 연결선 75">
            <a:extLst>
              <a:ext uri="{FF2B5EF4-FFF2-40B4-BE49-F238E27FC236}">
                <a16:creationId xmlns:a16="http://schemas.microsoft.com/office/drawing/2014/main" id="{AE61739C-51B7-15E1-539A-950B1ADC7A00}"/>
              </a:ext>
            </a:extLst>
          </p:cNvPr>
          <p:cNvCxnSpPr>
            <a:cxnSpLocks/>
          </p:cNvCxnSpPr>
          <p:nvPr/>
        </p:nvCxnSpPr>
        <p:spPr>
          <a:xfrm flipH="1" flipV="1">
            <a:off x="2721477" y="3046098"/>
            <a:ext cx="343680" cy="182611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79" name="직선 화살표 연결선 78">
            <a:extLst>
              <a:ext uri="{FF2B5EF4-FFF2-40B4-BE49-F238E27FC236}">
                <a16:creationId xmlns:a16="http://schemas.microsoft.com/office/drawing/2014/main" id="{329A261E-EA95-B50A-C2BA-C23BDA347537}"/>
              </a:ext>
            </a:extLst>
          </p:cNvPr>
          <p:cNvCxnSpPr>
            <a:cxnSpLocks/>
          </p:cNvCxnSpPr>
          <p:nvPr/>
        </p:nvCxnSpPr>
        <p:spPr>
          <a:xfrm flipH="1" flipV="1">
            <a:off x="2605233" y="3019984"/>
            <a:ext cx="131188" cy="165107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82" name="직사각형 81">
            <a:extLst>
              <a:ext uri="{FF2B5EF4-FFF2-40B4-BE49-F238E27FC236}">
                <a16:creationId xmlns:a16="http://schemas.microsoft.com/office/drawing/2014/main" id="{1B6F76C9-2FAD-2C2D-EA84-651AE5B8B1C6}"/>
              </a:ext>
            </a:extLst>
          </p:cNvPr>
          <p:cNvSpPr/>
          <p:nvPr/>
        </p:nvSpPr>
        <p:spPr bwMode="auto">
          <a:xfrm>
            <a:off x="2941678" y="3609262"/>
            <a:ext cx="246956" cy="22126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10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83" name="직사각형 82">
            <a:extLst>
              <a:ext uri="{FF2B5EF4-FFF2-40B4-BE49-F238E27FC236}">
                <a16:creationId xmlns:a16="http://schemas.microsoft.com/office/drawing/2014/main" id="{875A54DD-B9C1-4F6F-6531-0E4C4C4D9215}"/>
              </a:ext>
            </a:extLst>
          </p:cNvPr>
          <p:cNvSpPr/>
          <p:nvPr/>
        </p:nvSpPr>
        <p:spPr bwMode="auto">
          <a:xfrm>
            <a:off x="3415271" y="3625343"/>
            <a:ext cx="223892" cy="19582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‘A’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84" name="직사각형 83">
            <a:extLst>
              <a:ext uri="{FF2B5EF4-FFF2-40B4-BE49-F238E27FC236}">
                <a16:creationId xmlns:a16="http://schemas.microsoft.com/office/drawing/2014/main" id="{98C56F50-6E55-DA06-5A1D-F940342778FA}"/>
              </a:ext>
            </a:extLst>
          </p:cNvPr>
          <p:cNvSpPr/>
          <p:nvPr/>
        </p:nvSpPr>
        <p:spPr bwMode="auto">
          <a:xfrm>
            <a:off x="2308496" y="4275235"/>
            <a:ext cx="473129" cy="19582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7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T:</a:t>
            </a:r>
            <a:r>
              <a:rPr kumimoji="1" lang="en-US" altLang="ko-KR" sz="147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endParaRPr kumimoji="1" lang="ko-KR" altLang="en-US" sz="147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85" name="직사각형 84">
            <a:extLst>
              <a:ext uri="{FF2B5EF4-FFF2-40B4-BE49-F238E27FC236}">
                <a16:creationId xmlns:a16="http://schemas.microsoft.com/office/drawing/2014/main" id="{35C9B59E-7AF0-A2E8-3DA0-7A1F9628E0A3}"/>
              </a:ext>
            </a:extLst>
          </p:cNvPr>
          <p:cNvSpPr/>
          <p:nvPr/>
        </p:nvSpPr>
        <p:spPr bwMode="auto">
          <a:xfrm>
            <a:off x="2877531" y="4201340"/>
            <a:ext cx="605579" cy="19582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7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T:</a:t>
            </a:r>
            <a:r>
              <a:rPr kumimoji="1" lang="en-US" altLang="ko-KR" sz="147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endParaRPr kumimoji="1" lang="ko-KR" altLang="en-US" sz="147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97" name="직사각형 96">
            <a:extLst>
              <a:ext uri="{FF2B5EF4-FFF2-40B4-BE49-F238E27FC236}">
                <a16:creationId xmlns:a16="http://schemas.microsoft.com/office/drawing/2014/main" id="{64AC3213-0F2A-03A6-EE38-C532F58BB8E3}"/>
              </a:ext>
            </a:extLst>
          </p:cNvPr>
          <p:cNvSpPr/>
          <p:nvPr/>
        </p:nvSpPr>
        <p:spPr bwMode="auto">
          <a:xfrm>
            <a:off x="5364087" y="1415041"/>
            <a:ext cx="2937967" cy="131801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class </a:t>
            </a:r>
            <a:r>
              <a:rPr kumimoji="1" lang="en-US" altLang="ko-KR" sz="9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MyClass1{</a:t>
            </a:r>
            <a:endParaRPr lang="en-US" altLang="ko-KR" sz="9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0" marR="0" indent="0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9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9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9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m;</a:t>
            </a:r>
          </a:p>
          <a:p>
            <a:pPr marL="0" marR="0" indent="0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9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public:</a:t>
            </a:r>
            <a:endParaRPr lang="en-US" altLang="ko-KR" sz="9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0" marR="0" indent="0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9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900" b="1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9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9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9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n) { m = n;}</a:t>
            </a:r>
          </a:p>
          <a:p>
            <a:pPr marL="0" marR="0" indent="0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9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kumimoji="1" lang="en-US" altLang="ko-KR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kumimoji="1" lang="en-US" altLang="ko-KR" sz="9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print(</a:t>
            </a:r>
            <a:r>
              <a:rPr kumimoji="1" lang="en-US" altLang="ko-KR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kumimoji="1" lang="en-US" altLang="ko-KR" sz="9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){</a:t>
            </a:r>
          </a:p>
          <a:p>
            <a:pPr marL="0" marR="0" indent="0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9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	     </a:t>
            </a:r>
            <a:r>
              <a:rPr lang="en-US" altLang="ko-KR" sz="900" b="1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9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&lt;&lt; m &lt;&lt; </a:t>
            </a:r>
            <a:r>
              <a:rPr lang="en-US" altLang="ko-KR" sz="900" b="1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9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L="0" marR="0" indent="0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9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	} </a:t>
            </a:r>
            <a:r>
              <a:rPr kumimoji="1" lang="en-US" altLang="ko-KR" sz="900" b="1" i="0" u="none" strike="noStrike" cap="none" normalizeH="0" baseline="0" dirty="0">
                <a:ln>
                  <a:noFill/>
                </a:ln>
                <a:solidFill>
                  <a:srgbClr val="00B05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// print()</a:t>
            </a:r>
          </a:p>
          <a:p>
            <a:pPr marL="0" marR="0" indent="0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9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en-US" altLang="ko-KR" sz="900" b="1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// T </a:t>
            </a:r>
            <a:r>
              <a:rPr lang="en-US" altLang="ko-KR" sz="900" b="1" dirty="0" err="1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900" b="1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class</a:t>
            </a:r>
          </a:p>
        </p:txBody>
      </p:sp>
      <p:sp>
        <p:nvSpPr>
          <p:cNvPr id="98" name="직사각형 97">
            <a:extLst>
              <a:ext uri="{FF2B5EF4-FFF2-40B4-BE49-F238E27FC236}">
                <a16:creationId xmlns:a16="http://schemas.microsoft.com/office/drawing/2014/main" id="{E01A875E-92DC-F5E5-F53A-7C1F9FEF24B0}"/>
              </a:ext>
            </a:extLst>
          </p:cNvPr>
          <p:cNvSpPr/>
          <p:nvPr/>
        </p:nvSpPr>
        <p:spPr bwMode="auto">
          <a:xfrm>
            <a:off x="5378449" y="3506848"/>
            <a:ext cx="2937967" cy="131801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8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class </a:t>
            </a:r>
            <a:r>
              <a:rPr kumimoji="1" lang="en-US" altLang="ko-KR" sz="8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MyClass2{</a:t>
            </a:r>
            <a:endParaRPr lang="en-US" altLang="ko-KR" sz="8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0" marR="0" indent="0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8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8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en-US" altLang="ko-KR" sz="8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m;</a:t>
            </a:r>
          </a:p>
          <a:p>
            <a:pPr marL="0" marR="0" indent="0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8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public:</a:t>
            </a:r>
            <a:endParaRPr lang="en-US" altLang="ko-KR" sz="8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0" marR="0" indent="0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8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800" b="1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8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8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en-US" altLang="ko-KR" sz="8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n) { m = n;}</a:t>
            </a:r>
          </a:p>
          <a:p>
            <a:pPr marL="0" marR="0" indent="0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8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kumimoji="1" lang="en-US" altLang="ko-KR" sz="8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kumimoji="1" lang="en-US" altLang="ko-KR" sz="8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print(</a:t>
            </a:r>
            <a:r>
              <a:rPr kumimoji="1" lang="en-US" altLang="ko-KR" sz="8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kumimoji="1" lang="en-US" altLang="ko-KR" sz="8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){</a:t>
            </a:r>
          </a:p>
          <a:p>
            <a:pPr marL="0" marR="0" indent="0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8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800" b="1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8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&lt;&lt; m &lt;&lt; </a:t>
            </a:r>
            <a:r>
              <a:rPr lang="en-US" altLang="ko-KR" sz="800" b="1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8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L="0" marR="0" indent="0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8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	} </a:t>
            </a:r>
            <a:r>
              <a:rPr kumimoji="1" lang="en-US" altLang="ko-KR" sz="800" b="1" i="0" u="none" strike="noStrike" cap="none" normalizeH="0" baseline="0" dirty="0">
                <a:ln>
                  <a:noFill/>
                </a:ln>
                <a:solidFill>
                  <a:srgbClr val="00B05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// print()</a:t>
            </a:r>
          </a:p>
          <a:p>
            <a:pPr marL="0" marR="0" indent="0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8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en-US" altLang="ko-KR" sz="800" b="1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// T </a:t>
            </a:r>
            <a:r>
              <a:rPr lang="en-US" altLang="ko-KR" sz="800" b="1" dirty="0" err="1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800" b="1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class</a:t>
            </a:r>
          </a:p>
        </p:txBody>
      </p:sp>
      <p:cxnSp>
        <p:nvCxnSpPr>
          <p:cNvPr id="40" name="연결선: 꺾임 39">
            <a:extLst>
              <a:ext uri="{FF2B5EF4-FFF2-40B4-BE49-F238E27FC236}">
                <a16:creationId xmlns:a16="http://schemas.microsoft.com/office/drawing/2014/main" id="{0524E030-4B93-C307-BA6D-D233B35F27E4}"/>
              </a:ext>
            </a:extLst>
          </p:cNvPr>
          <p:cNvCxnSpPr>
            <a:cxnSpLocks/>
            <a:stCxn id="45" idx="1"/>
            <a:endCxn id="28" idx="0"/>
          </p:cNvCxnSpPr>
          <p:nvPr/>
        </p:nvCxnSpPr>
        <p:spPr bwMode="auto">
          <a:xfrm rot="10800000" flipV="1">
            <a:off x="2845817" y="1440436"/>
            <a:ext cx="1035176" cy="311847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4" name="연결선: 꺾임 43">
            <a:extLst>
              <a:ext uri="{FF2B5EF4-FFF2-40B4-BE49-F238E27FC236}">
                <a16:creationId xmlns:a16="http://schemas.microsoft.com/office/drawing/2014/main" id="{38DF32C8-091A-BFD3-BB03-69FB23E31E07}"/>
              </a:ext>
            </a:extLst>
          </p:cNvPr>
          <p:cNvCxnSpPr>
            <a:cxnSpLocks/>
            <a:stCxn id="28" idx="3"/>
            <a:endCxn id="97" idx="1"/>
          </p:cNvCxnSpPr>
          <p:nvPr/>
        </p:nvCxnSpPr>
        <p:spPr bwMode="auto">
          <a:xfrm flipV="1">
            <a:off x="4849688" y="2074049"/>
            <a:ext cx="514399" cy="794359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7" name="연결선: 꺾임 46">
            <a:extLst>
              <a:ext uri="{FF2B5EF4-FFF2-40B4-BE49-F238E27FC236}">
                <a16:creationId xmlns:a16="http://schemas.microsoft.com/office/drawing/2014/main" id="{B07285B6-1D99-3709-89F4-35D04C709B5B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3965687" y="4716539"/>
            <a:ext cx="1112234" cy="452189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0" name="연결선: 꺾임 59">
            <a:extLst>
              <a:ext uri="{FF2B5EF4-FFF2-40B4-BE49-F238E27FC236}">
                <a16:creationId xmlns:a16="http://schemas.microsoft.com/office/drawing/2014/main" id="{A7A5B287-16B1-D681-C5A7-950855F39A9C}"/>
              </a:ext>
            </a:extLst>
          </p:cNvPr>
          <p:cNvCxnSpPr>
            <a:cxnSpLocks/>
            <a:stCxn id="73" idx="0"/>
            <a:endCxn id="41" idx="2"/>
          </p:cNvCxnSpPr>
          <p:nvPr/>
        </p:nvCxnSpPr>
        <p:spPr bwMode="auto">
          <a:xfrm rot="16200000" flipV="1">
            <a:off x="2392274" y="5665577"/>
            <a:ext cx="413297" cy="512022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21" name="직선 화살표 연결선 20">
            <a:extLst>
              <a:ext uri="{FF2B5EF4-FFF2-40B4-BE49-F238E27FC236}">
                <a16:creationId xmlns:a16="http://schemas.microsoft.com/office/drawing/2014/main" id="{F790BE63-5243-B683-FC33-92812C3CF4FE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2853844" y="2945129"/>
            <a:ext cx="785320" cy="158692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64" name="직사각형 63">
            <a:extLst>
              <a:ext uri="{FF2B5EF4-FFF2-40B4-BE49-F238E27FC236}">
                <a16:creationId xmlns:a16="http://schemas.microsoft.com/office/drawing/2014/main" id="{AEEC472A-1CB3-5537-67E9-C03792C8FE5F}"/>
              </a:ext>
            </a:extLst>
          </p:cNvPr>
          <p:cNvSpPr/>
          <p:nvPr/>
        </p:nvSpPr>
        <p:spPr bwMode="auto">
          <a:xfrm>
            <a:off x="4306927" y="5642730"/>
            <a:ext cx="3914716" cy="4007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클래스의 객체 </a:t>
            </a:r>
            <a:r>
              <a:rPr kumimoji="0" lang="en-US" altLang="ko-KR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char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MC2 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 시 자동으로 생성자 호출</a:t>
            </a:r>
            <a:endParaRPr kumimoji="0" lang="en-US" altLang="ko-KR" sz="10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생성자에 정수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‘A’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이 전달됨</a:t>
            </a:r>
            <a:endParaRPr kumimoji="0" lang="en-US" altLang="ko-KR" sz="10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9" name="직사각형 58">
            <a:extLst>
              <a:ext uri="{FF2B5EF4-FFF2-40B4-BE49-F238E27FC236}">
                <a16:creationId xmlns:a16="http://schemas.microsoft.com/office/drawing/2014/main" id="{F0C24729-868D-EE8F-E9A9-123D75600767}"/>
              </a:ext>
            </a:extLst>
          </p:cNvPr>
          <p:cNvSpPr/>
          <p:nvPr/>
        </p:nvSpPr>
        <p:spPr bwMode="auto">
          <a:xfrm>
            <a:off x="4306927" y="5158775"/>
            <a:ext cx="3914716" cy="4007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클래스의 객체 </a:t>
            </a:r>
            <a:r>
              <a:rPr kumimoji="0" lang="en-US" altLang="ko-KR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int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 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 시 자동으로 생성자 호출</a:t>
            </a:r>
            <a:endParaRPr kumimoji="0" lang="en-US" altLang="ko-KR" sz="10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생성자에 정수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10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이 전달됨</a:t>
            </a:r>
            <a:endParaRPr kumimoji="0" lang="en-US" altLang="ko-KR" sz="10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" name="직선 화살표 연결선 3">
            <a:extLst>
              <a:ext uri="{FF2B5EF4-FFF2-40B4-BE49-F238E27FC236}">
                <a16:creationId xmlns:a16="http://schemas.microsoft.com/office/drawing/2014/main" id="{A45036EC-4272-44A8-8C4F-B316F5F3B64E}"/>
              </a:ext>
            </a:extLst>
          </p:cNvPr>
          <p:cNvCxnSpPr>
            <a:stCxn id="64" idx="1"/>
          </p:cNvCxnSpPr>
          <p:nvPr/>
        </p:nvCxnSpPr>
        <p:spPr>
          <a:xfrm flipH="1" flipV="1">
            <a:off x="3415271" y="5049349"/>
            <a:ext cx="891656" cy="79375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5" name="직선 화살표 연결선 4">
            <a:extLst>
              <a:ext uri="{FF2B5EF4-FFF2-40B4-BE49-F238E27FC236}">
                <a16:creationId xmlns:a16="http://schemas.microsoft.com/office/drawing/2014/main" id="{EADDA951-643F-5126-D057-E76FE08BC250}"/>
              </a:ext>
            </a:extLst>
          </p:cNvPr>
          <p:cNvCxnSpPr>
            <a:cxnSpLocks/>
            <a:stCxn id="68" idx="0"/>
            <a:endCxn id="39" idx="3"/>
          </p:cNvCxnSpPr>
          <p:nvPr/>
        </p:nvCxnSpPr>
        <p:spPr>
          <a:xfrm flipH="1" flipV="1">
            <a:off x="2905472" y="5337043"/>
            <a:ext cx="1234674" cy="79797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713441EE-73D4-4254-BD89-115B791D5F07}"/>
              </a:ext>
            </a:extLst>
          </p:cNvPr>
          <p:cNvSpPr txBox="1"/>
          <p:nvPr/>
        </p:nvSpPr>
        <p:spPr>
          <a:xfrm>
            <a:off x="2790691" y="2058291"/>
            <a:ext cx="2426710" cy="40011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altLang="ko-KR" sz="10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C++ </a:t>
            </a:r>
            <a:r>
              <a:rPr lang="ko-KR" altLang="en-US" sz="10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컴파일러는 템플릿 클래스로부터 </a:t>
            </a:r>
            <a:r>
              <a:rPr lang="en-US" altLang="ko-KR" sz="10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ko-KR" altLang="en-US" sz="10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형 소스 코드를 생성함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8411AD6-B8B1-4050-8648-85B5EAC1D49F}"/>
              </a:ext>
            </a:extLst>
          </p:cNvPr>
          <p:cNvSpPr txBox="1"/>
          <p:nvPr/>
        </p:nvSpPr>
        <p:spPr>
          <a:xfrm>
            <a:off x="4858968" y="3145504"/>
            <a:ext cx="2426710" cy="40011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altLang="ko-KR" sz="10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C++ </a:t>
            </a:r>
            <a:r>
              <a:rPr lang="ko-KR" altLang="en-US" sz="10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컴파일러는 템플릿 클래스로부터 </a:t>
            </a:r>
            <a:r>
              <a:rPr lang="en-US" altLang="ko-KR" sz="10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ko-KR" altLang="en-US" sz="10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형 소스 코드를 생성함</a:t>
            </a:r>
          </a:p>
        </p:txBody>
      </p:sp>
      <p:cxnSp>
        <p:nvCxnSpPr>
          <p:cNvPr id="48" name="직선 화살표 연결선 47">
            <a:extLst>
              <a:ext uri="{FF2B5EF4-FFF2-40B4-BE49-F238E27FC236}">
                <a16:creationId xmlns:a16="http://schemas.microsoft.com/office/drawing/2014/main" id="{70E6E7E1-CD9E-4918-A75A-74AAE70CF40D}"/>
              </a:ext>
            </a:extLst>
          </p:cNvPr>
          <p:cNvCxnSpPr>
            <a:cxnSpLocks/>
            <a:stCxn id="56" idx="7"/>
          </p:cNvCxnSpPr>
          <p:nvPr/>
        </p:nvCxnSpPr>
        <p:spPr bwMode="auto">
          <a:xfrm flipH="1" flipV="1">
            <a:off x="2918721" y="2914312"/>
            <a:ext cx="1028851" cy="189249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</p:spTree>
    <p:extLst>
      <p:ext uri="{BB962C8B-B14F-4D97-AF65-F5344CB8AC3E}">
        <p14:creationId xmlns:p14="http://schemas.microsoft.com/office/powerpoint/2010/main" val="1382922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30" grpId="0" animBg="1"/>
      <p:bldP spid="31" grpId="0" animBg="1"/>
      <p:bldP spid="32" grpId="0" animBg="1"/>
      <p:bldP spid="34" grpId="0" animBg="1"/>
      <p:bldP spid="36" grpId="0" animBg="1"/>
      <p:bldP spid="39" grpId="0" animBg="1"/>
      <p:bldP spid="41" grpId="0" animBg="1"/>
      <p:bldP spid="12" grpId="0" animBg="1"/>
      <p:bldP spid="14" grpId="0" animBg="1"/>
      <p:bldP spid="45" grpId="0" animBg="1"/>
      <p:bldP spid="53" grpId="0" animBg="1"/>
      <p:bldP spid="56" grpId="0" animBg="1"/>
      <p:bldP spid="68" grpId="0" animBg="1"/>
      <p:bldP spid="73" grpId="0" animBg="1"/>
      <p:bldP spid="82" grpId="0" animBg="1"/>
      <p:bldP spid="83" grpId="0" animBg="1"/>
      <p:bldP spid="84" grpId="0" animBg="1"/>
      <p:bldP spid="85" grpId="0" animBg="1"/>
      <p:bldP spid="97" grpId="0" animBg="1"/>
      <p:bldP spid="98" grpId="0" animBg="1"/>
      <p:bldP spid="64" grpId="0" animBg="1"/>
      <p:bldP spid="59" grpId="0" animBg="1"/>
      <p:bldP spid="43" grpId="0"/>
      <p:bldP spid="4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29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클래스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class)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95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6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420888"/>
            <a:ext cx="7632848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3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(template)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이란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1478" y="1157289"/>
            <a:ext cx="8535322" cy="2216750"/>
          </a:xfrm>
        </p:spPr>
        <p:txBody>
          <a:bodyPr/>
          <a:lstStyle/>
          <a:p>
            <a:pPr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2) C++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에서는 템플릿이 주로 함수나 클래스에 사용됨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3) 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함수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의 각 자료형들은 </a:t>
            </a:r>
            <a: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T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 대응되고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해당 자료형에 대해 함수가        </a:t>
            </a:r>
            <a:b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호출될 때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템플릿으로 미리 선언된 함수가 자료형의 구분이 없이 호출이 됨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4) 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클래스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의 경우에 객체가 생성될 때 해당 자료형에 맞도록 일반화 된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</a:t>
            </a:r>
            <a: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T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의 형태에 맞게 생성됨</a:t>
            </a:r>
            <a:endParaRPr lang="ko-KR" altLang="en-US" sz="1800" dirty="0"/>
          </a:p>
          <a:p>
            <a:pPr>
              <a:buNone/>
            </a:pP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5)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템플릿을 사용하는 목적은 동일한 형식을 가지고 있을 때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b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8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자료형을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달리 사용하는 경우에 중복 작성을 회피하기 위함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</a:t>
            </a:r>
            <a:endParaRPr lang="en-US" altLang="ko-KR" sz="1800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3374038"/>
            <a:ext cx="7072362" cy="31861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30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클래스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class)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474805"/>
            <a:ext cx="8429684" cy="4525963"/>
          </a:xfrm>
        </p:spPr>
        <p:txBody>
          <a:bodyPr/>
          <a:lstStyle/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5)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템플릿 클래스 멤버 함수의 외부정의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</a:t>
            </a:r>
            <a:endParaRPr lang="en-US" altLang="ko-KR" sz="1600" dirty="0"/>
          </a:p>
        </p:txBody>
      </p:sp>
      <p:sp>
        <p:nvSpPr>
          <p:cNvPr id="9" name="내용 개체 틀 2"/>
          <p:cNvSpPr txBox="1">
            <a:spLocks/>
          </p:cNvSpPr>
          <p:nvPr/>
        </p:nvSpPr>
        <p:spPr bwMode="auto">
          <a:xfrm>
            <a:off x="1009680" y="1849449"/>
            <a:ext cx="7920038" cy="507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2484" y="1822138"/>
            <a:ext cx="7358115" cy="4768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31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클래스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class)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624804" y="1169157"/>
            <a:ext cx="65008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/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7</a:t>
            </a:r>
            <a:endParaRPr lang="ko-KR" alt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466481"/>
            <a:ext cx="7776864" cy="52028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127005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32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클래스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class)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8A9DFD28-ABE4-8E07-65E3-660308A180D5}"/>
              </a:ext>
            </a:extLst>
          </p:cNvPr>
          <p:cNvSpPr/>
          <p:nvPr/>
        </p:nvSpPr>
        <p:spPr>
          <a:xfrm>
            <a:off x="771400" y="1314154"/>
            <a:ext cx="7624243" cy="513521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25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2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2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template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</a:t>
            </a:r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T&gt;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T m;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	</a:t>
            </a:r>
          </a:p>
          <a:p>
            <a:pPr marR="0" algn="l" rtl="0"/>
            <a:r>
              <a:rPr lang="pt-BR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MyClass(T n) { m = n; }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print(</a:t>
            </a:r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  <a:endParaRPr lang="ko-KR" altLang="en-US" sz="12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2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T </a:t>
            </a:r>
            <a:r>
              <a:rPr lang="en-US" altLang="ko-KR" sz="125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2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class</a:t>
            </a:r>
            <a:endParaRPr lang="ko-KR" altLang="en-US" sz="1250" b="1" i="0" u="none" strike="noStrike" baseline="0" dirty="0">
              <a:solidFill>
                <a:srgbClr val="008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ko-KR" altLang="en-US" sz="1250" b="1" i="0" u="none" strike="noStrike" baseline="0" dirty="0">
              <a:solidFill>
                <a:srgbClr val="008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template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</a:t>
            </a:r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T&gt;</a:t>
            </a:r>
          </a:p>
          <a:p>
            <a:pPr marR="0" algn="l" rtl="0"/>
            <a:r>
              <a:rPr lang="fr-FR" altLang="ko-KR" sz="1250" b="1" i="0" u="none" strike="noStrike" baseline="0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fr-FR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fr-FR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fr-FR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&lt;T&gt;::</a:t>
            </a:r>
            <a:r>
              <a:rPr lang="fr-FR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print</a:t>
            </a:r>
            <a:r>
              <a:rPr lang="fr-FR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fr-FR" altLang="ko-KR" sz="1250" b="1" i="0" u="none" strike="noStrike" baseline="0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fr-FR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){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m &lt;&lt; 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2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</a:t>
            </a:r>
            <a:r>
              <a:rPr lang="ko-KR" altLang="en-US" sz="12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 print()</a:t>
            </a:r>
          </a:p>
          <a:p>
            <a:pPr marR="0" algn="l" rtl="0"/>
            <a:endParaRPr lang="en-US" altLang="ko-KR" sz="12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&gt; MC1(10);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&gt; MC2(</a:t>
            </a:r>
            <a:r>
              <a:rPr lang="en-US" altLang="ko-KR" sz="12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'A'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</a:p>
          <a:p>
            <a:pPr marR="0" algn="l" rtl="0"/>
            <a:endParaRPr lang="en-US" altLang="ko-KR" sz="12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MC1.print();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MC2.print();</a:t>
            </a:r>
          </a:p>
          <a:p>
            <a:pPr marR="0" algn="l" rtl="0"/>
            <a:endParaRPr lang="en-US" altLang="ko-KR" sz="12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2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2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2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6C03823D-905C-1FEA-DA54-3BFB16D513DC}"/>
              </a:ext>
            </a:extLst>
          </p:cNvPr>
          <p:cNvSpPr/>
          <p:nvPr/>
        </p:nvSpPr>
        <p:spPr bwMode="auto">
          <a:xfrm>
            <a:off x="823493" y="1840555"/>
            <a:ext cx="2910580" cy="240316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2D54E9D0-0904-0B49-52A1-EDC75DE2BE46}"/>
              </a:ext>
            </a:extLst>
          </p:cNvPr>
          <p:cNvSpPr/>
          <p:nvPr/>
        </p:nvSpPr>
        <p:spPr bwMode="auto">
          <a:xfrm>
            <a:off x="2077888" y="1878398"/>
            <a:ext cx="156885" cy="18582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EAFF07C2-6E1E-42E2-1633-C34DADD91311}"/>
              </a:ext>
            </a:extLst>
          </p:cNvPr>
          <p:cNvSpPr/>
          <p:nvPr/>
        </p:nvSpPr>
        <p:spPr bwMode="auto">
          <a:xfrm>
            <a:off x="1734475" y="2270586"/>
            <a:ext cx="156885" cy="18582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3D9F6A58-9F2D-72E2-55ED-7A7228195FD0}"/>
              </a:ext>
            </a:extLst>
          </p:cNvPr>
          <p:cNvSpPr/>
          <p:nvPr/>
        </p:nvSpPr>
        <p:spPr bwMode="auto">
          <a:xfrm>
            <a:off x="2437928" y="2632644"/>
            <a:ext cx="156885" cy="18582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" name="자유형: 도형 1">
            <a:extLst>
              <a:ext uri="{FF2B5EF4-FFF2-40B4-BE49-F238E27FC236}">
                <a16:creationId xmlns:a16="http://schemas.microsoft.com/office/drawing/2014/main" id="{E5FF0114-46B2-1746-4385-C9D0D126C2A9}"/>
              </a:ext>
            </a:extLst>
          </p:cNvPr>
          <p:cNvSpPr/>
          <p:nvPr/>
        </p:nvSpPr>
        <p:spPr bwMode="auto">
          <a:xfrm>
            <a:off x="2171575" y="2064691"/>
            <a:ext cx="470360" cy="558867"/>
          </a:xfrm>
          <a:custGeom>
            <a:avLst/>
            <a:gdLst>
              <a:gd name="connsiteX0" fmla="*/ 0 w 470360"/>
              <a:gd name="connsiteY0" fmla="*/ 0 h 558867"/>
              <a:gd name="connsiteX1" fmla="*/ 457200 w 470360"/>
              <a:gd name="connsiteY1" fmla="*/ 358775 h 558867"/>
              <a:gd name="connsiteX2" fmla="*/ 368300 w 470360"/>
              <a:gd name="connsiteY2" fmla="*/ 558800 h 5588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70360" h="558867">
                <a:moveTo>
                  <a:pt x="0" y="0"/>
                </a:moveTo>
                <a:cubicBezTo>
                  <a:pt x="197908" y="132821"/>
                  <a:pt x="395817" y="265642"/>
                  <a:pt x="457200" y="358775"/>
                </a:cubicBezTo>
                <a:cubicBezTo>
                  <a:pt x="518583" y="451908"/>
                  <a:pt x="343958" y="561975"/>
                  <a:pt x="368300" y="558800"/>
                </a:cubicBezTo>
              </a:path>
            </a:pathLst>
          </a:cu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" name="자유형: 도형 3">
            <a:extLst>
              <a:ext uri="{FF2B5EF4-FFF2-40B4-BE49-F238E27FC236}">
                <a16:creationId xmlns:a16="http://schemas.microsoft.com/office/drawing/2014/main" id="{B9BFA219-B41A-FD31-6025-A228C408BC11}"/>
              </a:ext>
            </a:extLst>
          </p:cNvPr>
          <p:cNvSpPr/>
          <p:nvPr/>
        </p:nvSpPr>
        <p:spPr bwMode="auto">
          <a:xfrm>
            <a:off x="1875216" y="2058341"/>
            <a:ext cx="386796" cy="499475"/>
          </a:xfrm>
          <a:custGeom>
            <a:avLst/>
            <a:gdLst>
              <a:gd name="connsiteX0" fmla="*/ 293184 w 386796"/>
              <a:gd name="connsiteY0" fmla="*/ 0 h 499475"/>
              <a:gd name="connsiteX1" fmla="*/ 369384 w 386796"/>
              <a:gd name="connsiteY1" fmla="*/ 473075 h 499475"/>
              <a:gd name="connsiteX2" fmla="*/ 1084 w 386796"/>
              <a:gd name="connsiteY2" fmla="*/ 412750 h 499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6796" h="499475">
                <a:moveTo>
                  <a:pt x="293184" y="0"/>
                </a:moveTo>
                <a:cubicBezTo>
                  <a:pt x="355625" y="202141"/>
                  <a:pt x="418067" y="404283"/>
                  <a:pt x="369384" y="473075"/>
                </a:cubicBezTo>
                <a:cubicBezTo>
                  <a:pt x="320701" y="541867"/>
                  <a:pt x="-21670" y="459846"/>
                  <a:pt x="1084" y="412750"/>
                </a:cubicBezTo>
              </a:path>
            </a:pathLst>
          </a:cu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21885B06-C5C1-9DC5-B7FF-4473E0AA093D}"/>
              </a:ext>
            </a:extLst>
          </p:cNvPr>
          <p:cNvSpPr/>
          <p:nvPr/>
        </p:nvSpPr>
        <p:spPr bwMode="auto">
          <a:xfrm>
            <a:off x="1734475" y="4717752"/>
            <a:ext cx="1927589" cy="21091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0B2D172C-F725-8C1A-0545-734320A660FB}"/>
              </a:ext>
            </a:extLst>
          </p:cNvPr>
          <p:cNvSpPr/>
          <p:nvPr/>
        </p:nvSpPr>
        <p:spPr bwMode="auto">
          <a:xfrm>
            <a:off x="1734474" y="4953376"/>
            <a:ext cx="1999599" cy="20350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C621BBD3-ECE0-A226-AD22-2B75EE2E0C3D}"/>
              </a:ext>
            </a:extLst>
          </p:cNvPr>
          <p:cNvSpPr/>
          <p:nvPr/>
        </p:nvSpPr>
        <p:spPr bwMode="auto">
          <a:xfrm>
            <a:off x="1734473" y="5309925"/>
            <a:ext cx="991487" cy="19284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6" name="직사각형 45">
            <a:extLst>
              <a:ext uri="{FF2B5EF4-FFF2-40B4-BE49-F238E27FC236}">
                <a16:creationId xmlns:a16="http://schemas.microsoft.com/office/drawing/2014/main" id="{AE102B2F-CC09-4EED-3C36-41750D9520E8}"/>
              </a:ext>
            </a:extLst>
          </p:cNvPr>
          <p:cNvSpPr/>
          <p:nvPr/>
        </p:nvSpPr>
        <p:spPr bwMode="auto">
          <a:xfrm>
            <a:off x="1734473" y="5516688"/>
            <a:ext cx="991487" cy="19284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8" name="타원 47">
            <a:extLst>
              <a:ext uri="{FF2B5EF4-FFF2-40B4-BE49-F238E27FC236}">
                <a16:creationId xmlns:a16="http://schemas.microsoft.com/office/drawing/2014/main" id="{7A2A0087-A602-6AFA-860A-4E012BB42569}"/>
              </a:ext>
            </a:extLst>
          </p:cNvPr>
          <p:cNvSpPr/>
          <p:nvPr/>
        </p:nvSpPr>
        <p:spPr bwMode="auto">
          <a:xfrm>
            <a:off x="3265311" y="4668392"/>
            <a:ext cx="224559" cy="288032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9" name="타원 48">
            <a:extLst>
              <a:ext uri="{FF2B5EF4-FFF2-40B4-BE49-F238E27FC236}">
                <a16:creationId xmlns:a16="http://schemas.microsoft.com/office/drawing/2014/main" id="{77DE95EC-5E43-2330-FA61-62B3C1BE6A43}"/>
              </a:ext>
            </a:extLst>
          </p:cNvPr>
          <p:cNvSpPr/>
          <p:nvPr/>
        </p:nvSpPr>
        <p:spPr bwMode="auto">
          <a:xfrm>
            <a:off x="3402444" y="4897661"/>
            <a:ext cx="259620" cy="310621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50" name="직선 화살표 연결선 49">
            <a:extLst>
              <a:ext uri="{FF2B5EF4-FFF2-40B4-BE49-F238E27FC236}">
                <a16:creationId xmlns:a16="http://schemas.microsoft.com/office/drawing/2014/main" id="{FDABD155-C9AD-08C3-A839-6204CAEFC668}"/>
              </a:ext>
            </a:extLst>
          </p:cNvPr>
          <p:cNvCxnSpPr>
            <a:cxnSpLocks/>
            <a:endCxn id="20" idx="2"/>
          </p:cNvCxnSpPr>
          <p:nvPr/>
        </p:nvCxnSpPr>
        <p:spPr>
          <a:xfrm flipH="1" flipV="1">
            <a:off x="2104900" y="3718866"/>
            <a:ext cx="640008" cy="126352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51" name="직선 화살표 연결선 50">
            <a:extLst>
              <a:ext uri="{FF2B5EF4-FFF2-40B4-BE49-F238E27FC236}">
                <a16:creationId xmlns:a16="http://schemas.microsoft.com/office/drawing/2014/main" id="{B56BFD69-A97D-25E0-938F-B1BA78A80B71}"/>
              </a:ext>
            </a:extLst>
          </p:cNvPr>
          <p:cNvCxnSpPr>
            <a:cxnSpLocks/>
            <a:endCxn id="56" idx="2"/>
          </p:cNvCxnSpPr>
          <p:nvPr/>
        </p:nvCxnSpPr>
        <p:spPr>
          <a:xfrm flipH="1" flipV="1">
            <a:off x="2007705" y="3791975"/>
            <a:ext cx="538378" cy="97814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2" name="직사각형 51">
            <a:extLst>
              <a:ext uri="{FF2B5EF4-FFF2-40B4-BE49-F238E27FC236}">
                <a16:creationId xmlns:a16="http://schemas.microsoft.com/office/drawing/2014/main" id="{0AFF8E4D-74D4-3242-453F-313A3C1B4711}"/>
              </a:ext>
            </a:extLst>
          </p:cNvPr>
          <p:cNvSpPr/>
          <p:nvPr/>
        </p:nvSpPr>
        <p:spPr bwMode="auto">
          <a:xfrm>
            <a:off x="2574791" y="3149959"/>
            <a:ext cx="246956" cy="22126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2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10</a:t>
            </a:r>
            <a:endParaRPr kumimoji="1" lang="ko-KR" altLang="en-US" sz="1200" b="1" i="0" u="none" strike="noStrike" cap="none" normalizeH="0" baseline="0" dirty="0">
              <a:ln>
                <a:noFill/>
              </a:ln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3" name="직사각형 52">
            <a:extLst>
              <a:ext uri="{FF2B5EF4-FFF2-40B4-BE49-F238E27FC236}">
                <a16:creationId xmlns:a16="http://schemas.microsoft.com/office/drawing/2014/main" id="{252D30AA-6118-0F13-32E6-434DBA0CCA76}"/>
              </a:ext>
            </a:extLst>
          </p:cNvPr>
          <p:cNvSpPr/>
          <p:nvPr/>
        </p:nvSpPr>
        <p:spPr bwMode="auto">
          <a:xfrm>
            <a:off x="2915127" y="3115927"/>
            <a:ext cx="223892" cy="19582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200" b="1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‘A’</a:t>
            </a:r>
            <a:endParaRPr kumimoji="1" lang="ko-KR" altLang="en-US" sz="1200" b="1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4" name="직사각형 53">
            <a:extLst>
              <a:ext uri="{FF2B5EF4-FFF2-40B4-BE49-F238E27FC236}">
                <a16:creationId xmlns:a16="http://schemas.microsoft.com/office/drawing/2014/main" id="{5C55896D-6F55-BBA1-5C5D-C9F0CCDFC687}"/>
              </a:ext>
            </a:extLst>
          </p:cNvPr>
          <p:cNvSpPr/>
          <p:nvPr/>
        </p:nvSpPr>
        <p:spPr bwMode="auto">
          <a:xfrm>
            <a:off x="1926328" y="4483081"/>
            <a:ext cx="473129" cy="19582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2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T:</a:t>
            </a:r>
            <a:r>
              <a:rPr kumimoji="1" lang="en-US" altLang="ko-KR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endParaRPr kumimoji="1" lang="ko-KR" altLang="en-US" sz="12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5" name="직사각형 54">
            <a:extLst>
              <a:ext uri="{FF2B5EF4-FFF2-40B4-BE49-F238E27FC236}">
                <a16:creationId xmlns:a16="http://schemas.microsoft.com/office/drawing/2014/main" id="{2A7900C4-C851-9B25-AB3F-DFE3DBF7BD5A}"/>
              </a:ext>
            </a:extLst>
          </p:cNvPr>
          <p:cNvSpPr/>
          <p:nvPr/>
        </p:nvSpPr>
        <p:spPr bwMode="auto">
          <a:xfrm>
            <a:off x="2558076" y="4386940"/>
            <a:ext cx="605579" cy="19582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2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T:</a:t>
            </a:r>
            <a:r>
              <a:rPr kumimoji="1" lang="en-US" altLang="ko-KR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endParaRPr kumimoji="1" lang="ko-KR" altLang="en-US" sz="12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6" name="직사각형 55">
            <a:extLst>
              <a:ext uri="{FF2B5EF4-FFF2-40B4-BE49-F238E27FC236}">
                <a16:creationId xmlns:a16="http://schemas.microsoft.com/office/drawing/2014/main" id="{AA921D0A-84BD-8164-780B-E1B89C240378}"/>
              </a:ext>
            </a:extLst>
          </p:cNvPr>
          <p:cNvSpPr/>
          <p:nvPr/>
        </p:nvSpPr>
        <p:spPr bwMode="auto">
          <a:xfrm>
            <a:off x="1929262" y="3606148"/>
            <a:ext cx="156885" cy="18582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6D5B0DAB-9EB6-6458-0116-73C88C771957}"/>
              </a:ext>
            </a:extLst>
          </p:cNvPr>
          <p:cNvSpPr/>
          <p:nvPr/>
        </p:nvSpPr>
        <p:spPr bwMode="auto">
          <a:xfrm>
            <a:off x="2086147" y="3420321"/>
            <a:ext cx="156885" cy="18582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8" name="자유형: 도형 17">
            <a:extLst>
              <a:ext uri="{FF2B5EF4-FFF2-40B4-BE49-F238E27FC236}">
                <a16:creationId xmlns:a16="http://schemas.microsoft.com/office/drawing/2014/main" id="{1731659C-FDD8-4813-53EB-EE087AD6A37A}"/>
              </a:ext>
            </a:extLst>
          </p:cNvPr>
          <p:cNvSpPr/>
          <p:nvPr/>
        </p:nvSpPr>
        <p:spPr bwMode="auto">
          <a:xfrm>
            <a:off x="2263650" y="2817166"/>
            <a:ext cx="324963" cy="673100"/>
          </a:xfrm>
          <a:custGeom>
            <a:avLst/>
            <a:gdLst>
              <a:gd name="connsiteX0" fmla="*/ 241300 w 324963"/>
              <a:gd name="connsiteY0" fmla="*/ 0 h 673100"/>
              <a:gd name="connsiteX1" fmla="*/ 311150 w 324963"/>
              <a:gd name="connsiteY1" fmla="*/ 292100 h 673100"/>
              <a:gd name="connsiteX2" fmla="*/ 0 w 324963"/>
              <a:gd name="connsiteY2" fmla="*/ 673100 h 673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24963" h="673100">
                <a:moveTo>
                  <a:pt x="241300" y="0"/>
                </a:moveTo>
                <a:cubicBezTo>
                  <a:pt x="296333" y="89958"/>
                  <a:pt x="351367" y="179917"/>
                  <a:pt x="311150" y="292100"/>
                </a:cubicBezTo>
                <a:cubicBezTo>
                  <a:pt x="270933" y="404283"/>
                  <a:pt x="21167" y="613833"/>
                  <a:pt x="0" y="673100"/>
                </a:cubicBezTo>
              </a:path>
            </a:pathLst>
          </a:cu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B516C91F-0C3E-CB0F-8E38-81D918FC3DA6}"/>
              </a:ext>
            </a:extLst>
          </p:cNvPr>
          <p:cNvSpPr/>
          <p:nvPr/>
        </p:nvSpPr>
        <p:spPr bwMode="auto">
          <a:xfrm>
            <a:off x="2097006" y="2817166"/>
            <a:ext cx="395244" cy="938383"/>
          </a:xfrm>
          <a:custGeom>
            <a:avLst/>
            <a:gdLst>
              <a:gd name="connsiteX0" fmla="*/ 395244 w 395244"/>
              <a:gd name="connsiteY0" fmla="*/ 0 h 938383"/>
              <a:gd name="connsiteX1" fmla="*/ 230144 w 395244"/>
              <a:gd name="connsiteY1" fmla="*/ 755650 h 938383"/>
              <a:gd name="connsiteX2" fmla="*/ 7894 w 395244"/>
              <a:gd name="connsiteY2" fmla="*/ 901700 h 9383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95244" h="938383">
                <a:moveTo>
                  <a:pt x="395244" y="0"/>
                </a:moveTo>
                <a:cubicBezTo>
                  <a:pt x="344973" y="302683"/>
                  <a:pt x="294702" y="605367"/>
                  <a:pt x="230144" y="755650"/>
                </a:cubicBezTo>
                <a:cubicBezTo>
                  <a:pt x="165586" y="905933"/>
                  <a:pt x="-42906" y="991658"/>
                  <a:pt x="7894" y="901700"/>
                </a:cubicBezTo>
              </a:path>
            </a:pathLst>
          </a:cu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8" name="직사각형 57">
            <a:extLst>
              <a:ext uri="{FF2B5EF4-FFF2-40B4-BE49-F238E27FC236}">
                <a16:creationId xmlns:a16="http://schemas.microsoft.com/office/drawing/2014/main" id="{87275856-0412-4B2C-190F-BC791D2435F2}"/>
              </a:ext>
            </a:extLst>
          </p:cNvPr>
          <p:cNvSpPr/>
          <p:nvPr/>
        </p:nvSpPr>
        <p:spPr bwMode="auto">
          <a:xfrm>
            <a:off x="860561" y="3397352"/>
            <a:ext cx="2541883" cy="818336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59" name="직선 화살표 연결선 58">
            <a:extLst>
              <a:ext uri="{FF2B5EF4-FFF2-40B4-BE49-F238E27FC236}">
                <a16:creationId xmlns:a16="http://schemas.microsoft.com/office/drawing/2014/main" id="{53E2D30B-17E7-93E8-F6DC-8B28BC2621D5}"/>
              </a:ext>
            </a:extLst>
          </p:cNvPr>
          <p:cNvCxnSpPr>
            <a:cxnSpLocks/>
            <a:stCxn id="60" idx="1"/>
          </p:cNvCxnSpPr>
          <p:nvPr/>
        </p:nvCxnSpPr>
        <p:spPr>
          <a:xfrm flipH="1">
            <a:off x="3734073" y="2138686"/>
            <a:ext cx="957279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0" name="직사각형 59">
            <a:extLst>
              <a:ext uri="{FF2B5EF4-FFF2-40B4-BE49-F238E27FC236}">
                <a16:creationId xmlns:a16="http://schemas.microsoft.com/office/drawing/2014/main" id="{56CCFCC6-0DF5-AAAC-2C07-7125A0FAC218}"/>
              </a:ext>
            </a:extLst>
          </p:cNvPr>
          <p:cNvSpPr/>
          <p:nvPr/>
        </p:nvSpPr>
        <p:spPr bwMode="auto">
          <a:xfrm>
            <a:off x="4691352" y="2007560"/>
            <a:ext cx="107979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클래스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2" name="직사각형 61">
            <a:extLst>
              <a:ext uri="{FF2B5EF4-FFF2-40B4-BE49-F238E27FC236}">
                <a16:creationId xmlns:a16="http://schemas.microsoft.com/office/drawing/2014/main" id="{E3025444-10AF-85E0-3BDF-B13ADDB01468}"/>
              </a:ext>
            </a:extLst>
          </p:cNvPr>
          <p:cNvSpPr/>
          <p:nvPr/>
        </p:nvSpPr>
        <p:spPr bwMode="auto">
          <a:xfrm>
            <a:off x="4227440" y="4415226"/>
            <a:ext cx="4031479" cy="4161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클래스의 객체 </a:t>
            </a:r>
            <a:r>
              <a:rPr kumimoji="0" lang="en-US" altLang="ko-KR" sz="105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int</a:t>
            </a:r>
            <a:r>
              <a:rPr kumimoji="0" lang="ko-KR" altLang="en-US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</a:t>
            </a:r>
            <a:r>
              <a:rPr kumimoji="0" lang="en-US" altLang="ko-KR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 </a:t>
            </a:r>
            <a:r>
              <a:rPr kumimoji="0" lang="ko-KR" altLang="en-US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 시</a:t>
            </a:r>
            <a:r>
              <a:rPr kumimoji="0" lang="en-US" altLang="ko-KR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자동으로 생성자 호출</a:t>
            </a:r>
            <a:endParaRPr kumimoji="0" lang="en-US" altLang="ko-KR" sz="105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en-US" altLang="ko-KR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생성자에 정수 </a:t>
            </a:r>
            <a:r>
              <a:rPr kumimoji="0" lang="en-US" altLang="ko-KR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10</a:t>
            </a:r>
            <a:r>
              <a:rPr kumimoji="0" lang="ko-KR" altLang="en-US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이 전달됨</a:t>
            </a:r>
            <a:endParaRPr kumimoji="0" lang="en-US" altLang="ko-KR" sz="105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4" name="직사각형 63">
            <a:extLst>
              <a:ext uri="{FF2B5EF4-FFF2-40B4-BE49-F238E27FC236}">
                <a16:creationId xmlns:a16="http://schemas.microsoft.com/office/drawing/2014/main" id="{3663532E-DC01-AB20-6A47-4DDE52DC52F7}"/>
              </a:ext>
            </a:extLst>
          </p:cNvPr>
          <p:cNvSpPr/>
          <p:nvPr/>
        </p:nvSpPr>
        <p:spPr bwMode="auto">
          <a:xfrm>
            <a:off x="4100379" y="5072622"/>
            <a:ext cx="4158540" cy="4161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클래스의 객체 </a:t>
            </a:r>
            <a:r>
              <a:rPr kumimoji="0" lang="en-US" altLang="ko-KR" sz="105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char</a:t>
            </a:r>
            <a:r>
              <a:rPr kumimoji="0" lang="ko-KR" altLang="en-US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</a:t>
            </a:r>
            <a:r>
              <a:rPr kumimoji="0" lang="en-US" altLang="ko-KR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MC2 </a:t>
            </a:r>
            <a:r>
              <a:rPr kumimoji="0" lang="ko-KR" altLang="en-US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 시 자동으로 생성자 호출</a:t>
            </a:r>
            <a:endParaRPr kumimoji="0" lang="en-US" altLang="ko-KR" sz="105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en-US" altLang="ko-KR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생성자에 정수 </a:t>
            </a:r>
            <a:r>
              <a:rPr kumimoji="0" lang="en-US" altLang="ko-KR" sz="1050" b="1" dirty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‘A’</a:t>
            </a:r>
            <a:r>
              <a:rPr kumimoji="0" lang="ko-KR" altLang="en-US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이 전달됨</a:t>
            </a:r>
            <a:endParaRPr kumimoji="0" lang="en-US" altLang="ko-KR" sz="105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6" name="직사각형 65">
            <a:extLst>
              <a:ext uri="{FF2B5EF4-FFF2-40B4-BE49-F238E27FC236}">
                <a16:creationId xmlns:a16="http://schemas.microsoft.com/office/drawing/2014/main" id="{B9CC7AAE-8922-B473-9AAA-7815483E27E0}"/>
              </a:ext>
            </a:extLst>
          </p:cNvPr>
          <p:cNvSpPr/>
          <p:nvPr/>
        </p:nvSpPr>
        <p:spPr bwMode="auto">
          <a:xfrm>
            <a:off x="4583521" y="5598892"/>
            <a:ext cx="164466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MC1.m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값 출력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10</a:t>
            </a:r>
          </a:p>
        </p:txBody>
      </p:sp>
      <p:sp>
        <p:nvSpPr>
          <p:cNvPr id="68" name="직사각형 67">
            <a:extLst>
              <a:ext uri="{FF2B5EF4-FFF2-40B4-BE49-F238E27FC236}">
                <a16:creationId xmlns:a16="http://schemas.microsoft.com/office/drawing/2014/main" id="{EA60C328-CE4D-4BEF-741D-1F3F39063A6E}"/>
              </a:ext>
            </a:extLst>
          </p:cNvPr>
          <p:cNvSpPr/>
          <p:nvPr/>
        </p:nvSpPr>
        <p:spPr bwMode="auto">
          <a:xfrm>
            <a:off x="4100379" y="5979482"/>
            <a:ext cx="164466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MC2.m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값 출력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A</a:t>
            </a:r>
          </a:p>
        </p:txBody>
      </p:sp>
      <p:sp>
        <p:nvSpPr>
          <p:cNvPr id="69" name="직사각형 68">
            <a:extLst>
              <a:ext uri="{FF2B5EF4-FFF2-40B4-BE49-F238E27FC236}">
                <a16:creationId xmlns:a16="http://schemas.microsoft.com/office/drawing/2014/main" id="{85AFE223-7038-43CB-1330-9D258CFEB8D4}"/>
              </a:ext>
            </a:extLst>
          </p:cNvPr>
          <p:cNvSpPr/>
          <p:nvPr/>
        </p:nvSpPr>
        <p:spPr bwMode="auto">
          <a:xfrm>
            <a:off x="5148096" y="2710164"/>
            <a:ext cx="1872330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템플릿 클래스 멤버 함수의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함수원형선언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70" name="직선 화살표 연결선 69">
            <a:extLst>
              <a:ext uri="{FF2B5EF4-FFF2-40B4-BE49-F238E27FC236}">
                <a16:creationId xmlns:a16="http://schemas.microsoft.com/office/drawing/2014/main" id="{EEC4EC26-9029-ED32-EF65-4A856394D216}"/>
              </a:ext>
            </a:extLst>
          </p:cNvPr>
          <p:cNvCxnSpPr>
            <a:cxnSpLocks/>
            <a:stCxn id="69" idx="1"/>
            <a:endCxn id="75" idx="3"/>
          </p:cNvCxnSpPr>
          <p:nvPr/>
        </p:nvCxnSpPr>
        <p:spPr>
          <a:xfrm flipH="1">
            <a:off x="3139020" y="2925929"/>
            <a:ext cx="2009076" cy="212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72" name="직사각형 71">
            <a:extLst>
              <a:ext uri="{FF2B5EF4-FFF2-40B4-BE49-F238E27FC236}">
                <a16:creationId xmlns:a16="http://schemas.microsoft.com/office/drawing/2014/main" id="{9432980F-B9CA-E619-5071-353F3FEDE8E7}"/>
              </a:ext>
            </a:extLst>
          </p:cNvPr>
          <p:cNvSpPr/>
          <p:nvPr/>
        </p:nvSpPr>
        <p:spPr bwMode="auto">
          <a:xfrm>
            <a:off x="5148096" y="3583109"/>
            <a:ext cx="1872329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템플릿 클래스 멤버 함수의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외부 정의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73" name="직선 화살표 연결선 72">
            <a:extLst>
              <a:ext uri="{FF2B5EF4-FFF2-40B4-BE49-F238E27FC236}">
                <a16:creationId xmlns:a16="http://schemas.microsoft.com/office/drawing/2014/main" id="{9CB34B1C-6189-F065-34E0-DAE7B76A6308}"/>
              </a:ext>
            </a:extLst>
          </p:cNvPr>
          <p:cNvCxnSpPr>
            <a:cxnSpLocks/>
            <a:stCxn id="72" idx="1"/>
            <a:endCxn id="58" idx="3"/>
          </p:cNvCxnSpPr>
          <p:nvPr/>
        </p:nvCxnSpPr>
        <p:spPr>
          <a:xfrm flipH="1">
            <a:off x="3402444" y="3798874"/>
            <a:ext cx="1745652" cy="764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75" name="직사각형 74">
            <a:extLst>
              <a:ext uri="{FF2B5EF4-FFF2-40B4-BE49-F238E27FC236}">
                <a16:creationId xmlns:a16="http://schemas.microsoft.com/office/drawing/2014/main" id="{E66F95C8-FFE9-0024-5212-AA8B6FA259B1}"/>
              </a:ext>
            </a:extLst>
          </p:cNvPr>
          <p:cNvSpPr/>
          <p:nvPr/>
        </p:nvSpPr>
        <p:spPr bwMode="auto">
          <a:xfrm>
            <a:off x="1756132" y="2840734"/>
            <a:ext cx="1382888" cy="174644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71" name="연결선: 꺾임 70">
            <a:extLst>
              <a:ext uri="{FF2B5EF4-FFF2-40B4-BE49-F238E27FC236}">
                <a16:creationId xmlns:a16="http://schemas.microsoft.com/office/drawing/2014/main" id="{818623CD-819E-F3A2-58FA-134CEE989005}"/>
              </a:ext>
            </a:extLst>
          </p:cNvPr>
          <p:cNvCxnSpPr>
            <a:cxnSpLocks/>
            <a:stCxn id="66" idx="1"/>
            <a:endCxn id="42" idx="3"/>
          </p:cNvCxnSpPr>
          <p:nvPr/>
        </p:nvCxnSpPr>
        <p:spPr bwMode="auto">
          <a:xfrm rot="10800000">
            <a:off x="2725961" y="5406346"/>
            <a:ext cx="1857561" cy="323673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74" name="연결선: 꺾임 73">
            <a:extLst>
              <a:ext uri="{FF2B5EF4-FFF2-40B4-BE49-F238E27FC236}">
                <a16:creationId xmlns:a16="http://schemas.microsoft.com/office/drawing/2014/main" id="{C3CB2D47-7869-586D-778F-3211CC4FA87F}"/>
              </a:ext>
            </a:extLst>
          </p:cNvPr>
          <p:cNvCxnSpPr>
            <a:cxnSpLocks/>
            <a:stCxn id="68" idx="1"/>
            <a:endCxn id="46" idx="3"/>
          </p:cNvCxnSpPr>
          <p:nvPr/>
        </p:nvCxnSpPr>
        <p:spPr bwMode="auto">
          <a:xfrm rot="10800000">
            <a:off x="2725961" y="5613108"/>
            <a:ext cx="1374419" cy="497500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76" name="연결선: 꺾임 75">
            <a:extLst>
              <a:ext uri="{FF2B5EF4-FFF2-40B4-BE49-F238E27FC236}">
                <a16:creationId xmlns:a16="http://schemas.microsoft.com/office/drawing/2014/main" id="{94527E04-5A34-7389-8253-045B643AB662}"/>
              </a:ext>
            </a:extLst>
          </p:cNvPr>
          <p:cNvCxnSpPr>
            <a:cxnSpLocks/>
            <a:stCxn id="64" idx="1"/>
            <a:endCxn id="40" idx="3"/>
          </p:cNvCxnSpPr>
          <p:nvPr/>
        </p:nvCxnSpPr>
        <p:spPr bwMode="auto">
          <a:xfrm rot="10800000">
            <a:off x="3734073" y="5055131"/>
            <a:ext cx="366306" cy="225563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77" name="연결선: 꺾임 76">
            <a:extLst>
              <a:ext uri="{FF2B5EF4-FFF2-40B4-BE49-F238E27FC236}">
                <a16:creationId xmlns:a16="http://schemas.microsoft.com/office/drawing/2014/main" id="{A59A3FD1-DDF0-29F1-4DC8-514AC9CA7214}"/>
              </a:ext>
            </a:extLst>
          </p:cNvPr>
          <p:cNvCxnSpPr>
            <a:cxnSpLocks/>
            <a:stCxn id="62" idx="1"/>
            <a:endCxn id="39" idx="3"/>
          </p:cNvCxnSpPr>
          <p:nvPr/>
        </p:nvCxnSpPr>
        <p:spPr bwMode="auto">
          <a:xfrm rot="10800000" flipV="1">
            <a:off x="3662064" y="4623297"/>
            <a:ext cx="565376" cy="199910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23" name="직선 화살표 연결선 22">
            <a:extLst>
              <a:ext uri="{FF2B5EF4-FFF2-40B4-BE49-F238E27FC236}">
                <a16:creationId xmlns:a16="http://schemas.microsoft.com/office/drawing/2014/main" id="{2B44BF33-A630-2BB6-5A85-FAF684BFBA02}"/>
              </a:ext>
            </a:extLst>
          </p:cNvPr>
          <p:cNvCxnSpPr>
            <a:cxnSpLocks/>
            <a:stCxn id="48" idx="1"/>
          </p:cNvCxnSpPr>
          <p:nvPr/>
        </p:nvCxnSpPr>
        <p:spPr>
          <a:xfrm flipH="1" flipV="1">
            <a:off x="2651443" y="2794805"/>
            <a:ext cx="646754" cy="191576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7" name="직선 화살표 연결선 46">
            <a:extLst>
              <a:ext uri="{FF2B5EF4-FFF2-40B4-BE49-F238E27FC236}">
                <a16:creationId xmlns:a16="http://schemas.microsoft.com/office/drawing/2014/main" id="{C028B243-1E16-43D9-9610-4FFC2C9D68C2}"/>
              </a:ext>
            </a:extLst>
          </p:cNvPr>
          <p:cNvCxnSpPr>
            <a:cxnSpLocks/>
          </p:cNvCxnSpPr>
          <p:nvPr/>
        </p:nvCxnSpPr>
        <p:spPr>
          <a:xfrm flipH="1" flipV="1">
            <a:off x="2845079" y="2947204"/>
            <a:ext cx="839575" cy="210285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30" grpId="0" animBg="1"/>
      <p:bldP spid="32" grpId="0" animBg="1"/>
      <p:bldP spid="35" grpId="0" animBg="1"/>
      <p:bldP spid="2" grpId="0" animBg="1"/>
      <p:bldP spid="4" grpId="0" animBg="1"/>
      <p:bldP spid="39" grpId="0" animBg="1"/>
      <p:bldP spid="40" grpId="0" animBg="1"/>
      <p:bldP spid="42" grpId="0" animBg="1"/>
      <p:bldP spid="46" grpId="0" animBg="1"/>
      <p:bldP spid="48" grpId="0" animBg="1"/>
      <p:bldP spid="49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18" grpId="0" animBg="1"/>
      <p:bldP spid="20" grpId="0" animBg="1"/>
      <p:bldP spid="58" grpId="0" animBg="1"/>
      <p:bldP spid="60" grpId="0" animBg="1"/>
      <p:bldP spid="62" grpId="0" animBg="1"/>
      <p:bldP spid="64" grpId="0" animBg="1"/>
      <p:bldP spid="66" grpId="0" animBg="1"/>
      <p:bldP spid="68" grpId="0" animBg="1"/>
      <p:bldP spid="69" grpId="0" animBg="1"/>
      <p:bldP spid="72" grpId="0" animBg="1"/>
      <p:bldP spid="75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33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클래스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class)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95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7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564904"/>
            <a:ext cx="7632848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34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클래스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class)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340768"/>
            <a:ext cx="8429684" cy="4525963"/>
          </a:xfrm>
        </p:spPr>
        <p:txBody>
          <a:bodyPr/>
          <a:lstStyle/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6)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템플릿 클래스의 템플릿 매개변수가 상수인 경우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</a:t>
            </a:r>
            <a:endParaRPr lang="en-US" altLang="ko-KR" sz="1600" dirty="0"/>
          </a:p>
        </p:txBody>
      </p:sp>
      <p:sp>
        <p:nvSpPr>
          <p:cNvPr id="9" name="내용 개체 틀 2"/>
          <p:cNvSpPr txBox="1">
            <a:spLocks/>
          </p:cNvSpPr>
          <p:nvPr/>
        </p:nvSpPr>
        <p:spPr bwMode="auto">
          <a:xfrm>
            <a:off x="1009680" y="1849449"/>
            <a:ext cx="7920038" cy="507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830880"/>
            <a:ext cx="7272808" cy="4694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35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클래스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class)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624804" y="1169157"/>
            <a:ext cx="65008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/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8</a:t>
            </a:r>
            <a:endParaRPr lang="ko-KR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169157"/>
            <a:ext cx="8208912" cy="557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36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 err="1">
                <a:latin typeface="맑은 고딕" pitchFamily="50" charset="-127"/>
                <a:ea typeface="맑은 고딕" pitchFamily="50" charset="-127"/>
              </a:rPr>
              <a:t>const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829558" y="1573255"/>
            <a:ext cx="7929618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l"/>
            </a:pP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const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변수는 어떠한 변수를 상수화 하고자 할 때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프로그램 내부에서 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바뀌지 않도록 할 때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사용함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=&gt;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값을 변경하면 컴파일시 에러가 발생</a:t>
            </a:r>
          </a:p>
          <a:p>
            <a:endParaRPr lang="ko-KR" altLang="en-US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232EDF51-83A0-4B96-867B-DB21B8CA0D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420888"/>
            <a:ext cx="7715200" cy="3829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8906947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37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클래스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class)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39EBC806-BE7B-AFC3-04C6-9CE18C539616}"/>
              </a:ext>
            </a:extLst>
          </p:cNvPr>
          <p:cNvSpPr/>
          <p:nvPr/>
        </p:nvSpPr>
        <p:spPr>
          <a:xfrm>
            <a:off x="838944" y="1196752"/>
            <a:ext cx="7549480" cy="53285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2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template 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 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T,</a:t>
            </a:r>
            <a:r>
              <a:rPr lang="ko-KR" altLang="en-US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 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k&gt;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T m;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	</a:t>
            </a:r>
          </a:p>
          <a:p>
            <a:pPr marR="0" algn="l" rtl="0"/>
            <a:r>
              <a:rPr lang="pt-BR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MyClass(T n) { m = n; }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print(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  <a:endParaRPr lang="ko-KR" altLang="en-US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2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T </a:t>
            </a:r>
            <a:r>
              <a:rPr lang="en-US" altLang="ko-KR" sz="120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2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class</a:t>
            </a:r>
            <a:endParaRPr lang="ko-KR" altLang="en-US" sz="1200" b="1" i="0" u="none" strike="noStrike" baseline="0" dirty="0">
              <a:solidFill>
                <a:srgbClr val="008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ko-KR" altLang="en-US" sz="1200" b="1" i="0" u="none" strike="noStrike" baseline="0" dirty="0">
              <a:solidFill>
                <a:srgbClr val="008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template &lt;class 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T,</a:t>
            </a:r>
            <a:r>
              <a:rPr lang="ko-KR" altLang="en-US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 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k&gt;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&lt;T,</a:t>
            </a:r>
            <a:r>
              <a:rPr lang="ko-KR" altLang="en-US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k&gt;::print(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){</a:t>
            </a:r>
          </a:p>
          <a:p>
            <a:pPr marR="0" algn="l" rtl="0"/>
            <a:r>
              <a:rPr lang="fr-FR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cout &lt;&lt; </a:t>
            </a:r>
            <a:r>
              <a:rPr lang="fr-FR" altLang="ko-KR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"m = " </a:t>
            </a:r>
            <a:r>
              <a:rPr lang="fr-FR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&lt;&lt; m &lt;&lt;  </a:t>
            </a:r>
            <a:r>
              <a:rPr lang="fr-FR" altLang="ko-KR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 k = " </a:t>
            </a:r>
            <a:r>
              <a:rPr lang="fr-FR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&lt;&lt; k &lt;&lt; </a:t>
            </a:r>
            <a:r>
              <a:rPr lang="fr-FR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fr-FR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2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</a:t>
            </a:r>
            <a:r>
              <a:rPr lang="ko-KR" altLang="en-US" sz="12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 print()</a:t>
            </a:r>
          </a:p>
          <a:p>
            <a:pPr marR="0" algn="l" rtl="0"/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  <a:endParaRPr lang="ko-KR" altLang="en-US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ko-KR" altLang="en-US" sz="1200" b="0" i="0" u="none" strike="noStrike" baseline="0" dirty="0">
              <a:solidFill>
                <a:srgbClr val="0000FF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const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val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= 100;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val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&gt; MC1(10);</a:t>
            </a:r>
          </a:p>
          <a:p>
            <a:pPr marR="0" algn="l" rtl="0"/>
            <a:r>
              <a:rPr lang="sv-SE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MyClass&lt;</a:t>
            </a:r>
            <a:r>
              <a:rPr lang="sv-SE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sv-SE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val + 100&gt; MC2(</a:t>
            </a:r>
            <a:r>
              <a:rPr lang="sv-SE" altLang="ko-KR" sz="125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'A'</a:t>
            </a:r>
            <a:r>
              <a:rPr lang="sv-SE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</a:p>
          <a:p>
            <a:pPr marR="0" algn="l" rtl="0"/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MC1.print();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MC2.print();</a:t>
            </a:r>
          </a:p>
          <a:p>
            <a:pPr marR="0" algn="l" rtl="0"/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2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0381AE50-B12B-96A8-EF4E-73E76EEEAC53}"/>
              </a:ext>
            </a:extLst>
          </p:cNvPr>
          <p:cNvSpPr/>
          <p:nvPr/>
        </p:nvSpPr>
        <p:spPr bwMode="auto">
          <a:xfrm>
            <a:off x="878904" y="1628800"/>
            <a:ext cx="5266928" cy="248897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CB30ADC8-100A-018A-41BE-11ACD1151D9B}"/>
              </a:ext>
            </a:extLst>
          </p:cNvPr>
          <p:cNvSpPr/>
          <p:nvPr/>
        </p:nvSpPr>
        <p:spPr bwMode="auto">
          <a:xfrm>
            <a:off x="915972" y="3185597"/>
            <a:ext cx="4599741" cy="818336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9ABCB951-A03F-20DA-61B1-5A44B5B05FEF}"/>
              </a:ext>
            </a:extLst>
          </p:cNvPr>
          <p:cNvSpPr/>
          <p:nvPr/>
        </p:nvSpPr>
        <p:spPr bwMode="auto">
          <a:xfrm>
            <a:off x="1789235" y="2681621"/>
            <a:ext cx="1332261" cy="176294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" name="자유형: 도형 1">
            <a:extLst>
              <a:ext uri="{FF2B5EF4-FFF2-40B4-BE49-F238E27FC236}">
                <a16:creationId xmlns:a16="http://schemas.microsoft.com/office/drawing/2014/main" id="{428CCE3A-4B64-2A07-0C42-757DB697C59C}"/>
              </a:ext>
            </a:extLst>
          </p:cNvPr>
          <p:cNvSpPr/>
          <p:nvPr/>
        </p:nvSpPr>
        <p:spPr bwMode="auto">
          <a:xfrm>
            <a:off x="2593404" y="1924050"/>
            <a:ext cx="628997" cy="1433832"/>
          </a:xfrm>
          <a:custGeom>
            <a:avLst/>
            <a:gdLst>
              <a:gd name="connsiteX0" fmla="*/ 0 w 628997"/>
              <a:gd name="connsiteY0" fmla="*/ 0 h 1433832"/>
              <a:gd name="connsiteX1" fmla="*/ 628650 w 628997"/>
              <a:gd name="connsiteY1" fmla="*/ 857250 h 1433832"/>
              <a:gd name="connsiteX2" fmla="*/ 104775 w 628997"/>
              <a:gd name="connsiteY2" fmla="*/ 1400175 h 1433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28997" h="1433832">
                <a:moveTo>
                  <a:pt x="0" y="0"/>
                </a:moveTo>
                <a:cubicBezTo>
                  <a:pt x="305594" y="311944"/>
                  <a:pt x="611188" y="623888"/>
                  <a:pt x="628650" y="857250"/>
                </a:cubicBezTo>
                <a:cubicBezTo>
                  <a:pt x="646112" y="1090612"/>
                  <a:pt x="0" y="1563688"/>
                  <a:pt x="104775" y="1400175"/>
                </a:cubicBezTo>
              </a:path>
            </a:pathLst>
          </a:cu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6" name="직사각형 35">
            <a:extLst>
              <a:ext uri="{FF2B5EF4-FFF2-40B4-BE49-F238E27FC236}">
                <a16:creationId xmlns:a16="http://schemas.microsoft.com/office/drawing/2014/main" id="{5DF9DA55-EE26-6F4E-CDC0-FC01D289C111}"/>
              </a:ext>
            </a:extLst>
          </p:cNvPr>
          <p:cNvSpPr/>
          <p:nvPr/>
        </p:nvSpPr>
        <p:spPr bwMode="auto">
          <a:xfrm>
            <a:off x="1786778" y="5052691"/>
            <a:ext cx="2699652" cy="19346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FAF66A08-674A-0EE2-64FC-15E1B0FA70FA}"/>
              </a:ext>
            </a:extLst>
          </p:cNvPr>
          <p:cNvSpPr/>
          <p:nvPr/>
        </p:nvSpPr>
        <p:spPr bwMode="auto">
          <a:xfrm>
            <a:off x="1786779" y="4889063"/>
            <a:ext cx="2126805" cy="16485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7B997820-B0C3-59F7-18C3-A944CE797050}"/>
              </a:ext>
            </a:extLst>
          </p:cNvPr>
          <p:cNvSpPr/>
          <p:nvPr/>
        </p:nvSpPr>
        <p:spPr bwMode="auto">
          <a:xfrm>
            <a:off x="1786779" y="5415675"/>
            <a:ext cx="974677" cy="19346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C0A6FDF0-8219-ACC2-42C4-1FFEA650DFBE}"/>
              </a:ext>
            </a:extLst>
          </p:cNvPr>
          <p:cNvSpPr/>
          <p:nvPr/>
        </p:nvSpPr>
        <p:spPr bwMode="auto">
          <a:xfrm>
            <a:off x="1794039" y="5609143"/>
            <a:ext cx="974677" cy="19346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4" name="직사각형 43">
            <a:extLst>
              <a:ext uri="{FF2B5EF4-FFF2-40B4-BE49-F238E27FC236}">
                <a16:creationId xmlns:a16="http://schemas.microsoft.com/office/drawing/2014/main" id="{C09F7541-5C5F-1A32-B93D-BA686A8DAD26}"/>
              </a:ext>
            </a:extLst>
          </p:cNvPr>
          <p:cNvSpPr/>
          <p:nvPr/>
        </p:nvSpPr>
        <p:spPr bwMode="auto">
          <a:xfrm>
            <a:off x="1786778" y="4684549"/>
            <a:ext cx="1550742" cy="193468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0" name="직사각형 49">
            <a:extLst>
              <a:ext uri="{FF2B5EF4-FFF2-40B4-BE49-F238E27FC236}">
                <a16:creationId xmlns:a16="http://schemas.microsoft.com/office/drawing/2014/main" id="{7DFCC86A-79B1-8FFC-7504-C6F6022B5B7F}"/>
              </a:ext>
            </a:extLst>
          </p:cNvPr>
          <p:cNvSpPr/>
          <p:nvPr/>
        </p:nvSpPr>
        <p:spPr bwMode="auto">
          <a:xfrm>
            <a:off x="2692850" y="4417908"/>
            <a:ext cx="323293" cy="22126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2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100</a:t>
            </a:r>
            <a:endParaRPr kumimoji="1" lang="ko-KR" altLang="en-US" sz="1200" b="1" i="0" u="none" strike="noStrike" cap="none" normalizeH="0" baseline="0" dirty="0">
              <a:ln>
                <a:noFill/>
              </a:ln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1" name="직사각형 50">
            <a:extLst>
              <a:ext uri="{FF2B5EF4-FFF2-40B4-BE49-F238E27FC236}">
                <a16:creationId xmlns:a16="http://schemas.microsoft.com/office/drawing/2014/main" id="{337D1586-E469-9814-6489-D5969033D51D}"/>
              </a:ext>
            </a:extLst>
          </p:cNvPr>
          <p:cNvSpPr/>
          <p:nvPr/>
        </p:nvSpPr>
        <p:spPr bwMode="auto">
          <a:xfrm>
            <a:off x="3147395" y="4207187"/>
            <a:ext cx="372955" cy="19582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2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200</a:t>
            </a:r>
            <a:endParaRPr kumimoji="1" lang="ko-KR" altLang="en-US" sz="1200" b="1" i="0" u="none" strike="noStrike" cap="none" normalizeH="0" baseline="0" dirty="0">
              <a:ln>
                <a:noFill/>
              </a:ln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2" name="직사각형 51">
            <a:extLst>
              <a:ext uri="{FF2B5EF4-FFF2-40B4-BE49-F238E27FC236}">
                <a16:creationId xmlns:a16="http://schemas.microsoft.com/office/drawing/2014/main" id="{2F3E88FC-84F6-ED16-31C3-70CAC20B6965}"/>
              </a:ext>
            </a:extLst>
          </p:cNvPr>
          <p:cNvSpPr/>
          <p:nvPr/>
        </p:nvSpPr>
        <p:spPr bwMode="auto">
          <a:xfrm>
            <a:off x="1841909" y="4401211"/>
            <a:ext cx="473129" cy="19582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2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T:</a:t>
            </a:r>
            <a:r>
              <a:rPr kumimoji="1" lang="en-US" altLang="ko-KR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endParaRPr kumimoji="1" lang="ko-KR" altLang="en-US" sz="12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3" name="직사각형 52">
            <a:extLst>
              <a:ext uri="{FF2B5EF4-FFF2-40B4-BE49-F238E27FC236}">
                <a16:creationId xmlns:a16="http://schemas.microsoft.com/office/drawing/2014/main" id="{9A27FAC0-066B-6F11-EF0D-817627397171}"/>
              </a:ext>
            </a:extLst>
          </p:cNvPr>
          <p:cNvSpPr/>
          <p:nvPr/>
        </p:nvSpPr>
        <p:spPr bwMode="auto">
          <a:xfrm>
            <a:off x="2365380" y="4166023"/>
            <a:ext cx="580856" cy="20001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2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T:</a:t>
            </a:r>
            <a:r>
              <a:rPr kumimoji="1" lang="en-US" altLang="ko-KR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endParaRPr kumimoji="1" lang="ko-KR" altLang="en-US" sz="12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" name="타원 5">
            <a:extLst>
              <a:ext uri="{FF2B5EF4-FFF2-40B4-BE49-F238E27FC236}">
                <a16:creationId xmlns:a16="http://schemas.microsoft.com/office/drawing/2014/main" id="{6E6F7DF8-F1B5-48D7-8BDD-F136F79025EA}"/>
              </a:ext>
            </a:extLst>
          </p:cNvPr>
          <p:cNvSpPr/>
          <p:nvPr/>
        </p:nvSpPr>
        <p:spPr bwMode="auto">
          <a:xfrm>
            <a:off x="2899153" y="5048451"/>
            <a:ext cx="760513" cy="210689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4" name="타원 53">
            <a:extLst>
              <a:ext uri="{FF2B5EF4-FFF2-40B4-BE49-F238E27FC236}">
                <a16:creationId xmlns:a16="http://schemas.microsoft.com/office/drawing/2014/main" id="{AC53C7B4-D353-AFEA-47D4-7A178609F7CC}"/>
              </a:ext>
            </a:extLst>
          </p:cNvPr>
          <p:cNvSpPr/>
          <p:nvPr/>
        </p:nvSpPr>
        <p:spPr bwMode="auto">
          <a:xfrm>
            <a:off x="2787318" y="4828458"/>
            <a:ext cx="285967" cy="244373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63" name="직선 화살표 연결선 62">
            <a:extLst>
              <a:ext uri="{FF2B5EF4-FFF2-40B4-BE49-F238E27FC236}">
                <a16:creationId xmlns:a16="http://schemas.microsoft.com/office/drawing/2014/main" id="{9055571C-C2FD-6E75-9A7D-458CBD8E3588}"/>
              </a:ext>
            </a:extLst>
          </p:cNvPr>
          <p:cNvCxnSpPr>
            <a:cxnSpLocks/>
            <a:stCxn id="64" idx="1"/>
          </p:cNvCxnSpPr>
          <p:nvPr/>
        </p:nvCxnSpPr>
        <p:spPr>
          <a:xfrm flipH="1">
            <a:off x="6145832" y="1792924"/>
            <a:ext cx="775591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4" name="직사각형 63">
            <a:extLst>
              <a:ext uri="{FF2B5EF4-FFF2-40B4-BE49-F238E27FC236}">
                <a16:creationId xmlns:a16="http://schemas.microsoft.com/office/drawing/2014/main" id="{9F374CBF-C69C-C760-CCE9-D650081CB298}"/>
              </a:ext>
            </a:extLst>
          </p:cNvPr>
          <p:cNvSpPr/>
          <p:nvPr/>
        </p:nvSpPr>
        <p:spPr bwMode="auto">
          <a:xfrm>
            <a:off x="6921423" y="1661798"/>
            <a:ext cx="108012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클래스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6" name="직사각형 65">
            <a:extLst>
              <a:ext uri="{FF2B5EF4-FFF2-40B4-BE49-F238E27FC236}">
                <a16:creationId xmlns:a16="http://schemas.microsoft.com/office/drawing/2014/main" id="{E0D52DA7-79AA-E8A8-3351-225A427D8B10}"/>
              </a:ext>
            </a:extLst>
          </p:cNvPr>
          <p:cNvSpPr/>
          <p:nvPr/>
        </p:nvSpPr>
        <p:spPr bwMode="auto">
          <a:xfrm>
            <a:off x="4694930" y="4437112"/>
            <a:ext cx="2757390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클래스의 객체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int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</a:t>
            </a:r>
          </a:p>
          <a:p>
            <a:pPr algn="just">
              <a:buNone/>
            </a:pP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선언시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자동으로 생성자 호출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생성자에 정수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10, k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100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이 전달됨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0" name="직사각형 69">
            <a:extLst>
              <a:ext uri="{FF2B5EF4-FFF2-40B4-BE49-F238E27FC236}">
                <a16:creationId xmlns:a16="http://schemas.microsoft.com/office/drawing/2014/main" id="{1CB07179-093D-095F-9F5D-41A82C287D9D}"/>
              </a:ext>
            </a:extLst>
          </p:cNvPr>
          <p:cNvSpPr/>
          <p:nvPr/>
        </p:nvSpPr>
        <p:spPr bwMode="auto">
          <a:xfrm>
            <a:off x="3762841" y="5534467"/>
            <a:ext cx="1536222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MC1.m, k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값 출력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m = 10 k= 100</a:t>
            </a:r>
          </a:p>
        </p:txBody>
      </p:sp>
      <p:sp>
        <p:nvSpPr>
          <p:cNvPr id="72" name="직사각형 71">
            <a:extLst>
              <a:ext uri="{FF2B5EF4-FFF2-40B4-BE49-F238E27FC236}">
                <a16:creationId xmlns:a16="http://schemas.microsoft.com/office/drawing/2014/main" id="{4C42BA88-38F1-5EF6-82B2-B878F93F0CD1}"/>
              </a:ext>
            </a:extLst>
          </p:cNvPr>
          <p:cNvSpPr/>
          <p:nvPr/>
        </p:nvSpPr>
        <p:spPr bwMode="auto">
          <a:xfrm>
            <a:off x="3418360" y="6021807"/>
            <a:ext cx="1536221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MC2.m, k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값 출력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=&gt;m = A, k = 200</a:t>
            </a:r>
          </a:p>
        </p:txBody>
      </p:sp>
      <p:sp>
        <p:nvSpPr>
          <p:cNvPr id="73" name="직사각형 72">
            <a:extLst>
              <a:ext uri="{FF2B5EF4-FFF2-40B4-BE49-F238E27FC236}">
                <a16:creationId xmlns:a16="http://schemas.microsoft.com/office/drawing/2014/main" id="{06D8DAE0-6417-1E46-1921-A7DFD21D26F8}"/>
              </a:ext>
            </a:extLst>
          </p:cNvPr>
          <p:cNvSpPr/>
          <p:nvPr/>
        </p:nvSpPr>
        <p:spPr bwMode="auto">
          <a:xfrm>
            <a:off x="4632503" y="2583390"/>
            <a:ext cx="1904809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템플릿 클래스 멤버 함수의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함수원형선언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74" name="직선 화살표 연결선 73">
            <a:extLst>
              <a:ext uri="{FF2B5EF4-FFF2-40B4-BE49-F238E27FC236}">
                <a16:creationId xmlns:a16="http://schemas.microsoft.com/office/drawing/2014/main" id="{DA01B5A5-69EC-3984-4E22-D28384F4BDC9}"/>
              </a:ext>
            </a:extLst>
          </p:cNvPr>
          <p:cNvCxnSpPr>
            <a:cxnSpLocks/>
            <a:stCxn id="73" idx="1"/>
            <a:endCxn id="34" idx="3"/>
          </p:cNvCxnSpPr>
          <p:nvPr/>
        </p:nvCxnSpPr>
        <p:spPr>
          <a:xfrm flipH="1" flipV="1">
            <a:off x="3121496" y="2769768"/>
            <a:ext cx="1511007" cy="2938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75" name="직사각형 74">
            <a:extLst>
              <a:ext uri="{FF2B5EF4-FFF2-40B4-BE49-F238E27FC236}">
                <a16:creationId xmlns:a16="http://schemas.microsoft.com/office/drawing/2014/main" id="{25CFAE49-6489-DE30-B148-A7215FE35F61}"/>
              </a:ext>
            </a:extLst>
          </p:cNvPr>
          <p:cNvSpPr/>
          <p:nvPr/>
        </p:nvSpPr>
        <p:spPr bwMode="auto">
          <a:xfrm>
            <a:off x="5892483" y="3380885"/>
            <a:ext cx="1904809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템플릿 클래스 멤버 함수의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외부 정의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76" name="직선 화살표 연결선 75">
            <a:extLst>
              <a:ext uri="{FF2B5EF4-FFF2-40B4-BE49-F238E27FC236}">
                <a16:creationId xmlns:a16="http://schemas.microsoft.com/office/drawing/2014/main" id="{5D903CF8-6063-126C-BC7E-40981C656D8A}"/>
              </a:ext>
            </a:extLst>
          </p:cNvPr>
          <p:cNvCxnSpPr>
            <a:cxnSpLocks/>
            <a:stCxn id="75" idx="1"/>
            <a:endCxn id="32" idx="3"/>
          </p:cNvCxnSpPr>
          <p:nvPr/>
        </p:nvCxnSpPr>
        <p:spPr>
          <a:xfrm flipH="1" flipV="1">
            <a:off x="5515713" y="3594765"/>
            <a:ext cx="376770" cy="188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88" name="직사각형 87">
            <a:extLst>
              <a:ext uri="{FF2B5EF4-FFF2-40B4-BE49-F238E27FC236}">
                <a16:creationId xmlns:a16="http://schemas.microsoft.com/office/drawing/2014/main" id="{FB7FFD18-D997-6750-97E0-C3A0B5AE8D41}"/>
              </a:ext>
            </a:extLst>
          </p:cNvPr>
          <p:cNvSpPr/>
          <p:nvPr/>
        </p:nvSpPr>
        <p:spPr bwMode="auto">
          <a:xfrm>
            <a:off x="4672825" y="4076448"/>
            <a:ext cx="232670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반드시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const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로 변수 선언해야 함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6" name="직사각형 55">
            <a:extLst>
              <a:ext uri="{FF2B5EF4-FFF2-40B4-BE49-F238E27FC236}">
                <a16:creationId xmlns:a16="http://schemas.microsoft.com/office/drawing/2014/main" id="{50033388-97BC-5FC9-AD2B-68680967E76F}"/>
              </a:ext>
            </a:extLst>
          </p:cNvPr>
          <p:cNvSpPr/>
          <p:nvPr/>
        </p:nvSpPr>
        <p:spPr bwMode="auto">
          <a:xfrm>
            <a:off x="2106342" y="1764974"/>
            <a:ext cx="159689" cy="16485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C996AA14-8012-B982-5B28-27FCDA86CCE5}"/>
              </a:ext>
            </a:extLst>
          </p:cNvPr>
          <p:cNvSpPr/>
          <p:nvPr/>
        </p:nvSpPr>
        <p:spPr bwMode="auto">
          <a:xfrm>
            <a:off x="2512539" y="1778666"/>
            <a:ext cx="159689" cy="16485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8" name="직사각형 57">
            <a:extLst>
              <a:ext uri="{FF2B5EF4-FFF2-40B4-BE49-F238E27FC236}">
                <a16:creationId xmlns:a16="http://schemas.microsoft.com/office/drawing/2014/main" id="{EE771DDD-ADE5-E3AF-B84A-8C312F8F3072}"/>
              </a:ext>
            </a:extLst>
          </p:cNvPr>
          <p:cNvSpPr/>
          <p:nvPr/>
        </p:nvSpPr>
        <p:spPr bwMode="auto">
          <a:xfrm>
            <a:off x="1807024" y="2132762"/>
            <a:ext cx="159689" cy="16485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9" name="직사각형 58">
            <a:extLst>
              <a:ext uri="{FF2B5EF4-FFF2-40B4-BE49-F238E27FC236}">
                <a16:creationId xmlns:a16="http://schemas.microsoft.com/office/drawing/2014/main" id="{6D180346-7C6B-5B70-025B-B6A73E2EB7A6}"/>
              </a:ext>
            </a:extLst>
          </p:cNvPr>
          <p:cNvSpPr/>
          <p:nvPr/>
        </p:nvSpPr>
        <p:spPr bwMode="auto">
          <a:xfrm>
            <a:off x="2442219" y="2476113"/>
            <a:ext cx="159689" cy="16485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0" name="직사각형 59">
            <a:extLst>
              <a:ext uri="{FF2B5EF4-FFF2-40B4-BE49-F238E27FC236}">
                <a16:creationId xmlns:a16="http://schemas.microsoft.com/office/drawing/2014/main" id="{EFC99812-9ABF-AAC9-B14F-A5F554C4C513}"/>
              </a:ext>
            </a:extLst>
          </p:cNvPr>
          <p:cNvSpPr/>
          <p:nvPr/>
        </p:nvSpPr>
        <p:spPr bwMode="auto">
          <a:xfrm>
            <a:off x="2113007" y="3211261"/>
            <a:ext cx="159689" cy="16485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1" name="직사각형 60">
            <a:extLst>
              <a:ext uri="{FF2B5EF4-FFF2-40B4-BE49-F238E27FC236}">
                <a16:creationId xmlns:a16="http://schemas.microsoft.com/office/drawing/2014/main" id="{48FC8A43-1A0A-A935-950A-3A4BA99E4830}"/>
              </a:ext>
            </a:extLst>
          </p:cNvPr>
          <p:cNvSpPr/>
          <p:nvPr/>
        </p:nvSpPr>
        <p:spPr bwMode="auto">
          <a:xfrm>
            <a:off x="2508041" y="3226772"/>
            <a:ext cx="159689" cy="16485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2" name="직사각형 61">
            <a:extLst>
              <a:ext uri="{FF2B5EF4-FFF2-40B4-BE49-F238E27FC236}">
                <a16:creationId xmlns:a16="http://schemas.microsoft.com/office/drawing/2014/main" id="{1723428C-5147-9A3D-7911-5EFF141B3873}"/>
              </a:ext>
            </a:extLst>
          </p:cNvPr>
          <p:cNvSpPr/>
          <p:nvPr/>
        </p:nvSpPr>
        <p:spPr bwMode="auto">
          <a:xfrm>
            <a:off x="1953695" y="3408163"/>
            <a:ext cx="159689" cy="16485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77" name="직사각형 76">
            <a:extLst>
              <a:ext uri="{FF2B5EF4-FFF2-40B4-BE49-F238E27FC236}">
                <a16:creationId xmlns:a16="http://schemas.microsoft.com/office/drawing/2014/main" id="{69928BAA-C86E-8DD4-41D6-9034B625D142}"/>
              </a:ext>
            </a:extLst>
          </p:cNvPr>
          <p:cNvSpPr/>
          <p:nvPr/>
        </p:nvSpPr>
        <p:spPr bwMode="auto">
          <a:xfrm>
            <a:off x="2099744" y="3410016"/>
            <a:ext cx="159689" cy="16485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78" name="연결선: 꺾임 77">
            <a:extLst>
              <a:ext uri="{FF2B5EF4-FFF2-40B4-BE49-F238E27FC236}">
                <a16:creationId xmlns:a16="http://schemas.microsoft.com/office/drawing/2014/main" id="{C1409766-1761-CF4F-1134-128F3A27B857}"/>
              </a:ext>
            </a:extLst>
          </p:cNvPr>
          <p:cNvCxnSpPr>
            <a:cxnSpLocks/>
            <a:stCxn id="70" idx="1"/>
            <a:endCxn id="40" idx="3"/>
          </p:cNvCxnSpPr>
          <p:nvPr/>
        </p:nvCxnSpPr>
        <p:spPr bwMode="auto">
          <a:xfrm rot="10800000">
            <a:off x="2761457" y="5512410"/>
            <a:ext cx="1001385" cy="237823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79" name="연결선: 꺾임 78">
            <a:extLst>
              <a:ext uri="{FF2B5EF4-FFF2-40B4-BE49-F238E27FC236}">
                <a16:creationId xmlns:a16="http://schemas.microsoft.com/office/drawing/2014/main" id="{AE800BED-B94B-9C07-754C-3FBBF086AB9A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770842" y="5717582"/>
            <a:ext cx="657234" cy="496800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81" name="연결선: 꺾임 80">
            <a:extLst>
              <a:ext uri="{FF2B5EF4-FFF2-40B4-BE49-F238E27FC236}">
                <a16:creationId xmlns:a16="http://schemas.microsoft.com/office/drawing/2014/main" id="{1012AE31-512B-B11E-542B-A00EDEF0462B}"/>
              </a:ext>
            </a:extLst>
          </p:cNvPr>
          <p:cNvCxnSpPr>
            <a:cxnSpLocks/>
            <a:stCxn id="88" idx="1"/>
            <a:endCxn id="44" idx="3"/>
          </p:cNvCxnSpPr>
          <p:nvPr/>
        </p:nvCxnSpPr>
        <p:spPr bwMode="auto">
          <a:xfrm rot="10800000" flipV="1">
            <a:off x="3337521" y="4207573"/>
            <a:ext cx="1335305" cy="573709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82" name="연결선: 꺾임 81">
            <a:extLst>
              <a:ext uri="{FF2B5EF4-FFF2-40B4-BE49-F238E27FC236}">
                <a16:creationId xmlns:a16="http://schemas.microsoft.com/office/drawing/2014/main" id="{F35EBF20-A06E-FC91-FBAA-E404BFE16804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3851921" y="5237512"/>
            <a:ext cx="1620000" cy="213798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83" name="연결선: 꺾임 82">
            <a:extLst>
              <a:ext uri="{FF2B5EF4-FFF2-40B4-BE49-F238E27FC236}">
                <a16:creationId xmlns:a16="http://schemas.microsoft.com/office/drawing/2014/main" id="{EE3D918B-0A81-0C21-738A-075DCF267A2E}"/>
              </a:ext>
            </a:extLst>
          </p:cNvPr>
          <p:cNvCxnSpPr>
            <a:cxnSpLocks/>
            <a:stCxn id="66" idx="1"/>
            <a:endCxn id="38" idx="3"/>
          </p:cNvCxnSpPr>
          <p:nvPr/>
        </p:nvCxnSpPr>
        <p:spPr bwMode="auto">
          <a:xfrm rot="10800000" flipV="1">
            <a:off x="3913584" y="4737516"/>
            <a:ext cx="781346" cy="233974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68" name="직사각형 67">
            <a:extLst>
              <a:ext uri="{FF2B5EF4-FFF2-40B4-BE49-F238E27FC236}">
                <a16:creationId xmlns:a16="http://schemas.microsoft.com/office/drawing/2014/main" id="{5C4CA8E8-AB44-4B14-421C-8A6BCD368840}"/>
              </a:ext>
            </a:extLst>
          </p:cNvPr>
          <p:cNvSpPr/>
          <p:nvPr/>
        </p:nvSpPr>
        <p:spPr bwMode="auto">
          <a:xfrm>
            <a:off x="5467561" y="5149425"/>
            <a:ext cx="2676524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클래스의 객체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char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MC2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 시 자동으로 생성자 호출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생성자에 문자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A, k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200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이 전달됨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18" name="직선 화살표 연결선 17">
            <a:extLst>
              <a:ext uri="{FF2B5EF4-FFF2-40B4-BE49-F238E27FC236}">
                <a16:creationId xmlns:a16="http://schemas.microsoft.com/office/drawing/2014/main" id="{26843474-6C8A-9F37-AD6A-D0D53238AA57}"/>
              </a:ext>
            </a:extLst>
          </p:cNvPr>
          <p:cNvCxnSpPr>
            <a:cxnSpLocks/>
          </p:cNvCxnSpPr>
          <p:nvPr/>
        </p:nvCxnSpPr>
        <p:spPr>
          <a:xfrm flipH="1" flipV="1">
            <a:off x="1966713" y="3579401"/>
            <a:ext cx="595436" cy="136122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21" name="직선 화살표 연결선 20">
            <a:extLst>
              <a:ext uri="{FF2B5EF4-FFF2-40B4-BE49-F238E27FC236}">
                <a16:creationId xmlns:a16="http://schemas.microsoft.com/office/drawing/2014/main" id="{7A91652B-A5BE-89DA-C76C-6F00671DB76D}"/>
              </a:ext>
            </a:extLst>
          </p:cNvPr>
          <p:cNvCxnSpPr>
            <a:cxnSpLocks/>
          </p:cNvCxnSpPr>
          <p:nvPr/>
        </p:nvCxnSpPr>
        <p:spPr>
          <a:xfrm flipH="1" flipV="1">
            <a:off x="2144473" y="3605962"/>
            <a:ext cx="616982" cy="152243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25" name="직선 화살표 연결선 24">
            <a:extLst>
              <a:ext uri="{FF2B5EF4-FFF2-40B4-BE49-F238E27FC236}">
                <a16:creationId xmlns:a16="http://schemas.microsoft.com/office/drawing/2014/main" id="{30502752-F4B8-6DEB-8F00-5F5DF4043D89}"/>
              </a:ext>
            </a:extLst>
          </p:cNvPr>
          <p:cNvCxnSpPr>
            <a:cxnSpLocks/>
            <a:stCxn id="54" idx="0"/>
            <a:endCxn id="57" idx="2"/>
          </p:cNvCxnSpPr>
          <p:nvPr/>
        </p:nvCxnSpPr>
        <p:spPr>
          <a:xfrm flipH="1" flipV="1">
            <a:off x="2592384" y="1943519"/>
            <a:ext cx="337918" cy="288493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29" name="직선 화살표 연결선 28">
            <a:extLst>
              <a:ext uri="{FF2B5EF4-FFF2-40B4-BE49-F238E27FC236}">
                <a16:creationId xmlns:a16="http://schemas.microsoft.com/office/drawing/2014/main" id="{49A93B3B-52A4-A6D8-AB0A-F35014EB5ABC}"/>
              </a:ext>
            </a:extLst>
          </p:cNvPr>
          <p:cNvCxnSpPr>
            <a:cxnSpLocks/>
            <a:stCxn id="6" idx="0"/>
            <a:endCxn id="2" idx="0"/>
          </p:cNvCxnSpPr>
          <p:nvPr/>
        </p:nvCxnSpPr>
        <p:spPr>
          <a:xfrm flipH="1" flipV="1">
            <a:off x="2593404" y="1924050"/>
            <a:ext cx="686006" cy="312440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7" name="자유형: 도형 66">
            <a:extLst>
              <a:ext uri="{FF2B5EF4-FFF2-40B4-BE49-F238E27FC236}">
                <a16:creationId xmlns:a16="http://schemas.microsoft.com/office/drawing/2014/main" id="{A8DCD81D-BF1A-43D2-B4E2-FCB59643EDA9}"/>
              </a:ext>
            </a:extLst>
          </p:cNvPr>
          <p:cNvSpPr/>
          <p:nvPr/>
        </p:nvSpPr>
        <p:spPr bwMode="auto">
          <a:xfrm>
            <a:off x="2171575" y="1923182"/>
            <a:ext cx="470360" cy="558867"/>
          </a:xfrm>
          <a:custGeom>
            <a:avLst/>
            <a:gdLst>
              <a:gd name="connsiteX0" fmla="*/ 0 w 470360"/>
              <a:gd name="connsiteY0" fmla="*/ 0 h 558867"/>
              <a:gd name="connsiteX1" fmla="*/ 457200 w 470360"/>
              <a:gd name="connsiteY1" fmla="*/ 358775 h 558867"/>
              <a:gd name="connsiteX2" fmla="*/ 368300 w 470360"/>
              <a:gd name="connsiteY2" fmla="*/ 558800 h 5588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70360" h="558867">
                <a:moveTo>
                  <a:pt x="0" y="0"/>
                </a:moveTo>
                <a:cubicBezTo>
                  <a:pt x="197908" y="132821"/>
                  <a:pt x="395817" y="265642"/>
                  <a:pt x="457200" y="358775"/>
                </a:cubicBezTo>
                <a:cubicBezTo>
                  <a:pt x="518583" y="451908"/>
                  <a:pt x="343958" y="561975"/>
                  <a:pt x="368300" y="558800"/>
                </a:cubicBezTo>
              </a:path>
            </a:pathLst>
          </a:cu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9" name="자유형: 도형 68">
            <a:extLst>
              <a:ext uri="{FF2B5EF4-FFF2-40B4-BE49-F238E27FC236}">
                <a16:creationId xmlns:a16="http://schemas.microsoft.com/office/drawing/2014/main" id="{2FE0E408-AA6C-472F-A3AF-D632955C385C}"/>
              </a:ext>
            </a:extLst>
          </p:cNvPr>
          <p:cNvSpPr/>
          <p:nvPr/>
        </p:nvSpPr>
        <p:spPr bwMode="auto">
          <a:xfrm>
            <a:off x="1875216" y="1916832"/>
            <a:ext cx="386796" cy="499475"/>
          </a:xfrm>
          <a:custGeom>
            <a:avLst/>
            <a:gdLst>
              <a:gd name="connsiteX0" fmla="*/ 293184 w 386796"/>
              <a:gd name="connsiteY0" fmla="*/ 0 h 499475"/>
              <a:gd name="connsiteX1" fmla="*/ 369384 w 386796"/>
              <a:gd name="connsiteY1" fmla="*/ 473075 h 499475"/>
              <a:gd name="connsiteX2" fmla="*/ 1084 w 386796"/>
              <a:gd name="connsiteY2" fmla="*/ 412750 h 499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6796" h="499475">
                <a:moveTo>
                  <a:pt x="293184" y="0"/>
                </a:moveTo>
                <a:cubicBezTo>
                  <a:pt x="355625" y="202141"/>
                  <a:pt x="418067" y="404283"/>
                  <a:pt x="369384" y="473075"/>
                </a:cubicBezTo>
                <a:cubicBezTo>
                  <a:pt x="320701" y="541867"/>
                  <a:pt x="-21670" y="459846"/>
                  <a:pt x="1084" y="412750"/>
                </a:cubicBezTo>
              </a:path>
            </a:pathLst>
          </a:cu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71" name="자유형: 도형 70">
            <a:extLst>
              <a:ext uri="{FF2B5EF4-FFF2-40B4-BE49-F238E27FC236}">
                <a16:creationId xmlns:a16="http://schemas.microsoft.com/office/drawing/2014/main" id="{3A8EA5DD-75C0-43B2-A491-C7E6801CFAD9}"/>
              </a:ext>
            </a:extLst>
          </p:cNvPr>
          <p:cNvSpPr/>
          <p:nvPr/>
        </p:nvSpPr>
        <p:spPr bwMode="auto">
          <a:xfrm>
            <a:off x="2263650" y="2636912"/>
            <a:ext cx="324963" cy="673100"/>
          </a:xfrm>
          <a:custGeom>
            <a:avLst/>
            <a:gdLst>
              <a:gd name="connsiteX0" fmla="*/ 241300 w 324963"/>
              <a:gd name="connsiteY0" fmla="*/ 0 h 673100"/>
              <a:gd name="connsiteX1" fmla="*/ 311150 w 324963"/>
              <a:gd name="connsiteY1" fmla="*/ 292100 h 673100"/>
              <a:gd name="connsiteX2" fmla="*/ 0 w 324963"/>
              <a:gd name="connsiteY2" fmla="*/ 673100 h 673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24963" h="673100">
                <a:moveTo>
                  <a:pt x="241300" y="0"/>
                </a:moveTo>
                <a:cubicBezTo>
                  <a:pt x="296333" y="89958"/>
                  <a:pt x="351367" y="179917"/>
                  <a:pt x="311150" y="292100"/>
                </a:cubicBezTo>
                <a:cubicBezTo>
                  <a:pt x="270933" y="404283"/>
                  <a:pt x="21167" y="613833"/>
                  <a:pt x="0" y="673100"/>
                </a:cubicBezTo>
              </a:path>
            </a:pathLst>
          </a:cu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80" name="자유형: 도형 79">
            <a:extLst>
              <a:ext uri="{FF2B5EF4-FFF2-40B4-BE49-F238E27FC236}">
                <a16:creationId xmlns:a16="http://schemas.microsoft.com/office/drawing/2014/main" id="{3F725824-4F61-452D-B7AD-19685623D6F2}"/>
              </a:ext>
            </a:extLst>
          </p:cNvPr>
          <p:cNvSpPr/>
          <p:nvPr/>
        </p:nvSpPr>
        <p:spPr bwMode="auto">
          <a:xfrm>
            <a:off x="2097006" y="2636912"/>
            <a:ext cx="395244" cy="938383"/>
          </a:xfrm>
          <a:custGeom>
            <a:avLst/>
            <a:gdLst>
              <a:gd name="connsiteX0" fmla="*/ 395244 w 395244"/>
              <a:gd name="connsiteY0" fmla="*/ 0 h 938383"/>
              <a:gd name="connsiteX1" fmla="*/ 230144 w 395244"/>
              <a:gd name="connsiteY1" fmla="*/ 755650 h 938383"/>
              <a:gd name="connsiteX2" fmla="*/ 7894 w 395244"/>
              <a:gd name="connsiteY2" fmla="*/ 901700 h 9383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95244" h="938383">
                <a:moveTo>
                  <a:pt x="395244" y="0"/>
                </a:moveTo>
                <a:cubicBezTo>
                  <a:pt x="344973" y="302683"/>
                  <a:pt x="294702" y="605367"/>
                  <a:pt x="230144" y="755650"/>
                </a:cubicBezTo>
                <a:cubicBezTo>
                  <a:pt x="165586" y="905933"/>
                  <a:pt x="-42906" y="991658"/>
                  <a:pt x="7894" y="901700"/>
                </a:cubicBezTo>
              </a:path>
            </a:pathLst>
          </a:cu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86" name="자유형: 도형 85">
            <a:extLst>
              <a:ext uri="{FF2B5EF4-FFF2-40B4-BE49-F238E27FC236}">
                <a16:creationId xmlns:a16="http://schemas.microsoft.com/office/drawing/2014/main" id="{36169E4C-4074-4951-9241-31FE97B39D0F}"/>
              </a:ext>
            </a:extLst>
          </p:cNvPr>
          <p:cNvSpPr/>
          <p:nvPr/>
        </p:nvSpPr>
        <p:spPr bwMode="auto">
          <a:xfrm>
            <a:off x="2256695" y="3380886"/>
            <a:ext cx="430258" cy="195277"/>
          </a:xfrm>
          <a:custGeom>
            <a:avLst/>
            <a:gdLst>
              <a:gd name="connsiteX0" fmla="*/ 293184 w 386796"/>
              <a:gd name="connsiteY0" fmla="*/ 0 h 499475"/>
              <a:gd name="connsiteX1" fmla="*/ 369384 w 386796"/>
              <a:gd name="connsiteY1" fmla="*/ 473075 h 499475"/>
              <a:gd name="connsiteX2" fmla="*/ 1084 w 386796"/>
              <a:gd name="connsiteY2" fmla="*/ 412750 h 499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6796" h="499475">
                <a:moveTo>
                  <a:pt x="293184" y="0"/>
                </a:moveTo>
                <a:cubicBezTo>
                  <a:pt x="355625" y="202141"/>
                  <a:pt x="418067" y="404283"/>
                  <a:pt x="369384" y="473075"/>
                </a:cubicBezTo>
                <a:cubicBezTo>
                  <a:pt x="320701" y="541867"/>
                  <a:pt x="-21670" y="459846"/>
                  <a:pt x="1084" y="412750"/>
                </a:cubicBezTo>
              </a:path>
            </a:pathLst>
          </a:cu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5" name="타원 54">
            <a:extLst>
              <a:ext uri="{FF2B5EF4-FFF2-40B4-BE49-F238E27FC236}">
                <a16:creationId xmlns:a16="http://schemas.microsoft.com/office/drawing/2014/main" id="{149D46C0-8C18-4712-A3CF-63C2D9F36E98}"/>
              </a:ext>
            </a:extLst>
          </p:cNvPr>
          <p:cNvSpPr/>
          <p:nvPr/>
        </p:nvSpPr>
        <p:spPr bwMode="auto">
          <a:xfrm>
            <a:off x="3555353" y="4797152"/>
            <a:ext cx="224559" cy="288032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65" name="직선 화살표 연결선 64">
            <a:extLst>
              <a:ext uri="{FF2B5EF4-FFF2-40B4-BE49-F238E27FC236}">
                <a16:creationId xmlns:a16="http://schemas.microsoft.com/office/drawing/2014/main" id="{FE2E9A84-E620-4D9C-8150-3AB0CC0CC087}"/>
              </a:ext>
            </a:extLst>
          </p:cNvPr>
          <p:cNvCxnSpPr>
            <a:cxnSpLocks/>
          </p:cNvCxnSpPr>
          <p:nvPr/>
        </p:nvCxnSpPr>
        <p:spPr>
          <a:xfrm flipH="1" flipV="1">
            <a:off x="2708364" y="2600252"/>
            <a:ext cx="912708" cy="222971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84" name="직사각형 83">
            <a:extLst>
              <a:ext uri="{FF2B5EF4-FFF2-40B4-BE49-F238E27FC236}">
                <a16:creationId xmlns:a16="http://schemas.microsoft.com/office/drawing/2014/main" id="{3339C23D-79FB-4584-A4E6-C5E880A2025D}"/>
              </a:ext>
            </a:extLst>
          </p:cNvPr>
          <p:cNvSpPr/>
          <p:nvPr/>
        </p:nvSpPr>
        <p:spPr bwMode="auto">
          <a:xfrm>
            <a:off x="3556886" y="4432427"/>
            <a:ext cx="246956" cy="22126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10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85" name="직사각형 84">
            <a:extLst>
              <a:ext uri="{FF2B5EF4-FFF2-40B4-BE49-F238E27FC236}">
                <a16:creationId xmlns:a16="http://schemas.microsoft.com/office/drawing/2014/main" id="{E97E7421-88FA-42E5-A8FD-5C113644CAA2}"/>
              </a:ext>
            </a:extLst>
          </p:cNvPr>
          <p:cNvSpPr/>
          <p:nvPr/>
        </p:nvSpPr>
        <p:spPr bwMode="auto">
          <a:xfrm>
            <a:off x="4067548" y="4498985"/>
            <a:ext cx="223892" cy="19582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200" b="1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‘A’</a:t>
            </a:r>
            <a:endParaRPr kumimoji="1" lang="ko-KR" altLang="en-US" sz="1200" b="1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87" name="직선 화살표 연결선 86">
            <a:extLst>
              <a:ext uri="{FF2B5EF4-FFF2-40B4-BE49-F238E27FC236}">
                <a16:creationId xmlns:a16="http://schemas.microsoft.com/office/drawing/2014/main" id="{9551C9D9-AE84-4045-9F2B-EE5B61E86C98}"/>
              </a:ext>
            </a:extLst>
          </p:cNvPr>
          <p:cNvCxnSpPr>
            <a:cxnSpLocks/>
            <a:stCxn id="89" idx="0"/>
          </p:cNvCxnSpPr>
          <p:nvPr/>
        </p:nvCxnSpPr>
        <p:spPr>
          <a:xfrm flipH="1" flipV="1">
            <a:off x="2787319" y="2650430"/>
            <a:ext cx="1495434" cy="236274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89" name="타원 88">
            <a:extLst>
              <a:ext uri="{FF2B5EF4-FFF2-40B4-BE49-F238E27FC236}">
                <a16:creationId xmlns:a16="http://schemas.microsoft.com/office/drawing/2014/main" id="{EF11AF49-7934-4AED-9E9F-2302248CEF60}"/>
              </a:ext>
            </a:extLst>
          </p:cNvPr>
          <p:cNvSpPr/>
          <p:nvPr/>
        </p:nvSpPr>
        <p:spPr bwMode="auto">
          <a:xfrm>
            <a:off x="4170473" y="5013176"/>
            <a:ext cx="224559" cy="288032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93288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2" grpId="0" animBg="1"/>
      <p:bldP spid="34" grpId="0" animBg="1"/>
      <p:bldP spid="2" grpId="0" animBg="1"/>
      <p:bldP spid="36" grpId="0" animBg="1"/>
      <p:bldP spid="38" grpId="0" animBg="1"/>
      <p:bldP spid="40" grpId="0" animBg="1"/>
      <p:bldP spid="42" grpId="0" animBg="1"/>
      <p:bldP spid="44" grpId="0" animBg="1"/>
      <p:bldP spid="50" grpId="0" animBg="1"/>
      <p:bldP spid="51" grpId="0" animBg="1"/>
      <p:bldP spid="52" grpId="0" animBg="1"/>
      <p:bldP spid="53" grpId="0" animBg="1"/>
      <p:bldP spid="6" grpId="0" animBg="1"/>
      <p:bldP spid="54" grpId="0" animBg="1"/>
      <p:bldP spid="64" grpId="0" animBg="1"/>
      <p:bldP spid="66" grpId="0" animBg="1"/>
      <p:bldP spid="70" grpId="0" animBg="1"/>
      <p:bldP spid="72" grpId="0" animBg="1"/>
      <p:bldP spid="73" grpId="0" animBg="1"/>
      <p:bldP spid="75" grpId="0" animBg="1"/>
      <p:bldP spid="88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77" grpId="0" animBg="1"/>
      <p:bldP spid="68" grpId="0" animBg="1"/>
      <p:bldP spid="67" grpId="0" animBg="1"/>
      <p:bldP spid="69" grpId="0" animBg="1"/>
      <p:bldP spid="71" grpId="0" animBg="1"/>
      <p:bldP spid="80" grpId="0" animBg="1"/>
      <p:bldP spid="86" grpId="0" animBg="1"/>
      <p:bldP spid="55" grpId="0" animBg="1"/>
      <p:bldP spid="84" grpId="0" animBg="1"/>
      <p:bldP spid="85" grpId="0" animBg="1"/>
      <p:bldP spid="89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38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클래스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class)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95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8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276872"/>
            <a:ext cx="7560840" cy="244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39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클래스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class)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1174" y="1268760"/>
            <a:ext cx="8642826" cy="4525963"/>
          </a:xfrm>
        </p:spPr>
        <p:txBody>
          <a:bodyPr/>
          <a:lstStyle/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7)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템플릿 클래스의 템플릿 함수와 템플릿 클래스의 멤버 함수의 중복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buClr>
                <a:srgbClr val="0000AC"/>
              </a:buClr>
              <a:buNone/>
            </a:pP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함수 이름은 동일하고</a:t>
            </a:r>
            <a: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매개변수의 개수나</a:t>
            </a:r>
            <a: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매개변수의 </a:t>
            </a:r>
            <a:r>
              <a:rPr lang="ko-KR" altLang="en-US" sz="18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자료형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등의</a:t>
            </a:r>
            <a:b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    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속성이 달라야 함</a:t>
            </a:r>
            <a:endParaRPr lang="en-US" altLang="ko-KR" sz="1800" dirty="0"/>
          </a:p>
        </p:txBody>
      </p:sp>
      <p:sp>
        <p:nvSpPr>
          <p:cNvPr id="9" name="내용 개체 틀 2"/>
          <p:cNvSpPr txBox="1">
            <a:spLocks/>
          </p:cNvSpPr>
          <p:nvPr/>
        </p:nvSpPr>
        <p:spPr bwMode="auto">
          <a:xfrm>
            <a:off x="1009680" y="1849449"/>
            <a:ext cx="7920038" cy="507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6885" y="2132856"/>
            <a:ext cx="7275555" cy="4408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C1CFFC04-51B9-48AE-82DA-195A16C7596D}" type="slidenum">
              <a:rPr lang="en-US" altLang="ko-KR"/>
              <a:pPr lvl="0">
                <a:defRPr/>
              </a:pPr>
              <a:t>4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 sz="2800">
                <a:latin typeface="맑은 고딕"/>
                <a:ea typeface="맑은 고딕"/>
              </a:rPr>
              <a:t>템플릿 함수</a:t>
            </a:r>
            <a:r>
              <a:rPr lang="en-US" altLang="ko-KR" sz="2800">
                <a:latin typeface="맑은 고딕"/>
                <a:ea typeface="맑은 고딕"/>
              </a:rPr>
              <a:t>(template function)</a:t>
            </a:r>
            <a:endParaRPr lang="ko-KR" altLang="en-US" sz="2800">
              <a:latin typeface="맑은 고딕"/>
              <a:ea typeface="맑은 고딕"/>
            </a:endParaRP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285860"/>
            <a:ext cx="8429684" cy="4525963"/>
          </a:xfrm>
        </p:spPr>
        <p:txBody>
          <a:bodyPr/>
          <a:lstStyle/>
          <a:p>
            <a:pPr>
              <a:lnSpc>
                <a:spcPct val="80000"/>
              </a:lnSpc>
              <a:buClr>
                <a:srgbClr val="0000AC"/>
              </a:buClr>
              <a:buNone/>
              <a:defRPr/>
            </a:pPr>
            <a:r>
              <a:rPr lang="en-US" altLang="ko-KR" sz="2000" b="1">
                <a:solidFill>
                  <a:srgbClr val="271E98"/>
                </a:solidFill>
                <a:latin typeface="맑은 고딕"/>
                <a:ea typeface="맑은 고딕"/>
              </a:rPr>
              <a:t>2. </a:t>
            </a:r>
            <a:r>
              <a:rPr lang="ko-KR" altLang="en-US" sz="2000" b="1">
                <a:solidFill>
                  <a:srgbClr val="271E98"/>
                </a:solidFill>
                <a:latin typeface="맑은 고딕"/>
                <a:ea typeface="맑은 고딕"/>
              </a:rPr>
              <a:t>템플릿 함수</a:t>
            </a:r>
            <a:r>
              <a:rPr lang="en-US" altLang="ko-KR" sz="2000" b="1">
                <a:solidFill>
                  <a:srgbClr val="271E98"/>
                </a:solidFill>
                <a:latin typeface="맑은 고딕"/>
                <a:ea typeface="맑은 고딕"/>
              </a:rPr>
              <a:t>(template function) </a:t>
            </a:r>
          </a:p>
          <a:p>
            <a:pPr>
              <a:lnSpc>
                <a:spcPct val="80000"/>
              </a:lnSpc>
              <a:buClr>
                <a:srgbClr val="0000AC"/>
              </a:buClr>
              <a:buNone/>
              <a:defRPr/>
            </a:pPr>
            <a:endParaRPr lang="en-US" altLang="ko-KR" sz="1800" b="1">
              <a:solidFill>
                <a:srgbClr val="271E98"/>
              </a:solidFill>
              <a:latin typeface="맑은 고딕"/>
              <a:ea typeface="맑은 고딕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  <a:defRPr/>
            </a:pPr>
            <a:r>
              <a:rPr lang="en-US" altLang="ko-KR" sz="1800" b="1">
                <a:solidFill>
                  <a:srgbClr val="271E98"/>
                </a:solidFill>
                <a:latin typeface="맑은 고딕"/>
                <a:ea typeface="맑은 고딕"/>
              </a:rPr>
              <a:t>    1) </a:t>
            </a:r>
            <a:r>
              <a:rPr lang="ko-KR" altLang="en-US" sz="1800" b="1">
                <a:solidFill>
                  <a:srgbClr val="271E98"/>
                </a:solidFill>
                <a:latin typeface="맑은 고딕"/>
                <a:ea typeface="맑은 고딕"/>
              </a:rPr>
              <a:t>함수의 중복 작성</a:t>
            </a:r>
          </a:p>
          <a:p>
            <a:pPr>
              <a:lnSpc>
                <a:spcPct val="80000"/>
              </a:lnSpc>
              <a:buClr>
                <a:srgbClr val="0000AC"/>
              </a:buClr>
              <a:buNone/>
              <a:defRPr/>
            </a:pPr>
            <a:r>
              <a:rPr lang="en-US" altLang="ko-KR" sz="1600" b="1">
                <a:solidFill>
                  <a:srgbClr val="271E98"/>
                </a:solidFill>
                <a:latin typeface="맑은 고딕"/>
                <a:ea typeface="맑은 고딕"/>
              </a:rPr>
              <a:t>        </a:t>
            </a:r>
            <a:endParaRPr lang="en-US" altLang="ko-KR" sz="160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1071538" y="2786059"/>
            <a:ext cx="7572428" cy="2500329"/>
          </a:xfrm>
          <a:prstGeom prst="rect">
            <a:avLst/>
          </a:prstGeom>
          <a:noFill/>
          <a:ln w="9525">
            <a:noFill/>
            <a:miter/>
          </a:ln>
          <a:effectLst/>
        </p:spPr>
      </p:pic>
      <p:sp>
        <p:nvSpPr>
          <p:cNvPr id="9" name="내용 개체 틀 2"/>
          <p:cNvSpPr txBox="1"/>
          <p:nvPr/>
        </p:nvSpPr>
        <p:spPr>
          <a:xfrm>
            <a:off x="1009680" y="2143116"/>
            <a:ext cx="7920038" cy="3151187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/>
              <a:buChar char="l"/>
              <a:tabLst>
                <a:tab pos="1371600" algn="l"/>
              </a:tabLst>
              <a:defRPr/>
            </a:pPr>
            <a:r>
              <a:rPr lang="ko-KR" altLang="en-US" sz="1600" b="1" dirty="0">
                <a:solidFill>
                  <a:srgbClr val="271E98"/>
                </a:solidFill>
                <a:latin typeface="맑은 고딕"/>
                <a:ea typeface="맑은 고딕"/>
              </a:rPr>
              <a:t>두 수의 합을 구하는 함수 </a:t>
            </a:r>
            <a:r>
              <a:rPr lang="en-US" altLang="ko-KR" sz="1600" b="1" dirty="0">
                <a:solidFill>
                  <a:srgbClr val="271E98"/>
                </a:solidFill>
                <a:latin typeface="맑은 고딕"/>
                <a:ea typeface="맑은 고딕"/>
              </a:rPr>
              <a:t>SUM()</a:t>
            </a:r>
            <a:r>
              <a:rPr lang="ko-KR" altLang="en-US" sz="1600" b="1" dirty="0">
                <a:solidFill>
                  <a:srgbClr val="271E98"/>
                </a:solidFill>
                <a:latin typeface="맑은 고딕"/>
                <a:ea typeface="맑은 고딕"/>
              </a:rPr>
              <a:t>은 서로 기능은 같으나</a:t>
            </a:r>
            <a:r>
              <a:rPr lang="en-US" altLang="ko-KR" sz="1600" b="1" dirty="0">
                <a:solidFill>
                  <a:srgbClr val="271E98"/>
                </a:solidFill>
                <a:latin typeface="맑은 고딕"/>
                <a:ea typeface="맑은 고딕"/>
              </a:rPr>
              <a:t>,</a:t>
            </a:r>
            <a:r>
              <a:rPr lang="ko-KR" altLang="en-US" sz="1600" b="1" dirty="0">
                <a:solidFill>
                  <a:srgbClr val="271E98"/>
                </a:solidFill>
                <a:latin typeface="맑은 고딕"/>
                <a:ea typeface="맑은 고딕"/>
              </a:rPr>
              <a:t> 처리하는 자료형이</a:t>
            </a:r>
            <a:br>
              <a:rPr lang="en-US" altLang="ko-KR" sz="1600" b="1" dirty="0">
                <a:solidFill>
                  <a:srgbClr val="271E98"/>
                </a:solidFill>
                <a:latin typeface="맑은 고딕"/>
                <a:ea typeface="맑은 고딕"/>
              </a:rPr>
            </a:br>
            <a:r>
              <a:rPr lang="ko-KR" altLang="en-US" sz="1600" b="1" dirty="0">
                <a:solidFill>
                  <a:srgbClr val="271E98"/>
                </a:solidFill>
                <a:latin typeface="맑은 고딕"/>
                <a:ea typeface="맑은 고딕"/>
              </a:rPr>
              <a:t>다르면 각각 함수를 중복해서 작성해야 함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/>
              <a:ea typeface="맑은 고딕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/>
              <a:ea typeface="맑은 고딕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/>
              <a:ea typeface="맑은 고딕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/>
              <a:ea typeface="맑은 고딕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/>
              <a:ea typeface="맑은 고딕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/>
              <a:ea typeface="맑은 고딕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/>
              <a:ea typeface="맑은 고딕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/>
              <a:ea typeface="맑은 고딕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/>
              <a:ea typeface="맑은 고딕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/>
              <a:ea typeface="맑은 고딕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/>
              <a:ea typeface="맑은 고딕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/>
              <a:ea typeface="맑은 고딕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/>
              <a:buChar char="l"/>
              <a:tabLst>
                <a:tab pos="1371600" algn="l"/>
              </a:tabLst>
              <a:defRPr/>
            </a:pPr>
            <a:r>
              <a:rPr lang="ko-KR" altLang="en-US" sz="1600" b="1" dirty="0">
                <a:solidFill>
                  <a:srgbClr val="271E98"/>
                </a:solidFill>
                <a:latin typeface="맑은 고딕"/>
                <a:ea typeface="맑은 고딕"/>
              </a:rPr>
              <a:t>함수의 중복 작성을 피하기 위하여 사용하는 것을 </a:t>
            </a:r>
            <a:r>
              <a:rPr lang="ko-KR" altLang="en-US" sz="1600" b="1" dirty="0">
                <a:solidFill>
                  <a:srgbClr val="FF0000"/>
                </a:solidFill>
                <a:latin typeface="맑은 고딕"/>
                <a:ea typeface="맑은 고딕"/>
              </a:rPr>
              <a:t>템플릿 함수</a:t>
            </a:r>
            <a:r>
              <a:rPr lang="en-US" altLang="ko-KR" sz="1600" b="1" dirty="0">
                <a:solidFill>
                  <a:srgbClr val="FF0000"/>
                </a:solidFill>
                <a:latin typeface="맑은 고딕"/>
                <a:ea typeface="맑은 고딕"/>
              </a:rPr>
              <a:t>(template function)</a:t>
            </a:r>
            <a:r>
              <a:rPr lang="ko-KR" altLang="en-US" sz="1600" b="1" dirty="0">
                <a:solidFill>
                  <a:srgbClr val="FF0000"/>
                </a:solidFill>
                <a:latin typeface="맑은 고딕"/>
                <a:ea typeface="맑은 고딕"/>
              </a:rPr>
              <a:t> </a:t>
            </a:r>
            <a:r>
              <a:rPr lang="ko-KR" altLang="en-US" sz="1600" b="1" dirty="0">
                <a:latin typeface="맑은 고딕"/>
                <a:ea typeface="맑은 고딕"/>
              </a:rPr>
              <a:t>또는</a:t>
            </a:r>
            <a:r>
              <a:rPr lang="ko-KR" altLang="en-US" sz="1600" b="1" dirty="0">
                <a:solidFill>
                  <a:srgbClr val="FF0000"/>
                </a:solidFill>
                <a:latin typeface="맑은 고딕"/>
                <a:ea typeface="맑은 고딕"/>
              </a:rPr>
              <a:t> </a:t>
            </a:r>
            <a:r>
              <a:rPr lang="ko-KR" altLang="en-US" sz="1600" b="1" dirty="0" err="1">
                <a:solidFill>
                  <a:srgbClr val="FF0000"/>
                </a:solidFill>
                <a:latin typeface="맑은 고딕"/>
                <a:ea typeface="맑은 고딕"/>
              </a:rPr>
              <a:t>제너릭</a:t>
            </a:r>
            <a:r>
              <a:rPr lang="ko-KR" altLang="en-US" sz="1600" b="1" dirty="0">
                <a:solidFill>
                  <a:srgbClr val="FF0000"/>
                </a:solidFill>
                <a:latin typeface="맑은 고딕"/>
                <a:ea typeface="맑은 고딕"/>
              </a:rPr>
              <a:t> 함수</a:t>
            </a:r>
            <a:r>
              <a:rPr lang="en-US" altLang="ko-KR" sz="1600" b="1" dirty="0">
                <a:solidFill>
                  <a:srgbClr val="FF0000"/>
                </a:solidFill>
                <a:latin typeface="맑은 고딕"/>
                <a:ea typeface="맑은 고딕"/>
              </a:rPr>
              <a:t>(generic function) </a:t>
            </a:r>
            <a:r>
              <a:rPr lang="ko-KR" altLang="en-US" sz="1600" b="1" dirty="0">
                <a:solidFill>
                  <a:srgbClr val="271E98"/>
                </a:solidFill>
                <a:latin typeface="맑은 고딕"/>
                <a:ea typeface="맑은 고딕"/>
              </a:rPr>
              <a:t>라고</a:t>
            </a:r>
            <a:r>
              <a:rPr lang="en-US" altLang="ko-KR" sz="1600" b="1" dirty="0">
                <a:solidFill>
                  <a:srgbClr val="271E98"/>
                </a:solidFill>
                <a:latin typeface="맑은 고딕"/>
                <a:ea typeface="맑은 고딕"/>
              </a:rPr>
              <a:t> </a:t>
            </a:r>
            <a:r>
              <a:rPr lang="ko-KR" altLang="en-US" sz="1600" b="1" dirty="0">
                <a:solidFill>
                  <a:srgbClr val="271E98"/>
                </a:solidFill>
                <a:latin typeface="맑은 고딕"/>
                <a:ea typeface="맑은 고딕"/>
              </a:rPr>
              <a:t>함</a:t>
            </a:r>
            <a:r>
              <a:rPr lang="en-US" altLang="ko-KR" sz="1600" b="1" dirty="0">
                <a:latin typeface="맑은 고딕"/>
                <a:ea typeface="맑은 고딕"/>
              </a:rPr>
              <a:t> 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/>
              <a:ea typeface="맑은 고딕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40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클래스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class)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624804" y="1124744"/>
            <a:ext cx="65008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/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9</a:t>
            </a:r>
            <a:endParaRPr lang="ko-KR" altLang="en-US" dirty="0"/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3296C8A8-A7F7-490A-A9B7-E205E67AB5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212" y="1380637"/>
            <a:ext cx="8791575" cy="504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576293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41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클래스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class)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2D61E2EF-E17D-FE9B-FE4B-541587255334}"/>
              </a:ext>
            </a:extLst>
          </p:cNvPr>
          <p:cNvSpPr/>
          <p:nvPr/>
        </p:nvSpPr>
        <p:spPr>
          <a:xfrm>
            <a:off x="799231" y="1163092"/>
            <a:ext cx="7553860" cy="542027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0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0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template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T, 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num&gt;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{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printElement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(T Array[])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{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Array[num] &lt;&lt; 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}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T </a:t>
            </a:r>
            <a:r>
              <a:rPr lang="en-US" altLang="ko-KR" sz="100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printElement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printElement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Array[], 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n)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{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(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)Array[n] &lt;&lt; 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}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100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printElement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T </a:t>
            </a:r>
            <a:r>
              <a:rPr lang="en-US" altLang="ko-KR" sz="100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class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pt-BR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pt-BR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pt-BR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a[6] = {33, 34, 35, 36, 37, 38};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b[6] = {20, 21, 22, 23, 24, 25};</a:t>
            </a:r>
            <a:r>
              <a:rPr lang="ko-KR" altLang="en-US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</a:p>
          <a:p>
            <a:pPr marR="0" algn="l" rtl="0"/>
            <a:r>
              <a:rPr lang="fr-FR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double</a:t>
            </a:r>
            <a:r>
              <a:rPr lang="fr-FR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c[6] = {10.1, 10.2, 10.3, 10.4, 10.5, 10.6};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0&gt; MC1;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1&gt; MC2;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double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2&gt; MC3;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MC1.printElement(a, 0);</a:t>
            </a:r>
            <a:endParaRPr lang="ko-KR" altLang="en-US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MC1.printElement(a);</a:t>
            </a:r>
          </a:p>
          <a:p>
            <a:pPr marR="0" algn="l" rtl="0"/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MC2.printElement(b);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MC3.printElement(c);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7F19A6AE-F98D-A1A3-D817-6DDF1769716B}"/>
              </a:ext>
            </a:extLst>
          </p:cNvPr>
          <p:cNvSpPr/>
          <p:nvPr/>
        </p:nvSpPr>
        <p:spPr bwMode="auto">
          <a:xfrm>
            <a:off x="835743" y="1628801"/>
            <a:ext cx="3934272" cy="208823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E83E95DA-054E-DC58-560F-B74E7FC5067B}"/>
              </a:ext>
            </a:extLst>
          </p:cNvPr>
          <p:cNvSpPr/>
          <p:nvPr/>
        </p:nvSpPr>
        <p:spPr bwMode="auto">
          <a:xfrm>
            <a:off x="1745679" y="2094510"/>
            <a:ext cx="2880320" cy="686418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D3C195EB-C0FE-DA74-1411-4514A06DC07D}"/>
              </a:ext>
            </a:extLst>
          </p:cNvPr>
          <p:cNvSpPr/>
          <p:nvPr/>
        </p:nvSpPr>
        <p:spPr bwMode="auto">
          <a:xfrm>
            <a:off x="1745679" y="2879999"/>
            <a:ext cx="2880320" cy="621009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48CF4EFF-7FC5-0ADC-9B24-CF35607502B4}"/>
              </a:ext>
            </a:extLst>
          </p:cNvPr>
          <p:cNvSpPr/>
          <p:nvPr/>
        </p:nvSpPr>
        <p:spPr bwMode="auto">
          <a:xfrm>
            <a:off x="1817687" y="4725144"/>
            <a:ext cx="1440160" cy="14401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322F12F9-FC5E-528A-EE32-0F86008F0912}"/>
              </a:ext>
            </a:extLst>
          </p:cNvPr>
          <p:cNvSpPr/>
          <p:nvPr/>
        </p:nvSpPr>
        <p:spPr bwMode="auto">
          <a:xfrm>
            <a:off x="1817687" y="5021540"/>
            <a:ext cx="1592560" cy="14401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27D41012-DC38-508B-EDAB-6EA9000DF3E2}"/>
              </a:ext>
            </a:extLst>
          </p:cNvPr>
          <p:cNvSpPr/>
          <p:nvPr/>
        </p:nvSpPr>
        <p:spPr bwMode="auto">
          <a:xfrm>
            <a:off x="1788755" y="5478884"/>
            <a:ext cx="1440160" cy="14401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5E1931DA-1ED6-CD09-0191-64496DDC17F7}"/>
              </a:ext>
            </a:extLst>
          </p:cNvPr>
          <p:cNvSpPr/>
          <p:nvPr/>
        </p:nvSpPr>
        <p:spPr bwMode="auto">
          <a:xfrm>
            <a:off x="1788755" y="5622900"/>
            <a:ext cx="1440160" cy="16105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394B933F-5C26-66A0-F8F2-D861234D3F68}"/>
              </a:ext>
            </a:extLst>
          </p:cNvPr>
          <p:cNvSpPr/>
          <p:nvPr/>
        </p:nvSpPr>
        <p:spPr bwMode="auto">
          <a:xfrm>
            <a:off x="1788755" y="5782517"/>
            <a:ext cx="1460686" cy="13494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DF4F0385-421C-8658-2A9F-9BD321694EB8}"/>
              </a:ext>
            </a:extLst>
          </p:cNvPr>
          <p:cNvSpPr/>
          <p:nvPr/>
        </p:nvSpPr>
        <p:spPr bwMode="auto">
          <a:xfrm>
            <a:off x="1788755" y="5309572"/>
            <a:ext cx="1440160" cy="144016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" name="타원 1">
            <a:extLst>
              <a:ext uri="{FF2B5EF4-FFF2-40B4-BE49-F238E27FC236}">
                <a16:creationId xmlns:a16="http://schemas.microsoft.com/office/drawing/2014/main" id="{8E992439-360A-8A5B-0545-F3B07A95CBDA}"/>
              </a:ext>
            </a:extLst>
          </p:cNvPr>
          <p:cNvSpPr/>
          <p:nvPr/>
        </p:nvSpPr>
        <p:spPr bwMode="auto">
          <a:xfrm>
            <a:off x="2681783" y="4708212"/>
            <a:ext cx="144016" cy="160948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3" name="타원 42">
            <a:extLst>
              <a:ext uri="{FF2B5EF4-FFF2-40B4-BE49-F238E27FC236}">
                <a16:creationId xmlns:a16="http://schemas.microsoft.com/office/drawing/2014/main" id="{13B8DC60-C408-4901-A49D-C3F7B3DACAA7}"/>
              </a:ext>
            </a:extLst>
          </p:cNvPr>
          <p:cNvSpPr/>
          <p:nvPr/>
        </p:nvSpPr>
        <p:spPr bwMode="auto">
          <a:xfrm>
            <a:off x="2854151" y="5000344"/>
            <a:ext cx="144016" cy="160948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7" name="직사각형 46">
            <a:extLst>
              <a:ext uri="{FF2B5EF4-FFF2-40B4-BE49-F238E27FC236}">
                <a16:creationId xmlns:a16="http://schemas.microsoft.com/office/drawing/2014/main" id="{AA30D321-EDA3-201C-D360-680F08180501}"/>
              </a:ext>
            </a:extLst>
          </p:cNvPr>
          <p:cNvSpPr/>
          <p:nvPr/>
        </p:nvSpPr>
        <p:spPr bwMode="auto">
          <a:xfrm>
            <a:off x="1854031" y="1640331"/>
            <a:ext cx="151200" cy="19929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8" name="직사각형 47">
            <a:extLst>
              <a:ext uri="{FF2B5EF4-FFF2-40B4-BE49-F238E27FC236}">
                <a16:creationId xmlns:a16="http://schemas.microsoft.com/office/drawing/2014/main" id="{52EA2EAE-6A60-0A8F-6047-91FB08DFFBE4}"/>
              </a:ext>
            </a:extLst>
          </p:cNvPr>
          <p:cNvSpPr/>
          <p:nvPr/>
        </p:nvSpPr>
        <p:spPr bwMode="auto">
          <a:xfrm>
            <a:off x="2895972" y="2093518"/>
            <a:ext cx="151200" cy="19929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9" name="직사각형 48">
            <a:extLst>
              <a:ext uri="{FF2B5EF4-FFF2-40B4-BE49-F238E27FC236}">
                <a16:creationId xmlns:a16="http://schemas.microsoft.com/office/drawing/2014/main" id="{C6CD360A-5397-5B9D-F737-9A0FDB727D0B}"/>
              </a:ext>
            </a:extLst>
          </p:cNvPr>
          <p:cNvSpPr/>
          <p:nvPr/>
        </p:nvSpPr>
        <p:spPr bwMode="auto">
          <a:xfrm>
            <a:off x="1408483" y="2221676"/>
            <a:ext cx="403907" cy="17831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T:</a:t>
            </a:r>
            <a:r>
              <a:rPr kumimoji="1" lang="en-US" altLang="ko-KR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endParaRPr kumimoji="1" lang="ko-KR" altLang="en-US" sz="10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0" name="직사각형 49">
            <a:extLst>
              <a:ext uri="{FF2B5EF4-FFF2-40B4-BE49-F238E27FC236}">
                <a16:creationId xmlns:a16="http://schemas.microsoft.com/office/drawing/2014/main" id="{581DBFBA-B04C-B9B6-4FA2-14CB7487639F}"/>
              </a:ext>
            </a:extLst>
          </p:cNvPr>
          <p:cNvSpPr/>
          <p:nvPr/>
        </p:nvSpPr>
        <p:spPr bwMode="auto">
          <a:xfrm>
            <a:off x="920374" y="2363317"/>
            <a:ext cx="451597" cy="17831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T:</a:t>
            </a:r>
            <a:r>
              <a:rPr kumimoji="1" lang="en-US" altLang="ko-KR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endParaRPr kumimoji="1" lang="ko-KR" altLang="en-US" sz="10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1" name="직사각형 50">
            <a:extLst>
              <a:ext uri="{FF2B5EF4-FFF2-40B4-BE49-F238E27FC236}">
                <a16:creationId xmlns:a16="http://schemas.microsoft.com/office/drawing/2014/main" id="{22A9868D-8D6F-48AE-9F57-B20CD04545E5}"/>
              </a:ext>
            </a:extLst>
          </p:cNvPr>
          <p:cNvSpPr/>
          <p:nvPr/>
        </p:nvSpPr>
        <p:spPr bwMode="auto">
          <a:xfrm>
            <a:off x="2292458" y="3554337"/>
            <a:ext cx="684683" cy="17150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T:</a:t>
            </a:r>
            <a:r>
              <a:rPr lang="en-US" altLang="ko-KR" sz="10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double</a:t>
            </a:r>
            <a:endParaRPr kumimoji="1" lang="ko-KR" altLang="en-US" sz="10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9" name="직사각형 68">
            <a:extLst>
              <a:ext uri="{FF2B5EF4-FFF2-40B4-BE49-F238E27FC236}">
                <a16:creationId xmlns:a16="http://schemas.microsoft.com/office/drawing/2014/main" id="{B6AE8D70-DEE3-3188-40C9-37A246054BDF}"/>
              </a:ext>
            </a:extLst>
          </p:cNvPr>
          <p:cNvSpPr/>
          <p:nvPr/>
        </p:nvSpPr>
        <p:spPr bwMode="auto">
          <a:xfrm>
            <a:off x="3276645" y="3014243"/>
            <a:ext cx="207188" cy="177161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a</a:t>
            </a:r>
            <a:endParaRPr kumimoji="1" lang="ko-KR" altLang="en-US" sz="10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70" name="직사각형 69">
            <a:extLst>
              <a:ext uri="{FF2B5EF4-FFF2-40B4-BE49-F238E27FC236}">
                <a16:creationId xmlns:a16="http://schemas.microsoft.com/office/drawing/2014/main" id="{761854D6-DE10-B057-7FC3-7F8950AC02DB}"/>
              </a:ext>
            </a:extLst>
          </p:cNvPr>
          <p:cNvSpPr/>
          <p:nvPr/>
        </p:nvSpPr>
        <p:spPr bwMode="auto">
          <a:xfrm>
            <a:off x="3952078" y="3035815"/>
            <a:ext cx="189862" cy="177161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0</a:t>
            </a:r>
            <a:endParaRPr kumimoji="1" lang="ko-KR" altLang="en-US" sz="1000" b="1" i="0" u="none" strike="noStrike" cap="none" normalizeH="0" baseline="0" dirty="0">
              <a:ln>
                <a:noFill/>
              </a:ln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72" name="직선 화살표 연결선 71">
            <a:extLst>
              <a:ext uri="{FF2B5EF4-FFF2-40B4-BE49-F238E27FC236}">
                <a16:creationId xmlns:a16="http://schemas.microsoft.com/office/drawing/2014/main" id="{A150A6FE-60E3-038E-B551-DF12A9C018E3}"/>
              </a:ext>
            </a:extLst>
          </p:cNvPr>
          <p:cNvCxnSpPr>
            <a:cxnSpLocks/>
            <a:stCxn id="73" idx="1"/>
          </p:cNvCxnSpPr>
          <p:nvPr/>
        </p:nvCxnSpPr>
        <p:spPr>
          <a:xfrm flipH="1">
            <a:off x="4770015" y="1705335"/>
            <a:ext cx="1068727" cy="726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73" name="직사각형 72">
            <a:extLst>
              <a:ext uri="{FF2B5EF4-FFF2-40B4-BE49-F238E27FC236}">
                <a16:creationId xmlns:a16="http://schemas.microsoft.com/office/drawing/2014/main" id="{7E2CFDAA-4BE0-5642-1C55-FF86D064F189}"/>
              </a:ext>
            </a:extLst>
          </p:cNvPr>
          <p:cNvSpPr/>
          <p:nvPr/>
        </p:nvSpPr>
        <p:spPr bwMode="auto">
          <a:xfrm>
            <a:off x="5838742" y="1574209"/>
            <a:ext cx="111438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클래스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5" name="직사각형 74">
            <a:extLst>
              <a:ext uri="{FF2B5EF4-FFF2-40B4-BE49-F238E27FC236}">
                <a16:creationId xmlns:a16="http://schemas.microsoft.com/office/drawing/2014/main" id="{ACEA53BD-B171-D5E2-D5C6-7BF00A871CF2}"/>
              </a:ext>
            </a:extLst>
          </p:cNvPr>
          <p:cNvSpPr/>
          <p:nvPr/>
        </p:nvSpPr>
        <p:spPr bwMode="auto">
          <a:xfrm>
            <a:off x="5072709" y="3645024"/>
            <a:ext cx="2886613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클래스의 객체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char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 시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T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char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num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0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값이 전달됨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6" name="직사각형 75">
            <a:extLst>
              <a:ext uri="{FF2B5EF4-FFF2-40B4-BE49-F238E27FC236}">
                <a16:creationId xmlns:a16="http://schemas.microsoft.com/office/drawing/2014/main" id="{E544ABD9-FA4B-B362-DDE1-5F339962103F}"/>
              </a:ext>
            </a:extLst>
          </p:cNvPr>
          <p:cNvSpPr/>
          <p:nvPr/>
        </p:nvSpPr>
        <p:spPr bwMode="auto">
          <a:xfrm>
            <a:off x="5694301" y="2141502"/>
            <a:ext cx="204605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템플릿 클래스의 템플릿 함수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77" name="직선 화살표 연결선 76">
            <a:extLst>
              <a:ext uri="{FF2B5EF4-FFF2-40B4-BE49-F238E27FC236}">
                <a16:creationId xmlns:a16="http://schemas.microsoft.com/office/drawing/2014/main" id="{996C26E8-78F5-DDD3-B862-F71C5055B029}"/>
              </a:ext>
            </a:extLst>
          </p:cNvPr>
          <p:cNvCxnSpPr>
            <a:cxnSpLocks/>
            <a:stCxn id="76" idx="1"/>
          </p:cNvCxnSpPr>
          <p:nvPr/>
        </p:nvCxnSpPr>
        <p:spPr>
          <a:xfrm flipH="1">
            <a:off x="4628217" y="2272628"/>
            <a:ext cx="1066084" cy="856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80" name="직사각형 79">
            <a:extLst>
              <a:ext uri="{FF2B5EF4-FFF2-40B4-BE49-F238E27FC236}">
                <a16:creationId xmlns:a16="http://schemas.microsoft.com/office/drawing/2014/main" id="{C08E279E-E24A-CAF8-8E67-A8A1E8261B76}"/>
              </a:ext>
            </a:extLst>
          </p:cNvPr>
          <p:cNvSpPr/>
          <p:nvPr/>
        </p:nvSpPr>
        <p:spPr bwMode="auto">
          <a:xfrm>
            <a:off x="5693864" y="2592881"/>
            <a:ext cx="2406528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템플릿 클래스의 템플릿 함수와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템플릿 클래스의 멤버 함수의 중복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2" name="직사각형 81">
            <a:extLst>
              <a:ext uri="{FF2B5EF4-FFF2-40B4-BE49-F238E27FC236}">
                <a16:creationId xmlns:a16="http://schemas.microsoft.com/office/drawing/2014/main" id="{63518A5B-3B3D-4E80-A39F-9C4470FE278A}"/>
              </a:ext>
            </a:extLst>
          </p:cNvPr>
          <p:cNvSpPr/>
          <p:nvPr/>
        </p:nvSpPr>
        <p:spPr bwMode="auto">
          <a:xfrm>
            <a:off x="5694301" y="3231506"/>
            <a:ext cx="1902035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템플릿 클래스의 멤버 함수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83" name="직선 화살표 연결선 82">
            <a:extLst>
              <a:ext uri="{FF2B5EF4-FFF2-40B4-BE49-F238E27FC236}">
                <a16:creationId xmlns:a16="http://schemas.microsoft.com/office/drawing/2014/main" id="{82DF3A61-C2DF-BC35-1182-33312055D6D2}"/>
              </a:ext>
            </a:extLst>
          </p:cNvPr>
          <p:cNvCxnSpPr>
            <a:cxnSpLocks/>
            <a:stCxn id="82" idx="1"/>
          </p:cNvCxnSpPr>
          <p:nvPr/>
        </p:nvCxnSpPr>
        <p:spPr>
          <a:xfrm flipH="1">
            <a:off x="4625999" y="3362632"/>
            <a:ext cx="1068302" cy="856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97" name="직사각형 96">
            <a:extLst>
              <a:ext uri="{FF2B5EF4-FFF2-40B4-BE49-F238E27FC236}">
                <a16:creationId xmlns:a16="http://schemas.microsoft.com/office/drawing/2014/main" id="{D52F1777-6F2B-B5CF-9C8F-9EAB9934D45C}"/>
              </a:ext>
            </a:extLst>
          </p:cNvPr>
          <p:cNvSpPr/>
          <p:nvPr/>
        </p:nvSpPr>
        <p:spPr bwMode="auto">
          <a:xfrm>
            <a:off x="5053105" y="4653136"/>
            <a:ext cx="3147126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클래스의 객체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double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MC3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 시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T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double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num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2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값이 전달됨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1" name="직사각형 100">
            <a:extLst>
              <a:ext uri="{FF2B5EF4-FFF2-40B4-BE49-F238E27FC236}">
                <a16:creationId xmlns:a16="http://schemas.microsoft.com/office/drawing/2014/main" id="{3DB78835-3513-45AB-C2DC-3B17E2DDF41B}"/>
              </a:ext>
            </a:extLst>
          </p:cNvPr>
          <p:cNvSpPr/>
          <p:nvPr/>
        </p:nvSpPr>
        <p:spPr bwMode="auto">
          <a:xfrm>
            <a:off x="3855822" y="5157192"/>
            <a:ext cx="438858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클래스의 멤버 함수 호출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int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a[0]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값인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33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이 출력됨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6" name="직사각형 105">
            <a:extLst>
              <a:ext uri="{FF2B5EF4-FFF2-40B4-BE49-F238E27FC236}">
                <a16:creationId xmlns:a16="http://schemas.microsoft.com/office/drawing/2014/main" id="{71CB28ED-75CD-391D-1DB3-64F033A5B7E9}"/>
              </a:ext>
            </a:extLst>
          </p:cNvPr>
          <p:cNvSpPr/>
          <p:nvPr/>
        </p:nvSpPr>
        <p:spPr bwMode="auto">
          <a:xfrm>
            <a:off x="3849298" y="5445224"/>
            <a:ext cx="4120001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클래스의 템플릿 함수 호출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char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a[0]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값이 출력됨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ASCII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코드에서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10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진수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33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해당되는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!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문자가 출력됨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0" name="직사각형 109">
            <a:extLst>
              <a:ext uri="{FF2B5EF4-FFF2-40B4-BE49-F238E27FC236}">
                <a16:creationId xmlns:a16="http://schemas.microsoft.com/office/drawing/2014/main" id="{8187B12D-0E1A-E631-435E-60F6A80C4E11}"/>
              </a:ext>
            </a:extLst>
          </p:cNvPr>
          <p:cNvSpPr/>
          <p:nvPr/>
        </p:nvSpPr>
        <p:spPr bwMode="auto">
          <a:xfrm>
            <a:off x="4603131" y="5991799"/>
            <a:ext cx="263400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int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b[1]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배열 원소의 값 출력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21</a:t>
            </a:r>
          </a:p>
        </p:txBody>
      </p:sp>
      <p:sp>
        <p:nvSpPr>
          <p:cNvPr id="114" name="직사각형 113">
            <a:extLst>
              <a:ext uri="{FF2B5EF4-FFF2-40B4-BE49-F238E27FC236}">
                <a16:creationId xmlns:a16="http://schemas.microsoft.com/office/drawing/2014/main" id="{919C8966-D74D-0301-99F1-D9ED893D53BF}"/>
              </a:ext>
            </a:extLst>
          </p:cNvPr>
          <p:cNvSpPr/>
          <p:nvPr/>
        </p:nvSpPr>
        <p:spPr bwMode="auto">
          <a:xfrm>
            <a:off x="1644366" y="6274996"/>
            <a:ext cx="287430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05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double</a:t>
            </a:r>
            <a:r>
              <a:rPr kumimoji="0" lang="ko-KR" altLang="en-US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</a:t>
            </a:r>
            <a:r>
              <a:rPr kumimoji="0" lang="en-US" altLang="ko-KR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c[2] </a:t>
            </a:r>
            <a:r>
              <a:rPr kumimoji="0" lang="ko-KR" altLang="en-US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배열 원소의 값 출력 </a:t>
            </a:r>
            <a:r>
              <a:rPr kumimoji="0" lang="en-US" altLang="ko-KR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10.3</a:t>
            </a:r>
          </a:p>
        </p:txBody>
      </p:sp>
      <p:cxnSp>
        <p:nvCxnSpPr>
          <p:cNvPr id="87" name="연결선: 꺾임 86">
            <a:extLst>
              <a:ext uri="{FF2B5EF4-FFF2-40B4-BE49-F238E27FC236}">
                <a16:creationId xmlns:a16="http://schemas.microsoft.com/office/drawing/2014/main" id="{F027713A-03E8-0AB4-755D-A6E0DD2F65DC}"/>
              </a:ext>
            </a:extLst>
          </p:cNvPr>
          <p:cNvCxnSpPr>
            <a:cxnSpLocks/>
            <a:stCxn id="80" idx="1"/>
            <a:endCxn id="25" idx="3"/>
          </p:cNvCxnSpPr>
          <p:nvPr/>
        </p:nvCxnSpPr>
        <p:spPr bwMode="auto">
          <a:xfrm rot="10800000">
            <a:off x="4626000" y="2437720"/>
            <a:ext cx="1067865" cy="370927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89" name="연결선: 꺾임 88">
            <a:extLst>
              <a:ext uri="{FF2B5EF4-FFF2-40B4-BE49-F238E27FC236}">
                <a16:creationId xmlns:a16="http://schemas.microsoft.com/office/drawing/2014/main" id="{CF4F4FC5-E7C6-7D38-6401-04EC87EFD1C7}"/>
              </a:ext>
            </a:extLst>
          </p:cNvPr>
          <p:cNvCxnSpPr>
            <a:cxnSpLocks/>
            <a:stCxn id="80" idx="1"/>
            <a:endCxn id="26" idx="3"/>
          </p:cNvCxnSpPr>
          <p:nvPr/>
        </p:nvCxnSpPr>
        <p:spPr bwMode="auto">
          <a:xfrm rot="10800000" flipV="1">
            <a:off x="4626000" y="2808646"/>
            <a:ext cx="1067865" cy="381858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10" name="직선 화살표 연결선 9">
            <a:extLst>
              <a:ext uri="{FF2B5EF4-FFF2-40B4-BE49-F238E27FC236}">
                <a16:creationId xmlns:a16="http://schemas.microsoft.com/office/drawing/2014/main" id="{0CE6B92F-BF1C-280F-93FE-C6EC1C669298}"/>
              </a:ext>
            </a:extLst>
          </p:cNvPr>
          <p:cNvCxnSpPr>
            <a:cxnSpLocks/>
            <a:stCxn id="75" idx="1"/>
          </p:cNvCxnSpPr>
          <p:nvPr/>
        </p:nvCxnSpPr>
        <p:spPr>
          <a:xfrm flipH="1">
            <a:off x="3256409" y="3860789"/>
            <a:ext cx="1816300" cy="85599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7" name="직선 화살표 연결선 16">
            <a:extLst>
              <a:ext uri="{FF2B5EF4-FFF2-40B4-BE49-F238E27FC236}">
                <a16:creationId xmlns:a16="http://schemas.microsoft.com/office/drawing/2014/main" id="{3C713D31-8607-303D-60CE-46A29DF2D00A}"/>
              </a:ext>
            </a:extLst>
          </p:cNvPr>
          <p:cNvCxnSpPr>
            <a:cxnSpLocks/>
            <a:stCxn id="97" idx="1"/>
            <a:endCxn id="34" idx="3"/>
          </p:cNvCxnSpPr>
          <p:nvPr/>
        </p:nvCxnSpPr>
        <p:spPr>
          <a:xfrm flipH="1">
            <a:off x="3410247" y="4868901"/>
            <a:ext cx="1642858" cy="22464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20" name="직선 화살표 연결선 19">
            <a:extLst>
              <a:ext uri="{FF2B5EF4-FFF2-40B4-BE49-F238E27FC236}">
                <a16:creationId xmlns:a16="http://schemas.microsoft.com/office/drawing/2014/main" id="{71A7D335-3C0F-E4FC-04E6-46B60D90A8E5}"/>
              </a:ext>
            </a:extLst>
          </p:cNvPr>
          <p:cNvCxnSpPr>
            <a:cxnSpLocks/>
            <a:stCxn id="101" idx="1"/>
            <a:endCxn id="41" idx="3"/>
          </p:cNvCxnSpPr>
          <p:nvPr/>
        </p:nvCxnSpPr>
        <p:spPr>
          <a:xfrm flipH="1">
            <a:off x="3228915" y="5288318"/>
            <a:ext cx="626907" cy="9326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23" name="직선 화살표 연결선 22">
            <a:extLst>
              <a:ext uri="{FF2B5EF4-FFF2-40B4-BE49-F238E27FC236}">
                <a16:creationId xmlns:a16="http://schemas.microsoft.com/office/drawing/2014/main" id="{3112BB6C-EFB2-E159-FF4A-EC32AEC077E0}"/>
              </a:ext>
            </a:extLst>
          </p:cNvPr>
          <p:cNvCxnSpPr>
            <a:cxnSpLocks/>
            <a:stCxn id="106" idx="1"/>
            <a:endCxn id="35" idx="3"/>
          </p:cNvCxnSpPr>
          <p:nvPr/>
        </p:nvCxnSpPr>
        <p:spPr>
          <a:xfrm flipH="1" flipV="1">
            <a:off x="3228915" y="5550892"/>
            <a:ext cx="620383" cy="11009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30" name="직선 화살표 연결선 29">
            <a:extLst>
              <a:ext uri="{FF2B5EF4-FFF2-40B4-BE49-F238E27FC236}">
                <a16:creationId xmlns:a16="http://schemas.microsoft.com/office/drawing/2014/main" id="{5BD57089-6BCC-AFE4-D399-C0E7645AADBB}"/>
              </a:ext>
            </a:extLst>
          </p:cNvPr>
          <p:cNvCxnSpPr>
            <a:cxnSpLocks/>
            <a:stCxn id="110" idx="1"/>
            <a:endCxn id="38" idx="3"/>
          </p:cNvCxnSpPr>
          <p:nvPr/>
        </p:nvCxnSpPr>
        <p:spPr>
          <a:xfrm flipH="1" flipV="1">
            <a:off x="3228915" y="5703427"/>
            <a:ext cx="1374216" cy="41949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37" name="직선 화살표 연결선 36">
            <a:extLst>
              <a:ext uri="{FF2B5EF4-FFF2-40B4-BE49-F238E27FC236}">
                <a16:creationId xmlns:a16="http://schemas.microsoft.com/office/drawing/2014/main" id="{FE8B4561-56C7-57EC-AB52-9DDC0A392E5D}"/>
              </a:ext>
            </a:extLst>
          </p:cNvPr>
          <p:cNvCxnSpPr>
            <a:cxnSpLocks/>
            <a:stCxn id="114" idx="0"/>
            <a:endCxn id="39" idx="2"/>
          </p:cNvCxnSpPr>
          <p:nvPr/>
        </p:nvCxnSpPr>
        <p:spPr>
          <a:xfrm flipH="1" flipV="1">
            <a:off x="2519098" y="5917457"/>
            <a:ext cx="562420" cy="35753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5" name="직선 화살표 연결선 44">
            <a:extLst>
              <a:ext uri="{FF2B5EF4-FFF2-40B4-BE49-F238E27FC236}">
                <a16:creationId xmlns:a16="http://schemas.microsoft.com/office/drawing/2014/main" id="{C308EEF8-F3FF-7CF3-F684-3667B7609797}"/>
              </a:ext>
            </a:extLst>
          </p:cNvPr>
          <p:cNvCxnSpPr>
            <a:cxnSpLocks/>
            <a:stCxn id="2" idx="1"/>
          </p:cNvCxnSpPr>
          <p:nvPr/>
        </p:nvCxnSpPr>
        <p:spPr>
          <a:xfrm flipH="1" flipV="1">
            <a:off x="2267744" y="1803003"/>
            <a:ext cx="435130" cy="292877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53" name="직선 화살표 연결선 52">
            <a:extLst>
              <a:ext uri="{FF2B5EF4-FFF2-40B4-BE49-F238E27FC236}">
                <a16:creationId xmlns:a16="http://schemas.microsoft.com/office/drawing/2014/main" id="{9C5AFCEC-6C5A-8FAD-7A98-F960D3886B63}"/>
              </a:ext>
            </a:extLst>
          </p:cNvPr>
          <p:cNvCxnSpPr>
            <a:cxnSpLocks/>
          </p:cNvCxnSpPr>
          <p:nvPr/>
        </p:nvCxnSpPr>
        <p:spPr>
          <a:xfrm flipH="1" flipV="1">
            <a:off x="2431460" y="1739977"/>
            <a:ext cx="231531" cy="320856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58" name="직선 화살표 연결선 57">
            <a:extLst>
              <a:ext uri="{FF2B5EF4-FFF2-40B4-BE49-F238E27FC236}">
                <a16:creationId xmlns:a16="http://schemas.microsoft.com/office/drawing/2014/main" id="{1F99F029-2EB0-8A7D-739E-D21F0E4A80E6}"/>
              </a:ext>
            </a:extLst>
          </p:cNvPr>
          <p:cNvCxnSpPr>
            <a:cxnSpLocks/>
          </p:cNvCxnSpPr>
          <p:nvPr/>
        </p:nvCxnSpPr>
        <p:spPr>
          <a:xfrm flipH="1" flipV="1">
            <a:off x="2616680" y="1732675"/>
            <a:ext cx="310375" cy="322958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096" name="직선 화살표 연결선 4095">
            <a:extLst>
              <a:ext uri="{FF2B5EF4-FFF2-40B4-BE49-F238E27FC236}">
                <a16:creationId xmlns:a16="http://schemas.microsoft.com/office/drawing/2014/main" id="{8DF0F74F-4E59-C057-0303-78A86BC88838}"/>
              </a:ext>
            </a:extLst>
          </p:cNvPr>
          <p:cNvCxnSpPr>
            <a:cxnSpLocks/>
          </p:cNvCxnSpPr>
          <p:nvPr/>
        </p:nvCxnSpPr>
        <p:spPr>
          <a:xfrm flipV="1">
            <a:off x="2655549" y="2230278"/>
            <a:ext cx="490781" cy="334650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101" name="직선 화살표 연결선 4100">
            <a:extLst>
              <a:ext uri="{FF2B5EF4-FFF2-40B4-BE49-F238E27FC236}">
                <a16:creationId xmlns:a16="http://schemas.microsoft.com/office/drawing/2014/main" id="{E35B5144-E30B-E455-D472-AAE2BC7FCEE6}"/>
              </a:ext>
            </a:extLst>
          </p:cNvPr>
          <p:cNvCxnSpPr>
            <a:cxnSpLocks/>
          </p:cNvCxnSpPr>
          <p:nvPr/>
        </p:nvCxnSpPr>
        <p:spPr>
          <a:xfrm flipV="1">
            <a:off x="2987769" y="3043229"/>
            <a:ext cx="543840" cy="233690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105" name="직선 화살표 연결선 4104">
            <a:extLst>
              <a:ext uri="{FF2B5EF4-FFF2-40B4-BE49-F238E27FC236}">
                <a16:creationId xmlns:a16="http://schemas.microsoft.com/office/drawing/2014/main" id="{285EBACE-8327-F2BF-D32A-3BDC66A2E2C0}"/>
              </a:ext>
            </a:extLst>
          </p:cNvPr>
          <p:cNvCxnSpPr>
            <a:cxnSpLocks/>
          </p:cNvCxnSpPr>
          <p:nvPr/>
        </p:nvCxnSpPr>
        <p:spPr>
          <a:xfrm flipV="1">
            <a:off x="3128493" y="2988463"/>
            <a:ext cx="823584" cy="239061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108" name="직선 화살표 연결선 4107">
            <a:extLst>
              <a:ext uri="{FF2B5EF4-FFF2-40B4-BE49-F238E27FC236}">
                <a16:creationId xmlns:a16="http://schemas.microsoft.com/office/drawing/2014/main" id="{A52789A5-CA7B-0704-43D7-5B7F57A379E0}"/>
              </a:ext>
            </a:extLst>
          </p:cNvPr>
          <p:cNvCxnSpPr>
            <a:cxnSpLocks/>
          </p:cNvCxnSpPr>
          <p:nvPr/>
        </p:nvCxnSpPr>
        <p:spPr>
          <a:xfrm flipH="1" flipV="1">
            <a:off x="1738103" y="1783231"/>
            <a:ext cx="750466" cy="319219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111" name="직선 화살표 연결선 4110">
            <a:extLst>
              <a:ext uri="{FF2B5EF4-FFF2-40B4-BE49-F238E27FC236}">
                <a16:creationId xmlns:a16="http://schemas.microsoft.com/office/drawing/2014/main" id="{1E88890F-1A42-7A4F-A66F-EFBBF4C873BA}"/>
              </a:ext>
            </a:extLst>
          </p:cNvPr>
          <p:cNvCxnSpPr>
            <a:cxnSpLocks/>
          </p:cNvCxnSpPr>
          <p:nvPr/>
        </p:nvCxnSpPr>
        <p:spPr>
          <a:xfrm flipH="1" flipV="1">
            <a:off x="1234124" y="1876811"/>
            <a:ext cx="1180608" cy="297343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114" name="직선 화살표 연결선 4113">
            <a:extLst>
              <a:ext uri="{FF2B5EF4-FFF2-40B4-BE49-F238E27FC236}">
                <a16:creationId xmlns:a16="http://schemas.microsoft.com/office/drawing/2014/main" id="{9073AE43-1E7F-716F-C666-7B975093885C}"/>
              </a:ext>
            </a:extLst>
          </p:cNvPr>
          <p:cNvCxnSpPr>
            <a:cxnSpLocks/>
            <a:endCxn id="47" idx="2"/>
          </p:cNvCxnSpPr>
          <p:nvPr/>
        </p:nvCxnSpPr>
        <p:spPr>
          <a:xfrm flipH="1" flipV="1">
            <a:off x="1929631" y="1839623"/>
            <a:ext cx="650318" cy="325293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117" name="직사각형 4116">
            <a:extLst>
              <a:ext uri="{FF2B5EF4-FFF2-40B4-BE49-F238E27FC236}">
                <a16:creationId xmlns:a16="http://schemas.microsoft.com/office/drawing/2014/main" id="{C1B936E5-0C4E-A7A8-2DB1-597E2020E7E5}"/>
              </a:ext>
            </a:extLst>
          </p:cNvPr>
          <p:cNvSpPr/>
          <p:nvPr/>
        </p:nvSpPr>
        <p:spPr bwMode="auto">
          <a:xfrm>
            <a:off x="2132564" y="2334486"/>
            <a:ext cx="207188" cy="17716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0</a:t>
            </a:r>
            <a:endParaRPr kumimoji="1" lang="ko-KR" altLang="en-US" sz="10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121" name="직사각형 4120">
            <a:extLst>
              <a:ext uri="{FF2B5EF4-FFF2-40B4-BE49-F238E27FC236}">
                <a16:creationId xmlns:a16="http://schemas.microsoft.com/office/drawing/2014/main" id="{3680708F-ACA0-84E0-FA4C-A074B6A6CA93}"/>
              </a:ext>
            </a:extLst>
          </p:cNvPr>
          <p:cNvSpPr/>
          <p:nvPr/>
        </p:nvSpPr>
        <p:spPr bwMode="auto">
          <a:xfrm>
            <a:off x="2405934" y="1944107"/>
            <a:ext cx="207188" cy="17716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1</a:t>
            </a:r>
            <a:endParaRPr kumimoji="1" lang="ko-KR" altLang="en-US" sz="10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122" name="직사각형 4121">
            <a:extLst>
              <a:ext uri="{FF2B5EF4-FFF2-40B4-BE49-F238E27FC236}">
                <a16:creationId xmlns:a16="http://schemas.microsoft.com/office/drawing/2014/main" id="{81F14911-A6E6-C635-EB8F-87BEB6F310A9}"/>
              </a:ext>
            </a:extLst>
          </p:cNvPr>
          <p:cNvSpPr/>
          <p:nvPr/>
        </p:nvSpPr>
        <p:spPr bwMode="auto">
          <a:xfrm>
            <a:off x="2686181" y="2014539"/>
            <a:ext cx="207188" cy="17716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2</a:t>
            </a:r>
            <a:endParaRPr kumimoji="1" lang="ko-KR" altLang="en-US" sz="10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123" name="직사각형 4122">
            <a:extLst>
              <a:ext uri="{FF2B5EF4-FFF2-40B4-BE49-F238E27FC236}">
                <a16:creationId xmlns:a16="http://schemas.microsoft.com/office/drawing/2014/main" id="{402685A5-3E25-EB89-4A9B-8A861B035549}"/>
              </a:ext>
            </a:extLst>
          </p:cNvPr>
          <p:cNvSpPr/>
          <p:nvPr/>
        </p:nvSpPr>
        <p:spPr bwMode="auto">
          <a:xfrm>
            <a:off x="1809281" y="4875538"/>
            <a:ext cx="1447128" cy="15052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124" name="직사각형 4123">
            <a:extLst>
              <a:ext uri="{FF2B5EF4-FFF2-40B4-BE49-F238E27FC236}">
                <a16:creationId xmlns:a16="http://schemas.microsoft.com/office/drawing/2014/main" id="{CF8CB4AB-AEBE-FFE9-990D-6C75054BA7C8}"/>
              </a:ext>
            </a:extLst>
          </p:cNvPr>
          <p:cNvSpPr/>
          <p:nvPr/>
        </p:nvSpPr>
        <p:spPr bwMode="auto">
          <a:xfrm>
            <a:off x="5057005" y="4141133"/>
            <a:ext cx="2886613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클래스의 객체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int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MC2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 시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T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int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num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값이 전달됨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125" name="직선 화살표 연결선 4124">
            <a:extLst>
              <a:ext uri="{FF2B5EF4-FFF2-40B4-BE49-F238E27FC236}">
                <a16:creationId xmlns:a16="http://schemas.microsoft.com/office/drawing/2014/main" id="{2BFB07B3-4480-4A0F-E523-74FB77B36F17}"/>
              </a:ext>
            </a:extLst>
          </p:cNvPr>
          <p:cNvCxnSpPr>
            <a:cxnSpLocks/>
            <a:stCxn id="4124" idx="1"/>
            <a:endCxn id="4123" idx="3"/>
          </p:cNvCxnSpPr>
          <p:nvPr/>
        </p:nvCxnSpPr>
        <p:spPr>
          <a:xfrm flipH="1">
            <a:off x="3256409" y="4356898"/>
            <a:ext cx="1800596" cy="59390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127" name="타원 4126">
            <a:extLst>
              <a:ext uri="{FF2B5EF4-FFF2-40B4-BE49-F238E27FC236}">
                <a16:creationId xmlns:a16="http://schemas.microsoft.com/office/drawing/2014/main" id="{8536897F-C049-941B-82DB-F51ED84139EB}"/>
              </a:ext>
            </a:extLst>
          </p:cNvPr>
          <p:cNvSpPr/>
          <p:nvPr/>
        </p:nvSpPr>
        <p:spPr bwMode="auto">
          <a:xfrm>
            <a:off x="2596676" y="4868065"/>
            <a:ext cx="144016" cy="160948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0" name="자유형: 도형 59">
            <a:extLst>
              <a:ext uri="{FF2B5EF4-FFF2-40B4-BE49-F238E27FC236}">
                <a16:creationId xmlns:a16="http://schemas.microsoft.com/office/drawing/2014/main" id="{31CF09D2-3DBB-4081-AE15-A683D796E879}"/>
              </a:ext>
            </a:extLst>
          </p:cNvPr>
          <p:cNvSpPr/>
          <p:nvPr/>
        </p:nvSpPr>
        <p:spPr bwMode="auto">
          <a:xfrm>
            <a:off x="1982218" y="1769862"/>
            <a:ext cx="1372931" cy="363803"/>
          </a:xfrm>
          <a:custGeom>
            <a:avLst/>
            <a:gdLst>
              <a:gd name="connsiteX0" fmla="*/ 0 w 470360"/>
              <a:gd name="connsiteY0" fmla="*/ 0 h 558867"/>
              <a:gd name="connsiteX1" fmla="*/ 457200 w 470360"/>
              <a:gd name="connsiteY1" fmla="*/ 358775 h 558867"/>
              <a:gd name="connsiteX2" fmla="*/ 368300 w 470360"/>
              <a:gd name="connsiteY2" fmla="*/ 558800 h 5588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70360" h="558867">
                <a:moveTo>
                  <a:pt x="0" y="0"/>
                </a:moveTo>
                <a:cubicBezTo>
                  <a:pt x="197908" y="132821"/>
                  <a:pt x="395817" y="265642"/>
                  <a:pt x="457200" y="358775"/>
                </a:cubicBezTo>
                <a:cubicBezTo>
                  <a:pt x="518583" y="451908"/>
                  <a:pt x="343958" y="561975"/>
                  <a:pt x="368300" y="558800"/>
                </a:cubicBezTo>
              </a:path>
            </a:pathLst>
          </a:cu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93" name="직선 화살표 연결선 92">
            <a:extLst>
              <a:ext uri="{FF2B5EF4-FFF2-40B4-BE49-F238E27FC236}">
                <a16:creationId xmlns:a16="http://schemas.microsoft.com/office/drawing/2014/main" id="{8D9DE56F-60E7-41D4-B4BA-18AEBFEB0FF9}"/>
              </a:ext>
            </a:extLst>
          </p:cNvPr>
          <p:cNvCxnSpPr>
            <a:cxnSpLocks/>
          </p:cNvCxnSpPr>
          <p:nvPr/>
        </p:nvCxnSpPr>
        <p:spPr>
          <a:xfrm flipV="1">
            <a:off x="2807949" y="2263196"/>
            <a:ext cx="484835" cy="346599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95" name="직선 화살표 연결선 94">
            <a:extLst>
              <a:ext uri="{FF2B5EF4-FFF2-40B4-BE49-F238E27FC236}">
                <a16:creationId xmlns:a16="http://schemas.microsoft.com/office/drawing/2014/main" id="{EDC14565-D9DC-44E3-BA2B-218EE9306E2D}"/>
              </a:ext>
            </a:extLst>
          </p:cNvPr>
          <p:cNvCxnSpPr>
            <a:cxnSpLocks/>
          </p:cNvCxnSpPr>
          <p:nvPr/>
        </p:nvCxnSpPr>
        <p:spPr>
          <a:xfrm flipV="1">
            <a:off x="3005568" y="2232020"/>
            <a:ext cx="465851" cy="366442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</p:spTree>
    <p:extLst>
      <p:ext uri="{BB962C8B-B14F-4D97-AF65-F5344CB8AC3E}">
        <p14:creationId xmlns:p14="http://schemas.microsoft.com/office/powerpoint/2010/main" val="2666506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31" grpId="0" animBg="1"/>
      <p:bldP spid="34" grpId="0" animBg="1"/>
      <p:bldP spid="35" grpId="0" animBg="1"/>
      <p:bldP spid="38" grpId="0" animBg="1"/>
      <p:bldP spid="39" grpId="0" animBg="1"/>
      <p:bldP spid="41" grpId="0" animBg="1"/>
      <p:bldP spid="2" grpId="0" animBg="1"/>
      <p:bldP spid="43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69" grpId="0" animBg="1"/>
      <p:bldP spid="70" grpId="0" animBg="1"/>
      <p:bldP spid="73" grpId="0" animBg="1"/>
      <p:bldP spid="75" grpId="0" animBg="1"/>
      <p:bldP spid="76" grpId="0" animBg="1"/>
      <p:bldP spid="80" grpId="0" animBg="1"/>
      <p:bldP spid="82" grpId="0" animBg="1"/>
      <p:bldP spid="97" grpId="0" animBg="1"/>
      <p:bldP spid="101" grpId="0" animBg="1"/>
      <p:bldP spid="106" grpId="0" animBg="1"/>
      <p:bldP spid="110" grpId="0" animBg="1"/>
      <p:bldP spid="114" grpId="0" animBg="1"/>
      <p:bldP spid="4117" grpId="0" animBg="1"/>
      <p:bldP spid="4121" grpId="0" animBg="1"/>
      <p:bldP spid="4122" grpId="0" animBg="1"/>
      <p:bldP spid="4123" grpId="0" animBg="1"/>
      <p:bldP spid="4124" grpId="0" animBg="1"/>
      <p:bldP spid="4127" grpId="0" animBg="1"/>
      <p:bldP spid="60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42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클래스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class)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95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9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143116"/>
            <a:ext cx="7992888" cy="2714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43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클래스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class)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340768"/>
            <a:ext cx="8429684" cy="4525963"/>
          </a:xfrm>
        </p:spPr>
        <p:txBody>
          <a:bodyPr/>
          <a:lstStyle/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8)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템플릿 클래스의 상속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</a:t>
            </a:r>
            <a:endParaRPr lang="en-US" altLang="ko-KR" sz="1600" dirty="0"/>
          </a:p>
        </p:txBody>
      </p:sp>
      <p:sp>
        <p:nvSpPr>
          <p:cNvPr id="9" name="내용 개체 틀 2"/>
          <p:cNvSpPr txBox="1">
            <a:spLocks/>
          </p:cNvSpPr>
          <p:nvPr/>
        </p:nvSpPr>
        <p:spPr bwMode="auto">
          <a:xfrm>
            <a:off x="1009680" y="1849449"/>
            <a:ext cx="7920038" cy="507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89CEA1B2-CB12-49FA-9B4B-285CD7DBBC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8828" y="1771650"/>
            <a:ext cx="6929556" cy="4753694"/>
          </a:xfrm>
          <a:prstGeom prst="rect">
            <a:avLst/>
          </a:prstGeom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44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400">
                <a:latin typeface="맑은 고딕" pitchFamily="50" charset="-127"/>
                <a:ea typeface="맑은 고딕" pitchFamily="50" charset="-127"/>
              </a:rPr>
              <a:t>상속 접근 제어 지정자의 종류에 따른 상속 범위</a:t>
            </a:r>
            <a:endParaRPr lang="ko-KR" altLang="en-US" sz="24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2984"/>
            <a:ext cx="8229600" cy="1342313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600" b="1" dirty="0"/>
              <a:t> 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789635" y="1216869"/>
            <a:ext cx="7920038" cy="86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2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클래스의 상속 접근 제어 지정자는 </a:t>
            </a:r>
            <a:r>
              <a:rPr lang="en-US" altLang="ko-KR" sz="12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public, private, protected </a:t>
            </a:r>
            <a:r>
              <a:rPr lang="ko-KR" altLang="en-US" sz="12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등이 있음</a:t>
            </a:r>
            <a:endParaRPr lang="en-US" altLang="ko-KR" sz="12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2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r>
              <a:rPr lang="en-US" altLang="ko-KR" sz="12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altLang="ko-KR" sz="12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lang="en-US" altLang="ko-KR" sz="12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2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에서 </a:t>
            </a:r>
            <a:r>
              <a:rPr lang="en-US" altLang="ko-KR" sz="12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</a:t>
            </a:r>
            <a:r>
              <a:rPr lang="en-US" altLang="ko-KR" sz="12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2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상속 접근 제어 지정자로 정의되어 있으면</a:t>
            </a:r>
            <a:r>
              <a:rPr lang="en-US" altLang="ko-KR" sz="12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br>
              <a:rPr lang="en-US" altLang="ko-KR" sz="12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2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</a:t>
            </a:r>
            <a:r>
              <a:rPr lang="en-US" altLang="ko-KR" sz="12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(Parent)</a:t>
            </a:r>
            <a:r>
              <a:rPr lang="ko-KR" altLang="en-US" sz="12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lang="en-US" altLang="ko-KR" sz="12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lang="ko-KR" altLang="en-US" sz="12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영역이 파생 클래스의 </a:t>
            </a:r>
            <a:r>
              <a:rPr lang="en-US" altLang="ko-KR" sz="12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public(</a:t>
            </a:r>
            <a:r>
              <a:rPr lang="en-US" altLang="ko-KR" sz="1200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lang="en-US" altLang="ko-KR" sz="12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lang="ko-KR" altLang="en-US" sz="12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영역으로 상속됨</a:t>
            </a:r>
            <a:endParaRPr lang="en-US" altLang="ko-KR" sz="1200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</a:t>
            </a:r>
            <a:r>
              <a:rPr lang="en-US" altLang="ko-KR" sz="12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(Parent)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영역은 상속되지 않음</a:t>
            </a:r>
            <a:endParaRPr lang="en-US" altLang="ko-KR" sz="1600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8AAA329F-487C-4573-830A-7AD3D67784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9612" y="1900344"/>
            <a:ext cx="6984776" cy="2395423"/>
          </a:xfrm>
          <a:prstGeom prst="rect">
            <a:avLst/>
          </a:prstGeom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045190DE-EF04-4C9E-84C6-908BF9C0EB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7240" y="4077072"/>
            <a:ext cx="6624736" cy="2650306"/>
          </a:xfrm>
          <a:prstGeom prst="rect">
            <a:avLst/>
          </a:prstGeom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45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클래스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class)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624804" y="1124744"/>
            <a:ext cx="65008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/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10</a:t>
            </a:r>
            <a:endParaRPr lang="ko-KR" altLang="en-US" dirty="0"/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0FBAABBD-EDE1-C198-6116-DD397511CF5A}"/>
              </a:ext>
            </a:extLst>
          </p:cNvPr>
          <p:cNvSpPr/>
          <p:nvPr/>
        </p:nvSpPr>
        <p:spPr>
          <a:xfrm>
            <a:off x="755576" y="1412776"/>
            <a:ext cx="7588441" cy="51400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0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</a:t>
            </a:r>
            <a:r>
              <a:rPr lang="en-US" altLang="ko-KR" sz="10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&lt;iostream&gt;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template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T&gt;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Parent{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T a;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fr-FR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Parent(T Pa) { a = Pa;</a:t>
            </a:r>
            <a:r>
              <a:rPr lang="ko-KR" altLang="en-US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functiona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0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"a = " 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&lt;&lt; a &lt;&lt; 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T Parent class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template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U&gt;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MyClass:</a:t>
            </a:r>
            <a:r>
              <a:rPr lang="en-US" altLang="ko-KR" sz="1000" b="1" i="0" u="none" strike="noStrike" baseline="0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Parent&lt;U&gt;{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U b;</a:t>
            </a:r>
            <a:endParaRPr lang="ko-KR" altLang="en-US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(U Ma, U Mb):Parent&lt;U&gt;(Ma) { b = Mb; }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functionb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0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"b = " 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&lt;&lt; b &lt;&lt; 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U </a:t>
            </a:r>
            <a:r>
              <a:rPr lang="en-US" altLang="ko-KR" sz="100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class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&gt; MC1(100, 200);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double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&gt; MC2(100.1, 100.2);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MC1.functiona();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MC1.functionb();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MC2.functiona();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MC2.functionb();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2" name="타원 41">
            <a:extLst>
              <a:ext uri="{FF2B5EF4-FFF2-40B4-BE49-F238E27FC236}">
                <a16:creationId xmlns:a16="http://schemas.microsoft.com/office/drawing/2014/main" id="{69EE1923-DDB6-254E-057C-FA66FD19E13A}"/>
              </a:ext>
            </a:extLst>
          </p:cNvPr>
          <p:cNvSpPr/>
          <p:nvPr/>
        </p:nvSpPr>
        <p:spPr bwMode="auto">
          <a:xfrm>
            <a:off x="3527750" y="4605943"/>
            <a:ext cx="402201" cy="235545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100.2</a:t>
            </a:r>
            <a:endParaRPr kumimoji="1" lang="ko-KR" altLang="en-US" sz="10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7" name="타원 46">
            <a:extLst>
              <a:ext uri="{FF2B5EF4-FFF2-40B4-BE49-F238E27FC236}">
                <a16:creationId xmlns:a16="http://schemas.microsoft.com/office/drawing/2014/main" id="{EA4C926D-60BE-14B8-31B7-09800F5396A5}"/>
              </a:ext>
            </a:extLst>
          </p:cNvPr>
          <p:cNvSpPr/>
          <p:nvPr/>
        </p:nvSpPr>
        <p:spPr bwMode="auto">
          <a:xfrm>
            <a:off x="3257100" y="5292523"/>
            <a:ext cx="396473" cy="209046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100.1</a:t>
            </a:r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BC0C6261-D39A-080B-D37A-CE02D235485D}"/>
              </a:ext>
            </a:extLst>
          </p:cNvPr>
          <p:cNvSpPr/>
          <p:nvPr/>
        </p:nvSpPr>
        <p:spPr bwMode="auto">
          <a:xfrm>
            <a:off x="1742368" y="4883270"/>
            <a:ext cx="1845887" cy="16984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39E69D87-44F4-D41A-671A-0E6915316FB5}"/>
              </a:ext>
            </a:extLst>
          </p:cNvPr>
          <p:cNvSpPr/>
          <p:nvPr/>
        </p:nvSpPr>
        <p:spPr bwMode="auto">
          <a:xfrm>
            <a:off x="1742368" y="5053535"/>
            <a:ext cx="2349944" cy="16984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" name="타원 1">
            <a:extLst>
              <a:ext uri="{FF2B5EF4-FFF2-40B4-BE49-F238E27FC236}">
                <a16:creationId xmlns:a16="http://schemas.microsoft.com/office/drawing/2014/main" id="{1E2FA043-2571-E4AC-9181-EEA1BAD6DEEC}"/>
              </a:ext>
            </a:extLst>
          </p:cNvPr>
          <p:cNvSpPr/>
          <p:nvPr/>
        </p:nvSpPr>
        <p:spPr bwMode="auto">
          <a:xfrm>
            <a:off x="2930412" y="4867051"/>
            <a:ext cx="288032" cy="232243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5" name="타원 44">
            <a:extLst>
              <a:ext uri="{FF2B5EF4-FFF2-40B4-BE49-F238E27FC236}">
                <a16:creationId xmlns:a16="http://schemas.microsoft.com/office/drawing/2014/main" id="{B4A5D748-8044-02CF-E109-2473D2C50D93}"/>
              </a:ext>
            </a:extLst>
          </p:cNvPr>
          <p:cNvSpPr/>
          <p:nvPr/>
        </p:nvSpPr>
        <p:spPr bwMode="auto">
          <a:xfrm>
            <a:off x="3246945" y="4853618"/>
            <a:ext cx="288032" cy="232243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0" name="타원 49">
            <a:extLst>
              <a:ext uri="{FF2B5EF4-FFF2-40B4-BE49-F238E27FC236}">
                <a16:creationId xmlns:a16="http://schemas.microsoft.com/office/drawing/2014/main" id="{70769F7B-93D4-D3DF-4DBD-55E8E621A5AE}"/>
              </a:ext>
            </a:extLst>
          </p:cNvPr>
          <p:cNvSpPr/>
          <p:nvPr/>
        </p:nvSpPr>
        <p:spPr bwMode="auto">
          <a:xfrm>
            <a:off x="3225550" y="5029511"/>
            <a:ext cx="362706" cy="232243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2" name="타원 51">
            <a:extLst>
              <a:ext uri="{FF2B5EF4-FFF2-40B4-BE49-F238E27FC236}">
                <a16:creationId xmlns:a16="http://schemas.microsoft.com/office/drawing/2014/main" id="{4B0AE189-B464-3205-DB16-625A5828EF6E}"/>
              </a:ext>
            </a:extLst>
          </p:cNvPr>
          <p:cNvSpPr/>
          <p:nvPr/>
        </p:nvSpPr>
        <p:spPr bwMode="auto">
          <a:xfrm>
            <a:off x="3616756" y="5027286"/>
            <a:ext cx="362706" cy="232243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5" name="직사각형 54">
            <a:extLst>
              <a:ext uri="{FF2B5EF4-FFF2-40B4-BE49-F238E27FC236}">
                <a16:creationId xmlns:a16="http://schemas.microsoft.com/office/drawing/2014/main" id="{F73769B6-EA48-4275-435A-A4E3AD2B2FC1}"/>
              </a:ext>
            </a:extLst>
          </p:cNvPr>
          <p:cNvSpPr/>
          <p:nvPr/>
        </p:nvSpPr>
        <p:spPr bwMode="auto">
          <a:xfrm>
            <a:off x="1306724" y="4151216"/>
            <a:ext cx="403907" cy="14863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U:</a:t>
            </a:r>
            <a:r>
              <a:rPr kumimoji="1" lang="en-US" altLang="ko-KR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endParaRPr kumimoji="1" lang="ko-KR" altLang="en-US" sz="10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6" name="직사각형 55">
            <a:extLst>
              <a:ext uri="{FF2B5EF4-FFF2-40B4-BE49-F238E27FC236}">
                <a16:creationId xmlns:a16="http://schemas.microsoft.com/office/drawing/2014/main" id="{CADFA0DD-0010-9750-8EE5-5B1B6BC9328A}"/>
              </a:ext>
            </a:extLst>
          </p:cNvPr>
          <p:cNvSpPr/>
          <p:nvPr/>
        </p:nvSpPr>
        <p:spPr bwMode="auto">
          <a:xfrm>
            <a:off x="1766173" y="4581340"/>
            <a:ext cx="684683" cy="17221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U:</a:t>
            </a:r>
            <a:r>
              <a:rPr lang="en-US" altLang="ko-KR" sz="10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double</a:t>
            </a:r>
            <a:endParaRPr kumimoji="1" lang="ko-KR" altLang="en-US" sz="10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61" name="직선 화살표 연결선 60">
            <a:extLst>
              <a:ext uri="{FF2B5EF4-FFF2-40B4-BE49-F238E27FC236}">
                <a16:creationId xmlns:a16="http://schemas.microsoft.com/office/drawing/2014/main" id="{692A5D67-2DB4-36C3-42AD-F340DF158C7A}"/>
              </a:ext>
            </a:extLst>
          </p:cNvPr>
          <p:cNvCxnSpPr>
            <a:cxnSpLocks/>
            <a:stCxn id="62" idx="1"/>
          </p:cNvCxnSpPr>
          <p:nvPr/>
        </p:nvCxnSpPr>
        <p:spPr>
          <a:xfrm flipH="1">
            <a:off x="5259705" y="2458634"/>
            <a:ext cx="1328519" cy="769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2" name="직사각형 61">
            <a:extLst>
              <a:ext uri="{FF2B5EF4-FFF2-40B4-BE49-F238E27FC236}">
                <a16:creationId xmlns:a16="http://schemas.microsoft.com/office/drawing/2014/main" id="{D66A5450-CCAA-857B-81E9-85C9436A8208}"/>
              </a:ext>
            </a:extLst>
          </p:cNvPr>
          <p:cNvSpPr/>
          <p:nvPr/>
        </p:nvSpPr>
        <p:spPr bwMode="auto">
          <a:xfrm>
            <a:off x="6588224" y="2327508"/>
            <a:ext cx="1577428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베이스 클래스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63" name="직선 화살표 연결선 62">
            <a:extLst>
              <a:ext uri="{FF2B5EF4-FFF2-40B4-BE49-F238E27FC236}">
                <a16:creationId xmlns:a16="http://schemas.microsoft.com/office/drawing/2014/main" id="{8A329C01-95D3-26EC-A709-06EBA93D1A1F}"/>
              </a:ext>
            </a:extLst>
          </p:cNvPr>
          <p:cNvCxnSpPr>
            <a:cxnSpLocks/>
            <a:stCxn id="64" idx="1"/>
          </p:cNvCxnSpPr>
          <p:nvPr/>
        </p:nvCxnSpPr>
        <p:spPr>
          <a:xfrm flipH="1">
            <a:off x="5259705" y="3828223"/>
            <a:ext cx="1400528" cy="1598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4" name="직사각형 63">
            <a:extLst>
              <a:ext uri="{FF2B5EF4-FFF2-40B4-BE49-F238E27FC236}">
                <a16:creationId xmlns:a16="http://schemas.microsoft.com/office/drawing/2014/main" id="{BEB68EC0-4D0B-93B9-8BA9-29A967B354BF}"/>
              </a:ext>
            </a:extLst>
          </p:cNvPr>
          <p:cNvSpPr/>
          <p:nvPr/>
        </p:nvSpPr>
        <p:spPr bwMode="auto">
          <a:xfrm>
            <a:off x="6660233" y="3697097"/>
            <a:ext cx="144016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파생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클래스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69" name="직선 화살표 연결선 68">
            <a:extLst>
              <a:ext uri="{FF2B5EF4-FFF2-40B4-BE49-F238E27FC236}">
                <a16:creationId xmlns:a16="http://schemas.microsoft.com/office/drawing/2014/main" id="{A13224CB-E08F-0E75-86CE-21EC2FBF50C0}"/>
              </a:ext>
            </a:extLst>
          </p:cNvPr>
          <p:cNvCxnSpPr>
            <a:cxnSpLocks/>
            <a:stCxn id="62" idx="2"/>
            <a:endCxn id="64" idx="0"/>
          </p:cNvCxnSpPr>
          <p:nvPr/>
        </p:nvCxnSpPr>
        <p:spPr bwMode="auto">
          <a:xfrm>
            <a:off x="7376938" y="2589760"/>
            <a:ext cx="3375" cy="110733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4102" name="TextBox 4101">
            <a:extLst>
              <a:ext uri="{FF2B5EF4-FFF2-40B4-BE49-F238E27FC236}">
                <a16:creationId xmlns:a16="http://schemas.microsoft.com/office/drawing/2014/main" id="{BA568041-4365-73D6-D79D-9E85FD50F9C8}"/>
              </a:ext>
            </a:extLst>
          </p:cNvPr>
          <p:cNvSpPr txBox="1"/>
          <p:nvPr/>
        </p:nvSpPr>
        <p:spPr>
          <a:xfrm>
            <a:off x="7357247" y="3023055"/>
            <a:ext cx="622909" cy="307777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ko-KR" altLang="en-US" sz="14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상속</a:t>
            </a:r>
          </a:p>
        </p:txBody>
      </p:sp>
      <p:cxnSp>
        <p:nvCxnSpPr>
          <p:cNvPr id="74" name="직선 화살표 연결선 73">
            <a:extLst>
              <a:ext uri="{FF2B5EF4-FFF2-40B4-BE49-F238E27FC236}">
                <a16:creationId xmlns:a16="http://schemas.microsoft.com/office/drawing/2014/main" id="{A41728C7-0976-EF72-200A-4FCF5F0E293B}"/>
              </a:ext>
            </a:extLst>
          </p:cNvPr>
          <p:cNvCxnSpPr>
            <a:cxnSpLocks/>
            <a:stCxn id="75" idx="1"/>
            <a:endCxn id="73" idx="3"/>
          </p:cNvCxnSpPr>
          <p:nvPr/>
        </p:nvCxnSpPr>
        <p:spPr>
          <a:xfrm flipH="1" flipV="1">
            <a:off x="4772190" y="4064723"/>
            <a:ext cx="624826" cy="20094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75" name="직사각형 74">
            <a:extLst>
              <a:ext uri="{FF2B5EF4-FFF2-40B4-BE49-F238E27FC236}">
                <a16:creationId xmlns:a16="http://schemas.microsoft.com/office/drawing/2014/main" id="{1CC50B89-E0F6-B672-C65E-2E7B143C007B}"/>
              </a:ext>
            </a:extLst>
          </p:cNvPr>
          <p:cNvSpPr/>
          <p:nvPr/>
        </p:nvSpPr>
        <p:spPr bwMode="auto">
          <a:xfrm>
            <a:off x="5397016" y="4049906"/>
            <a:ext cx="3172416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클래스의 생성자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클래스의 생성자에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개의 인수가 전달됨</a:t>
            </a:r>
          </a:p>
        </p:txBody>
      </p:sp>
      <p:sp>
        <p:nvSpPr>
          <p:cNvPr id="4109" name="직사각형 4108">
            <a:extLst>
              <a:ext uri="{FF2B5EF4-FFF2-40B4-BE49-F238E27FC236}">
                <a16:creationId xmlns:a16="http://schemas.microsoft.com/office/drawing/2014/main" id="{5DC745AA-81CE-F0F9-83DD-11F638037333}"/>
              </a:ext>
            </a:extLst>
          </p:cNvPr>
          <p:cNvSpPr/>
          <p:nvPr/>
        </p:nvSpPr>
        <p:spPr bwMode="auto">
          <a:xfrm>
            <a:off x="1694880" y="3379342"/>
            <a:ext cx="376969" cy="14532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87" name="직사각형 86">
            <a:extLst>
              <a:ext uri="{FF2B5EF4-FFF2-40B4-BE49-F238E27FC236}">
                <a16:creationId xmlns:a16="http://schemas.microsoft.com/office/drawing/2014/main" id="{5ADC6F7C-9787-64D9-E622-AB3C81D7B462}"/>
              </a:ext>
            </a:extLst>
          </p:cNvPr>
          <p:cNvSpPr/>
          <p:nvPr/>
        </p:nvSpPr>
        <p:spPr bwMode="auto">
          <a:xfrm>
            <a:off x="4298350" y="4587782"/>
            <a:ext cx="3665297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클래스의 객체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int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 시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U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int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Ma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100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값이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Mb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200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값이 전달됨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3" name="직사각형 92">
            <a:extLst>
              <a:ext uri="{FF2B5EF4-FFF2-40B4-BE49-F238E27FC236}">
                <a16:creationId xmlns:a16="http://schemas.microsoft.com/office/drawing/2014/main" id="{D1C54DE8-2FBE-58CE-0F38-BF53947F311E}"/>
              </a:ext>
            </a:extLst>
          </p:cNvPr>
          <p:cNvSpPr/>
          <p:nvPr/>
        </p:nvSpPr>
        <p:spPr bwMode="auto">
          <a:xfrm>
            <a:off x="3979461" y="5313935"/>
            <a:ext cx="4120931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클래스의 객체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double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 시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U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double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Ma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100.1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값이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Mb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200.2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값이 전달됨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5" name="직사각형 64">
            <a:extLst>
              <a:ext uri="{FF2B5EF4-FFF2-40B4-BE49-F238E27FC236}">
                <a16:creationId xmlns:a16="http://schemas.microsoft.com/office/drawing/2014/main" id="{52D91FBC-383B-00A5-5CDD-C14FF84069A6}"/>
              </a:ext>
            </a:extLst>
          </p:cNvPr>
          <p:cNvSpPr/>
          <p:nvPr/>
        </p:nvSpPr>
        <p:spPr bwMode="auto">
          <a:xfrm>
            <a:off x="818059" y="1952481"/>
            <a:ext cx="4459722" cy="114181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6" name="직사각형 65">
            <a:extLst>
              <a:ext uri="{FF2B5EF4-FFF2-40B4-BE49-F238E27FC236}">
                <a16:creationId xmlns:a16="http://schemas.microsoft.com/office/drawing/2014/main" id="{F9D37D36-7321-512F-C921-AEEBFEDBBCED}"/>
              </a:ext>
            </a:extLst>
          </p:cNvPr>
          <p:cNvSpPr/>
          <p:nvPr/>
        </p:nvSpPr>
        <p:spPr bwMode="auto">
          <a:xfrm>
            <a:off x="1805964" y="1996778"/>
            <a:ext cx="154800" cy="15856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7" name="직사각형 66">
            <a:extLst>
              <a:ext uri="{FF2B5EF4-FFF2-40B4-BE49-F238E27FC236}">
                <a16:creationId xmlns:a16="http://schemas.microsoft.com/office/drawing/2014/main" id="{D842DE08-5B91-8F8B-25DF-5286B7362DA0}"/>
              </a:ext>
            </a:extLst>
          </p:cNvPr>
          <p:cNvSpPr/>
          <p:nvPr/>
        </p:nvSpPr>
        <p:spPr bwMode="auto">
          <a:xfrm>
            <a:off x="1734242" y="2294819"/>
            <a:ext cx="135183" cy="16262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8" name="직사각형 67">
            <a:extLst>
              <a:ext uri="{FF2B5EF4-FFF2-40B4-BE49-F238E27FC236}">
                <a16:creationId xmlns:a16="http://schemas.microsoft.com/office/drawing/2014/main" id="{7FBB527B-6F27-BC73-0505-04CF37805E95}"/>
              </a:ext>
            </a:extLst>
          </p:cNvPr>
          <p:cNvSpPr/>
          <p:nvPr/>
        </p:nvSpPr>
        <p:spPr bwMode="auto">
          <a:xfrm>
            <a:off x="1694881" y="2563151"/>
            <a:ext cx="1523564" cy="222940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70" name="직사각형 69">
            <a:extLst>
              <a:ext uri="{FF2B5EF4-FFF2-40B4-BE49-F238E27FC236}">
                <a16:creationId xmlns:a16="http://schemas.microsoft.com/office/drawing/2014/main" id="{3E769462-0390-33D0-93EC-FAC27AD0104E}"/>
              </a:ext>
            </a:extLst>
          </p:cNvPr>
          <p:cNvSpPr/>
          <p:nvPr/>
        </p:nvSpPr>
        <p:spPr bwMode="auto">
          <a:xfrm>
            <a:off x="2108117" y="2529101"/>
            <a:ext cx="191644" cy="25436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4" name="직선 연결선 3">
            <a:extLst>
              <a:ext uri="{FF2B5EF4-FFF2-40B4-BE49-F238E27FC236}">
                <a16:creationId xmlns:a16="http://schemas.microsoft.com/office/drawing/2014/main" id="{A76A7084-06C8-F143-B550-2740421121B7}"/>
              </a:ext>
            </a:extLst>
          </p:cNvPr>
          <p:cNvCxnSpPr>
            <a:cxnSpLocks/>
          </p:cNvCxnSpPr>
          <p:nvPr/>
        </p:nvCxnSpPr>
        <p:spPr>
          <a:xfrm>
            <a:off x="2027006" y="2996952"/>
            <a:ext cx="0" cy="17999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w="med" len="lg"/>
          </a:ln>
          <a:effectLst/>
        </p:spPr>
      </p:cxnSp>
      <p:cxnSp>
        <p:nvCxnSpPr>
          <p:cNvPr id="11" name="직선 연결선 10">
            <a:extLst>
              <a:ext uri="{FF2B5EF4-FFF2-40B4-BE49-F238E27FC236}">
                <a16:creationId xmlns:a16="http://schemas.microsoft.com/office/drawing/2014/main" id="{5A0E9EAF-89F8-F99C-8659-8776AFA8904D}"/>
              </a:ext>
            </a:extLst>
          </p:cNvPr>
          <p:cNvCxnSpPr>
            <a:cxnSpLocks/>
          </p:cNvCxnSpPr>
          <p:nvPr/>
        </p:nvCxnSpPr>
        <p:spPr>
          <a:xfrm>
            <a:off x="2018430" y="3188030"/>
            <a:ext cx="133759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w="med" len="lg"/>
          </a:ln>
          <a:effectLst/>
        </p:spPr>
      </p:cxnSp>
      <p:cxnSp>
        <p:nvCxnSpPr>
          <p:cNvPr id="15" name="직선 화살표 연결선 14">
            <a:extLst>
              <a:ext uri="{FF2B5EF4-FFF2-40B4-BE49-F238E27FC236}">
                <a16:creationId xmlns:a16="http://schemas.microsoft.com/office/drawing/2014/main" id="{F12182AF-52F4-C5D4-0459-7A243200E908}"/>
              </a:ext>
            </a:extLst>
          </p:cNvPr>
          <p:cNvCxnSpPr>
            <a:cxnSpLocks/>
          </p:cNvCxnSpPr>
          <p:nvPr/>
        </p:nvCxnSpPr>
        <p:spPr>
          <a:xfrm flipH="1">
            <a:off x="2145271" y="3179792"/>
            <a:ext cx="4036" cy="65219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72" name="직사각형 71">
            <a:extLst>
              <a:ext uri="{FF2B5EF4-FFF2-40B4-BE49-F238E27FC236}">
                <a16:creationId xmlns:a16="http://schemas.microsoft.com/office/drawing/2014/main" id="{B276A2D1-624B-7C34-12B2-6DCE054B4D00}"/>
              </a:ext>
            </a:extLst>
          </p:cNvPr>
          <p:cNvSpPr/>
          <p:nvPr/>
        </p:nvSpPr>
        <p:spPr bwMode="auto">
          <a:xfrm>
            <a:off x="818059" y="3226161"/>
            <a:ext cx="4459722" cy="129498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79" name="직사각형 78">
            <a:extLst>
              <a:ext uri="{FF2B5EF4-FFF2-40B4-BE49-F238E27FC236}">
                <a16:creationId xmlns:a16="http://schemas.microsoft.com/office/drawing/2014/main" id="{71BC2EDE-51CB-022F-BE10-23DEA2AFBB17}"/>
              </a:ext>
            </a:extLst>
          </p:cNvPr>
          <p:cNvSpPr/>
          <p:nvPr/>
        </p:nvSpPr>
        <p:spPr bwMode="auto">
          <a:xfrm>
            <a:off x="4706286" y="3274246"/>
            <a:ext cx="1637089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상속 접근 제어 지정자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3" name="직사각형 72">
            <a:extLst>
              <a:ext uri="{FF2B5EF4-FFF2-40B4-BE49-F238E27FC236}">
                <a16:creationId xmlns:a16="http://schemas.microsoft.com/office/drawing/2014/main" id="{AA3AF3A7-11DB-97F5-1298-CB71311D6CA7}"/>
              </a:ext>
            </a:extLst>
          </p:cNvPr>
          <p:cNvSpPr/>
          <p:nvPr/>
        </p:nvSpPr>
        <p:spPr bwMode="auto">
          <a:xfrm>
            <a:off x="1724882" y="3964638"/>
            <a:ext cx="3047308" cy="20016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77" name="직사각형 76">
            <a:extLst>
              <a:ext uri="{FF2B5EF4-FFF2-40B4-BE49-F238E27FC236}">
                <a16:creationId xmlns:a16="http://schemas.microsoft.com/office/drawing/2014/main" id="{BFFE0546-B3B6-AB18-25F5-D140D7FAEFFB}"/>
              </a:ext>
            </a:extLst>
          </p:cNvPr>
          <p:cNvSpPr/>
          <p:nvPr/>
        </p:nvSpPr>
        <p:spPr bwMode="auto">
          <a:xfrm>
            <a:off x="2280867" y="3991134"/>
            <a:ext cx="135183" cy="16262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80" name="직사각형 79">
            <a:extLst>
              <a:ext uri="{FF2B5EF4-FFF2-40B4-BE49-F238E27FC236}">
                <a16:creationId xmlns:a16="http://schemas.microsoft.com/office/drawing/2014/main" id="{D82184E5-1ABF-9385-7E05-7C7E45A5A833}"/>
              </a:ext>
            </a:extLst>
          </p:cNvPr>
          <p:cNvSpPr/>
          <p:nvPr/>
        </p:nvSpPr>
        <p:spPr bwMode="auto">
          <a:xfrm>
            <a:off x="2661871" y="3991027"/>
            <a:ext cx="135183" cy="16262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81" name="타원 80">
            <a:extLst>
              <a:ext uri="{FF2B5EF4-FFF2-40B4-BE49-F238E27FC236}">
                <a16:creationId xmlns:a16="http://schemas.microsoft.com/office/drawing/2014/main" id="{72DCB77B-8AFF-F3B2-CBF6-483525727FA2}"/>
              </a:ext>
            </a:extLst>
          </p:cNvPr>
          <p:cNvSpPr/>
          <p:nvPr/>
        </p:nvSpPr>
        <p:spPr bwMode="auto">
          <a:xfrm>
            <a:off x="3779912" y="3960555"/>
            <a:ext cx="288032" cy="232243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82" name="타원 81">
            <a:extLst>
              <a:ext uri="{FF2B5EF4-FFF2-40B4-BE49-F238E27FC236}">
                <a16:creationId xmlns:a16="http://schemas.microsoft.com/office/drawing/2014/main" id="{6F43E609-666C-5EC4-78D9-9AFBA5839778}"/>
              </a:ext>
            </a:extLst>
          </p:cNvPr>
          <p:cNvSpPr/>
          <p:nvPr/>
        </p:nvSpPr>
        <p:spPr bwMode="auto">
          <a:xfrm>
            <a:off x="2281154" y="2601214"/>
            <a:ext cx="245955" cy="195554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3" name="타원 52">
            <a:extLst>
              <a:ext uri="{FF2B5EF4-FFF2-40B4-BE49-F238E27FC236}">
                <a16:creationId xmlns:a16="http://schemas.microsoft.com/office/drawing/2014/main" id="{F5D04A9F-5F34-5DA1-666D-FF7E572BCCE1}"/>
              </a:ext>
            </a:extLst>
          </p:cNvPr>
          <p:cNvSpPr/>
          <p:nvPr/>
        </p:nvSpPr>
        <p:spPr bwMode="auto">
          <a:xfrm>
            <a:off x="2462687" y="3130893"/>
            <a:ext cx="399370" cy="235880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100</a:t>
            </a:r>
            <a:endParaRPr kumimoji="1" lang="ko-KR" altLang="en-US" sz="10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4" name="타원 53">
            <a:extLst>
              <a:ext uri="{FF2B5EF4-FFF2-40B4-BE49-F238E27FC236}">
                <a16:creationId xmlns:a16="http://schemas.microsoft.com/office/drawing/2014/main" id="{5E7BB885-3DF5-B46A-906C-F4EAD4E11E63}"/>
              </a:ext>
            </a:extLst>
          </p:cNvPr>
          <p:cNvSpPr/>
          <p:nvPr/>
        </p:nvSpPr>
        <p:spPr bwMode="auto">
          <a:xfrm>
            <a:off x="3095935" y="3058410"/>
            <a:ext cx="399370" cy="248397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100.1</a:t>
            </a:r>
          </a:p>
        </p:txBody>
      </p:sp>
      <p:sp>
        <p:nvSpPr>
          <p:cNvPr id="46" name="타원 45">
            <a:extLst>
              <a:ext uri="{FF2B5EF4-FFF2-40B4-BE49-F238E27FC236}">
                <a16:creationId xmlns:a16="http://schemas.microsoft.com/office/drawing/2014/main" id="{93D1A236-DD73-CE31-7C7D-68C7522DFB04}"/>
              </a:ext>
            </a:extLst>
          </p:cNvPr>
          <p:cNvSpPr/>
          <p:nvPr/>
        </p:nvSpPr>
        <p:spPr bwMode="auto">
          <a:xfrm>
            <a:off x="2627491" y="4317073"/>
            <a:ext cx="377559" cy="142416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100</a:t>
            </a:r>
            <a:endParaRPr kumimoji="1" lang="ko-KR" altLang="en-US" sz="10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8" name="타원 47">
            <a:extLst>
              <a:ext uri="{FF2B5EF4-FFF2-40B4-BE49-F238E27FC236}">
                <a16:creationId xmlns:a16="http://schemas.microsoft.com/office/drawing/2014/main" id="{72B19856-4F29-534A-4B1E-E3A5BD30DCCD}"/>
              </a:ext>
            </a:extLst>
          </p:cNvPr>
          <p:cNvSpPr/>
          <p:nvPr/>
        </p:nvSpPr>
        <p:spPr bwMode="auto">
          <a:xfrm>
            <a:off x="3070597" y="4562415"/>
            <a:ext cx="384583" cy="193169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200</a:t>
            </a:r>
            <a:endParaRPr kumimoji="1" lang="ko-KR" altLang="en-US" sz="10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85" name="연결선: 꺾임 84">
            <a:extLst>
              <a:ext uri="{FF2B5EF4-FFF2-40B4-BE49-F238E27FC236}">
                <a16:creationId xmlns:a16="http://schemas.microsoft.com/office/drawing/2014/main" id="{90258219-713C-8B32-41E4-DDB921FCC58A}"/>
              </a:ext>
            </a:extLst>
          </p:cNvPr>
          <p:cNvCxnSpPr>
            <a:cxnSpLocks/>
            <a:stCxn id="93" idx="1"/>
            <a:endCxn id="43" idx="2"/>
          </p:cNvCxnSpPr>
          <p:nvPr/>
        </p:nvCxnSpPr>
        <p:spPr bwMode="auto">
          <a:xfrm rot="10800000">
            <a:off x="2917341" y="5223378"/>
            <a:ext cx="1062121" cy="306322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88" name="연결선: 꺾임 87">
            <a:extLst>
              <a:ext uri="{FF2B5EF4-FFF2-40B4-BE49-F238E27FC236}">
                <a16:creationId xmlns:a16="http://schemas.microsoft.com/office/drawing/2014/main" id="{C9A648C2-6EAD-3CD4-E756-A7A96AED2818}"/>
              </a:ext>
            </a:extLst>
          </p:cNvPr>
          <p:cNvCxnSpPr>
            <a:cxnSpLocks/>
            <a:stCxn id="87" idx="1"/>
            <a:endCxn id="40" idx="3"/>
          </p:cNvCxnSpPr>
          <p:nvPr/>
        </p:nvCxnSpPr>
        <p:spPr bwMode="auto">
          <a:xfrm rot="10800000" flipV="1">
            <a:off x="3588256" y="4803546"/>
            <a:ext cx="710095" cy="164645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7" name="연결선: 꺾임 56">
            <a:extLst>
              <a:ext uri="{FF2B5EF4-FFF2-40B4-BE49-F238E27FC236}">
                <a16:creationId xmlns:a16="http://schemas.microsoft.com/office/drawing/2014/main" id="{167E5187-D55A-2411-7AEC-BC9B45492ED8}"/>
              </a:ext>
            </a:extLst>
          </p:cNvPr>
          <p:cNvCxnSpPr>
            <a:cxnSpLocks/>
          </p:cNvCxnSpPr>
          <p:nvPr/>
        </p:nvCxnSpPr>
        <p:spPr bwMode="auto">
          <a:xfrm rot="10800000" flipV="1">
            <a:off x="2027006" y="3396946"/>
            <a:ext cx="2679803" cy="149197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" name="직선 화살표 연결선 4">
            <a:extLst>
              <a:ext uri="{FF2B5EF4-FFF2-40B4-BE49-F238E27FC236}">
                <a16:creationId xmlns:a16="http://schemas.microsoft.com/office/drawing/2014/main" id="{CE05A259-0BA6-127B-E122-0F04A6ED2E4B}"/>
              </a:ext>
            </a:extLst>
          </p:cNvPr>
          <p:cNvCxnSpPr>
            <a:cxnSpLocks/>
            <a:stCxn id="81" idx="1"/>
          </p:cNvCxnSpPr>
          <p:nvPr/>
        </p:nvCxnSpPr>
        <p:spPr bwMode="auto">
          <a:xfrm flipH="1" flipV="1">
            <a:off x="2395697" y="2784870"/>
            <a:ext cx="1426396" cy="120969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12" name="직선 화살표 연결선 11">
            <a:extLst>
              <a:ext uri="{FF2B5EF4-FFF2-40B4-BE49-F238E27FC236}">
                <a16:creationId xmlns:a16="http://schemas.microsoft.com/office/drawing/2014/main" id="{A8A3F712-EE1E-B728-424C-FBAB6FDA3493}"/>
              </a:ext>
            </a:extLst>
          </p:cNvPr>
          <p:cNvCxnSpPr>
            <a:cxnSpLocks/>
            <a:stCxn id="45" idx="1"/>
          </p:cNvCxnSpPr>
          <p:nvPr/>
        </p:nvCxnSpPr>
        <p:spPr bwMode="auto">
          <a:xfrm flipH="1" flipV="1">
            <a:off x="2936054" y="4128937"/>
            <a:ext cx="353072" cy="75869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17" name="직선 화살표 연결선 16">
            <a:extLst>
              <a:ext uri="{FF2B5EF4-FFF2-40B4-BE49-F238E27FC236}">
                <a16:creationId xmlns:a16="http://schemas.microsoft.com/office/drawing/2014/main" id="{11085801-C5AD-44C2-EDDC-34FE09E60869}"/>
              </a:ext>
            </a:extLst>
          </p:cNvPr>
          <p:cNvCxnSpPr>
            <a:cxnSpLocks/>
            <a:stCxn id="2" idx="1"/>
          </p:cNvCxnSpPr>
          <p:nvPr/>
        </p:nvCxnSpPr>
        <p:spPr bwMode="auto">
          <a:xfrm flipH="1" flipV="1">
            <a:off x="2430173" y="4120590"/>
            <a:ext cx="542420" cy="78047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21" name="직선 화살표 연결선 20">
            <a:extLst>
              <a:ext uri="{FF2B5EF4-FFF2-40B4-BE49-F238E27FC236}">
                <a16:creationId xmlns:a16="http://schemas.microsoft.com/office/drawing/2014/main" id="{8AFD8621-49B8-91B6-B1BC-8E48011078D2}"/>
              </a:ext>
            </a:extLst>
          </p:cNvPr>
          <p:cNvCxnSpPr>
            <a:cxnSpLocks/>
          </p:cNvCxnSpPr>
          <p:nvPr/>
        </p:nvCxnSpPr>
        <p:spPr>
          <a:xfrm flipH="1" flipV="1">
            <a:off x="1688374" y="4129376"/>
            <a:ext cx="664763" cy="81990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26" name="직선 화살표 연결선 25">
            <a:extLst>
              <a:ext uri="{FF2B5EF4-FFF2-40B4-BE49-F238E27FC236}">
                <a16:creationId xmlns:a16="http://schemas.microsoft.com/office/drawing/2014/main" id="{B1669DDE-02F3-7544-1393-99F587F6AD59}"/>
              </a:ext>
            </a:extLst>
          </p:cNvPr>
          <p:cNvCxnSpPr>
            <a:cxnSpLocks/>
          </p:cNvCxnSpPr>
          <p:nvPr/>
        </p:nvCxnSpPr>
        <p:spPr>
          <a:xfrm flipH="1" flipV="1">
            <a:off x="2416050" y="4164807"/>
            <a:ext cx="114768" cy="91956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78" name="직선 화살표 연결선 77">
            <a:extLst>
              <a:ext uri="{FF2B5EF4-FFF2-40B4-BE49-F238E27FC236}">
                <a16:creationId xmlns:a16="http://schemas.microsoft.com/office/drawing/2014/main" id="{8D04BD2C-FA71-4F8A-B48E-CABB6EA3BB1C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2619999" y="4280475"/>
            <a:ext cx="844838" cy="119300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83" name="직선 화살표 연결선 82">
            <a:extLst>
              <a:ext uri="{FF2B5EF4-FFF2-40B4-BE49-F238E27FC236}">
                <a16:creationId xmlns:a16="http://schemas.microsoft.com/office/drawing/2014/main" id="{637CCECC-8947-44B1-AF98-02DA09F8D654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3017000" y="4291291"/>
            <a:ext cx="761995" cy="91805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84" name="직선 화살표 연결선 83">
            <a:extLst>
              <a:ext uri="{FF2B5EF4-FFF2-40B4-BE49-F238E27FC236}">
                <a16:creationId xmlns:a16="http://schemas.microsoft.com/office/drawing/2014/main" id="{4B7A929A-BAA5-4DD4-A986-F9E328316D9E}"/>
              </a:ext>
            </a:extLst>
          </p:cNvPr>
          <p:cNvCxnSpPr>
            <a:cxnSpLocks/>
            <a:stCxn id="81" idx="0"/>
          </p:cNvCxnSpPr>
          <p:nvPr/>
        </p:nvCxnSpPr>
        <p:spPr bwMode="auto">
          <a:xfrm flipH="1" flipV="1">
            <a:off x="2520154" y="2748719"/>
            <a:ext cx="1403774" cy="121183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86" name="직사각형 85">
            <a:extLst>
              <a:ext uri="{FF2B5EF4-FFF2-40B4-BE49-F238E27FC236}">
                <a16:creationId xmlns:a16="http://schemas.microsoft.com/office/drawing/2014/main" id="{C63CF8BC-BD0A-46A8-8B3D-6F87C18C43CE}"/>
              </a:ext>
            </a:extLst>
          </p:cNvPr>
          <p:cNvSpPr/>
          <p:nvPr/>
        </p:nvSpPr>
        <p:spPr bwMode="auto">
          <a:xfrm>
            <a:off x="1828976" y="3194369"/>
            <a:ext cx="135183" cy="16262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89" name="직사각형 88">
            <a:extLst>
              <a:ext uri="{FF2B5EF4-FFF2-40B4-BE49-F238E27FC236}">
                <a16:creationId xmlns:a16="http://schemas.microsoft.com/office/drawing/2014/main" id="{DF28281B-1882-4691-B1C1-098EF067E125}"/>
              </a:ext>
            </a:extLst>
          </p:cNvPr>
          <p:cNvSpPr/>
          <p:nvPr/>
        </p:nvSpPr>
        <p:spPr bwMode="auto">
          <a:xfrm>
            <a:off x="2564609" y="3369203"/>
            <a:ext cx="135183" cy="16262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90" name="직사각형 89">
            <a:extLst>
              <a:ext uri="{FF2B5EF4-FFF2-40B4-BE49-F238E27FC236}">
                <a16:creationId xmlns:a16="http://schemas.microsoft.com/office/drawing/2014/main" id="{9D66AB74-BD6B-459A-AE6F-47551735F5E5}"/>
              </a:ext>
            </a:extLst>
          </p:cNvPr>
          <p:cNvSpPr/>
          <p:nvPr/>
        </p:nvSpPr>
        <p:spPr bwMode="auto">
          <a:xfrm>
            <a:off x="1716394" y="3529695"/>
            <a:ext cx="135183" cy="16262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91" name="직선 화살표 연결선 90">
            <a:extLst>
              <a:ext uri="{FF2B5EF4-FFF2-40B4-BE49-F238E27FC236}">
                <a16:creationId xmlns:a16="http://schemas.microsoft.com/office/drawing/2014/main" id="{96C4D43D-7F0F-4F38-8D11-9D9E9E6CADE6}"/>
              </a:ext>
            </a:extLst>
          </p:cNvPr>
          <p:cNvCxnSpPr>
            <a:cxnSpLocks/>
            <a:stCxn id="92" idx="1"/>
            <a:endCxn id="68" idx="3"/>
          </p:cNvCxnSpPr>
          <p:nvPr/>
        </p:nvCxnSpPr>
        <p:spPr>
          <a:xfrm flipH="1" flipV="1">
            <a:off x="3218445" y="2674621"/>
            <a:ext cx="1928180" cy="7805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92" name="직사각형 91">
            <a:extLst>
              <a:ext uri="{FF2B5EF4-FFF2-40B4-BE49-F238E27FC236}">
                <a16:creationId xmlns:a16="http://schemas.microsoft.com/office/drawing/2014/main" id="{82B2EE10-77E7-47AA-A923-A0F96E9C0156}"/>
              </a:ext>
            </a:extLst>
          </p:cNvPr>
          <p:cNvSpPr/>
          <p:nvPr/>
        </p:nvSpPr>
        <p:spPr bwMode="auto">
          <a:xfrm>
            <a:off x="5146625" y="2621552"/>
            <a:ext cx="1750905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베이스 클래스의 생성자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4" name="직사각형 93">
            <a:extLst>
              <a:ext uri="{FF2B5EF4-FFF2-40B4-BE49-F238E27FC236}">
                <a16:creationId xmlns:a16="http://schemas.microsoft.com/office/drawing/2014/main" id="{FAA173B0-2384-400B-A98D-1BE5FFD3669A}"/>
              </a:ext>
            </a:extLst>
          </p:cNvPr>
          <p:cNvSpPr/>
          <p:nvPr/>
        </p:nvSpPr>
        <p:spPr bwMode="auto">
          <a:xfrm>
            <a:off x="3580959" y="3969981"/>
            <a:ext cx="135183" cy="16262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02" name="직사각형 101">
            <a:extLst>
              <a:ext uri="{FF2B5EF4-FFF2-40B4-BE49-F238E27FC236}">
                <a16:creationId xmlns:a16="http://schemas.microsoft.com/office/drawing/2014/main" id="{19214DC7-5329-4204-88AD-B62F01CCDB7D}"/>
              </a:ext>
            </a:extLst>
          </p:cNvPr>
          <p:cNvSpPr/>
          <p:nvPr/>
        </p:nvSpPr>
        <p:spPr bwMode="auto">
          <a:xfrm>
            <a:off x="1673788" y="5341495"/>
            <a:ext cx="1130702" cy="17465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03" name="직사각형 102">
            <a:extLst>
              <a:ext uri="{FF2B5EF4-FFF2-40B4-BE49-F238E27FC236}">
                <a16:creationId xmlns:a16="http://schemas.microsoft.com/office/drawing/2014/main" id="{CDBF8547-4FE6-42F8-B4BC-F81924BDE3D3}"/>
              </a:ext>
            </a:extLst>
          </p:cNvPr>
          <p:cNvSpPr/>
          <p:nvPr/>
        </p:nvSpPr>
        <p:spPr bwMode="auto">
          <a:xfrm>
            <a:off x="592833" y="5317945"/>
            <a:ext cx="729477" cy="254558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 = 100</a:t>
            </a:r>
          </a:p>
        </p:txBody>
      </p:sp>
      <p:cxnSp>
        <p:nvCxnSpPr>
          <p:cNvPr id="128" name="직선 화살표 연결선 127">
            <a:extLst>
              <a:ext uri="{FF2B5EF4-FFF2-40B4-BE49-F238E27FC236}">
                <a16:creationId xmlns:a16="http://schemas.microsoft.com/office/drawing/2014/main" id="{3009DAEE-6149-438E-8D90-616B7F715A12}"/>
              </a:ext>
            </a:extLst>
          </p:cNvPr>
          <p:cNvCxnSpPr>
            <a:cxnSpLocks/>
          </p:cNvCxnSpPr>
          <p:nvPr/>
        </p:nvCxnSpPr>
        <p:spPr>
          <a:xfrm>
            <a:off x="1329958" y="5453633"/>
            <a:ext cx="365042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131" name="직사각형 130">
            <a:extLst>
              <a:ext uri="{FF2B5EF4-FFF2-40B4-BE49-F238E27FC236}">
                <a16:creationId xmlns:a16="http://schemas.microsoft.com/office/drawing/2014/main" id="{67A618DC-5398-49EB-AAF8-F8376809D774}"/>
              </a:ext>
            </a:extLst>
          </p:cNvPr>
          <p:cNvSpPr/>
          <p:nvPr/>
        </p:nvSpPr>
        <p:spPr bwMode="auto">
          <a:xfrm>
            <a:off x="1677904" y="5493895"/>
            <a:ext cx="1130702" cy="17465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32" name="직사각형 131">
            <a:extLst>
              <a:ext uri="{FF2B5EF4-FFF2-40B4-BE49-F238E27FC236}">
                <a16:creationId xmlns:a16="http://schemas.microsoft.com/office/drawing/2014/main" id="{2DA7C35C-6554-4AFA-8536-2595731A8D74}"/>
              </a:ext>
            </a:extLst>
          </p:cNvPr>
          <p:cNvSpPr/>
          <p:nvPr/>
        </p:nvSpPr>
        <p:spPr bwMode="auto">
          <a:xfrm>
            <a:off x="608627" y="5680834"/>
            <a:ext cx="729477" cy="254558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b = 200</a:t>
            </a:r>
          </a:p>
        </p:txBody>
      </p:sp>
      <p:cxnSp>
        <p:nvCxnSpPr>
          <p:cNvPr id="133" name="직선 화살표 연결선 132">
            <a:extLst>
              <a:ext uri="{FF2B5EF4-FFF2-40B4-BE49-F238E27FC236}">
                <a16:creationId xmlns:a16="http://schemas.microsoft.com/office/drawing/2014/main" id="{72C13B81-E5A1-4CBF-822E-7B94808CC8AE}"/>
              </a:ext>
            </a:extLst>
          </p:cNvPr>
          <p:cNvCxnSpPr>
            <a:cxnSpLocks/>
          </p:cNvCxnSpPr>
          <p:nvPr/>
        </p:nvCxnSpPr>
        <p:spPr>
          <a:xfrm flipH="1" flipV="1">
            <a:off x="2795919" y="5738125"/>
            <a:ext cx="379332" cy="7779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134" name="직사각형 133">
            <a:extLst>
              <a:ext uri="{FF2B5EF4-FFF2-40B4-BE49-F238E27FC236}">
                <a16:creationId xmlns:a16="http://schemas.microsoft.com/office/drawing/2014/main" id="{D05EE5C4-7036-4DFD-8361-28F7ACCAFFDC}"/>
              </a:ext>
            </a:extLst>
          </p:cNvPr>
          <p:cNvSpPr/>
          <p:nvPr/>
        </p:nvSpPr>
        <p:spPr bwMode="auto">
          <a:xfrm>
            <a:off x="1680154" y="5646295"/>
            <a:ext cx="1130702" cy="17465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135" name="직선 화살표 연결선 134">
            <a:extLst>
              <a:ext uri="{FF2B5EF4-FFF2-40B4-BE49-F238E27FC236}">
                <a16:creationId xmlns:a16="http://schemas.microsoft.com/office/drawing/2014/main" id="{DB60FBFC-AC55-47D8-BDA4-CACC8F9CE5F8}"/>
              </a:ext>
            </a:extLst>
          </p:cNvPr>
          <p:cNvCxnSpPr>
            <a:cxnSpLocks/>
            <a:stCxn id="132" idx="3"/>
            <a:endCxn id="131" idx="1"/>
          </p:cNvCxnSpPr>
          <p:nvPr/>
        </p:nvCxnSpPr>
        <p:spPr>
          <a:xfrm flipV="1">
            <a:off x="1338104" y="5581224"/>
            <a:ext cx="339800" cy="22688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136" name="직사각형 135">
            <a:extLst>
              <a:ext uri="{FF2B5EF4-FFF2-40B4-BE49-F238E27FC236}">
                <a16:creationId xmlns:a16="http://schemas.microsoft.com/office/drawing/2014/main" id="{9D097AF8-DEE8-4883-9F01-9BD808CEB35C}"/>
              </a:ext>
            </a:extLst>
          </p:cNvPr>
          <p:cNvSpPr/>
          <p:nvPr/>
        </p:nvSpPr>
        <p:spPr bwMode="auto">
          <a:xfrm>
            <a:off x="1680154" y="5812710"/>
            <a:ext cx="1130702" cy="17465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137" name="직선 화살표 연결선 136">
            <a:extLst>
              <a:ext uri="{FF2B5EF4-FFF2-40B4-BE49-F238E27FC236}">
                <a16:creationId xmlns:a16="http://schemas.microsoft.com/office/drawing/2014/main" id="{07133F7F-7288-470C-91C1-4339040ACDB1}"/>
              </a:ext>
            </a:extLst>
          </p:cNvPr>
          <p:cNvCxnSpPr>
            <a:cxnSpLocks/>
            <a:stCxn id="139" idx="1"/>
          </p:cNvCxnSpPr>
          <p:nvPr/>
        </p:nvCxnSpPr>
        <p:spPr>
          <a:xfrm flipH="1" flipV="1">
            <a:off x="2699793" y="5987368"/>
            <a:ext cx="477694" cy="23582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138" name="직사각형 137">
            <a:extLst>
              <a:ext uri="{FF2B5EF4-FFF2-40B4-BE49-F238E27FC236}">
                <a16:creationId xmlns:a16="http://schemas.microsoft.com/office/drawing/2014/main" id="{33BF70CD-38FD-4890-8A01-189733A80571}"/>
              </a:ext>
            </a:extLst>
          </p:cNvPr>
          <p:cNvSpPr/>
          <p:nvPr/>
        </p:nvSpPr>
        <p:spPr bwMode="auto">
          <a:xfrm>
            <a:off x="3170238" y="5790711"/>
            <a:ext cx="809222" cy="254558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 = 100.1</a:t>
            </a:r>
          </a:p>
        </p:txBody>
      </p:sp>
      <p:sp>
        <p:nvSpPr>
          <p:cNvPr id="139" name="직사각형 138">
            <a:extLst>
              <a:ext uri="{FF2B5EF4-FFF2-40B4-BE49-F238E27FC236}">
                <a16:creationId xmlns:a16="http://schemas.microsoft.com/office/drawing/2014/main" id="{7569C819-0BA1-4E58-9847-7F5326401C71}"/>
              </a:ext>
            </a:extLst>
          </p:cNvPr>
          <p:cNvSpPr/>
          <p:nvPr/>
        </p:nvSpPr>
        <p:spPr bwMode="auto">
          <a:xfrm>
            <a:off x="3177487" y="6095909"/>
            <a:ext cx="809222" cy="254558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b = 100.2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7" grpId="0" animBg="1"/>
      <p:bldP spid="40" grpId="0" animBg="1"/>
      <p:bldP spid="43" grpId="0" animBg="1"/>
      <p:bldP spid="2" grpId="0" animBg="1"/>
      <p:bldP spid="45" grpId="0" animBg="1"/>
      <p:bldP spid="50" grpId="0" animBg="1"/>
      <p:bldP spid="52" grpId="0" animBg="1"/>
      <p:bldP spid="55" grpId="0" animBg="1"/>
      <p:bldP spid="56" grpId="0" animBg="1"/>
      <p:bldP spid="62" grpId="0" animBg="1"/>
      <p:bldP spid="64" grpId="0" animBg="1"/>
      <p:bldP spid="4102" grpId="0"/>
      <p:bldP spid="75" grpId="0" animBg="1"/>
      <p:bldP spid="4109" grpId="0" animBg="1"/>
      <p:bldP spid="87" grpId="0" animBg="1"/>
      <p:bldP spid="93" grpId="0" animBg="1"/>
      <p:bldP spid="65" grpId="0" animBg="1"/>
      <p:bldP spid="66" grpId="0" animBg="1"/>
      <p:bldP spid="67" grpId="0" animBg="1"/>
      <p:bldP spid="68" grpId="0" animBg="1"/>
      <p:bldP spid="70" grpId="0" animBg="1"/>
      <p:bldP spid="72" grpId="0" animBg="1"/>
      <p:bldP spid="79" grpId="0" animBg="1"/>
      <p:bldP spid="73" grpId="0" animBg="1"/>
      <p:bldP spid="77" grpId="0" animBg="1"/>
      <p:bldP spid="80" grpId="0" animBg="1"/>
      <p:bldP spid="81" grpId="0" animBg="1"/>
      <p:bldP spid="82" grpId="0" animBg="1"/>
      <p:bldP spid="53" grpId="0" animBg="1"/>
      <p:bldP spid="54" grpId="0" animBg="1"/>
      <p:bldP spid="46" grpId="0" animBg="1"/>
      <p:bldP spid="48" grpId="0" animBg="1"/>
      <p:bldP spid="86" grpId="0" animBg="1"/>
      <p:bldP spid="89" grpId="0" animBg="1"/>
      <p:bldP spid="90" grpId="0" animBg="1"/>
      <p:bldP spid="92" grpId="0" animBg="1"/>
      <p:bldP spid="94" grpId="0" animBg="1"/>
      <p:bldP spid="102" grpId="0" animBg="1"/>
      <p:bldP spid="103" grpId="0" animBg="1"/>
      <p:bldP spid="131" grpId="0" animBg="1"/>
      <p:bldP spid="132" grpId="0" animBg="1"/>
      <p:bldP spid="134" grpId="0" animBg="1"/>
      <p:bldP spid="136" grpId="0" animBg="1"/>
      <p:bldP spid="138" grpId="0" animBg="1"/>
      <p:bldP spid="139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46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클래스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class)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9463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10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420888"/>
            <a:ext cx="7632848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5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함수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function)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474805"/>
            <a:ext cx="8429684" cy="4525963"/>
          </a:xfrm>
        </p:spPr>
        <p:txBody>
          <a:bodyPr/>
          <a:lstStyle/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2)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템플릿 함수를 선언하는 방법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</a:t>
            </a:r>
            <a:endParaRPr lang="en-US" altLang="ko-KR" sz="16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857365"/>
            <a:ext cx="7572428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6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함수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function)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474805"/>
            <a:ext cx="8429684" cy="4525963"/>
          </a:xfrm>
        </p:spPr>
        <p:txBody>
          <a:bodyPr/>
          <a:lstStyle/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3) C++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컴파일러는 템플릿 함수로부터 구체적인 소스 코드를 생성함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</a:t>
            </a:r>
            <a:endParaRPr lang="en-US" altLang="ko-KR" sz="1600" dirty="0"/>
          </a:p>
        </p:txBody>
      </p:sp>
      <p:sp>
        <p:nvSpPr>
          <p:cNvPr id="9" name="내용 개체 틀 2"/>
          <p:cNvSpPr txBox="1">
            <a:spLocks/>
          </p:cNvSpPr>
          <p:nvPr/>
        </p:nvSpPr>
        <p:spPr bwMode="auto">
          <a:xfrm>
            <a:off x="1009680" y="1849449"/>
            <a:ext cx="7920038" cy="507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18206" y="1857364"/>
            <a:ext cx="6786610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lvl="0">
              <a:defRPr/>
            </a:pPr>
            <a:fld id="{249DF688-D32C-4DE0-A03C-E370734E6B68}" type="slidenum">
              <a:rPr lang="en-US" altLang="ko-KR"/>
              <a:pPr lvl="0">
                <a:defRPr/>
              </a:pPr>
              <a:t>7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ko-KR" altLang="en-US" sz="2800">
                <a:latin typeface="맑은 고딕"/>
                <a:ea typeface="맑은 고딕"/>
              </a:rPr>
              <a:t>템플릿 함수</a:t>
            </a:r>
            <a:r>
              <a:rPr lang="en-US" altLang="ko-KR" sz="2800">
                <a:latin typeface="맑은 고딕"/>
                <a:ea typeface="맑은 고딕"/>
              </a:rPr>
              <a:t>(template function)</a:t>
            </a:r>
            <a:endParaRPr lang="ko-KR" altLang="en-US" sz="2800">
              <a:latin typeface="맑은 고딕"/>
              <a:ea typeface="맑은 고딕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624804" y="1169157"/>
            <a:ext cx="6500858" cy="369332"/>
          </a:xfrm>
          <a:prstGeom prst="rect">
            <a:avLst/>
          </a:prstGeom>
          <a:ln w="12700">
            <a:noFill/>
          </a:ln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ko-KR" sz="1600" b="1"/>
              <a:t> </a:t>
            </a:r>
            <a:r>
              <a:rPr lang="ko-KR" altLang="en-US" b="1">
                <a:solidFill>
                  <a:srgbClr val="271E98"/>
                </a:solidFill>
                <a:latin typeface="맑은 고딕"/>
                <a:ea typeface="맑은 고딕"/>
              </a:rPr>
              <a:t>예제 </a:t>
            </a:r>
            <a:r>
              <a:rPr lang="en-US" altLang="ko-KR" b="1">
                <a:solidFill>
                  <a:srgbClr val="271E98"/>
                </a:solidFill>
                <a:latin typeface="맑은 고딕"/>
                <a:ea typeface="맑은 고딕"/>
              </a:rPr>
              <a:t>1</a:t>
            </a:r>
            <a:endParaRPr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773666" y="1528096"/>
            <a:ext cx="7568282" cy="486278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>
              <a:defRPr/>
            </a:pPr>
            <a:r>
              <a:rPr lang="en-US" altLang="ko-KR" sz="155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/>
                <a:ea typeface="맑은 고딕"/>
              </a:rPr>
              <a:t>#include </a:t>
            </a:r>
            <a:r>
              <a:rPr lang="en-US" altLang="ko-KR" sz="1550" b="1" i="0" u="none" strike="noStrike" baseline="0" dirty="0">
                <a:solidFill>
                  <a:schemeClr val="tx2"/>
                </a:solidFill>
                <a:latin typeface="맑은 고딕"/>
                <a:ea typeface="맑은 고딕"/>
              </a:rPr>
              <a:t>&lt;iostream&gt;</a:t>
            </a:r>
          </a:p>
          <a:p>
            <a:pPr marR="0" algn="l" rtl="0">
              <a:defRPr/>
            </a:pPr>
            <a:r>
              <a:rPr lang="en-US" altLang="ko-KR" sz="1550" b="1" i="0" u="none" strike="noStrike" baseline="0" dirty="0">
                <a:solidFill>
                  <a:srgbClr val="0000FF"/>
                </a:solidFill>
                <a:latin typeface="맑은 고딕"/>
                <a:ea typeface="맑은 고딕"/>
              </a:rPr>
              <a:t>using</a:t>
            </a: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 </a:t>
            </a:r>
            <a:r>
              <a:rPr lang="en-US" altLang="ko-KR" sz="1550" b="1" i="0" u="none" strike="noStrike" baseline="0" dirty="0">
                <a:solidFill>
                  <a:srgbClr val="0000FF"/>
                </a:solidFill>
                <a:latin typeface="맑은 고딕"/>
                <a:ea typeface="맑은 고딕"/>
              </a:rPr>
              <a:t>namespace</a:t>
            </a: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 std;</a:t>
            </a:r>
          </a:p>
          <a:p>
            <a:pPr marR="0" algn="l" rtl="0">
              <a:defRPr/>
            </a:pPr>
            <a:endParaRPr lang="en-US" altLang="ko-KR" sz="1550" b="1" i="0" u="none" strike="noStrike" baseline="0" dirty="0">
              <a:solidFill>
                <a:srgbClr val="000000"/>
              </a:solidFill>
              <a:latin typeface="맑은 고딕"/>
              <a:ea typeface="맑은 고딕"/>
            </a:endParaRPr>
          </a:p>
          <a:p>
            <a:pPr marR="0" algn="l" rtl="0">
              <a:defRPr/>
            </a:pPr>
            <a:r>
              <a:rPr lang="en-US" altLang="ko-KR" sz="1550" b="1" i="0" u="none" strike="noStrike" baseline="0" dirty="0">
                <a:solidFill>
                  <a:srgbClr val="0000FF"/>
                </a:solidFill>
                <a:latin typeface="맑은 고딕"/>
                <a:ea typeface="맑은 고딕"/>
              </a:rPr>
              <a:t>template</a:t>
            </a: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&lt;</a:t>
            </a:r>
            <a:r>
              <a:rPr lang="en-US" altLang="ko-KR" sz="1550" b="1" i="0" u="none" strike="noStrike" baseline="0" dirty="0">
                <a:solidFill>
                  <a:srgbClr val="0000FF"/>
                </a:solidFill>
                <a:latin typeface="맑은 고딕"/>
                <a:ea typeface="맑은 고딕"/>
              </a:rPr>
              <a:t>class</a:t>
            </a: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 T&gt;</a:t>
            </a:r>
          </a:p>
          <a:p>
            <a:pPr marR="0" algn="l" rtl="0">
              <a:defRPr/>
            </a:pP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T SUM(T a, T b)</a:t>
            </a:r>
          </a:p>
          <a:p>
            <a:pPr marR="0" algn="l" rtl="0">
              <a:defRPr/>
            </a:pP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{</a:t>
            </a:r>
          </a:p>
          <a:p>
            <a:pPr marR="0" algn="l" rtl="0">
              <a:defRPr/>
            </a:pP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	</a:t>
            </a:r>
            <a:r>
              <a:rPr lang="en-US" altLang="ko-KR" sz="1550" b="1" i="0" u="none" strike="noStrike" baseline="0" dirty="0">
                <a:solidFill>
                  <a:srgbClr val="0000FF"/>
                </a:solidFill>
                <a:latin typeface="맑은 고딕"/>
                <a:ea typeface="맑은 고딕"/>
              </a:rPr>
              <a:t>return</a:t>
            </a: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 a</a:t>
            </a:r>
            <a:r>
              <a:rPr lang="ko-KR" altLang="en-US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 </a:t>
            </a: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+</a:t>
            </a:r>
            <a:r>
              <a:rPr lang="ko-KR" altLang="en-US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 </a:t>
            </a: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b;</a:t>
            </a:r>
          </a:p>
          <a:p>
            <a:pPr marR="0" algn="l" rtl="0">
              <a:defRPr/>
            </a:pP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}</a:t>
            </a:r>
            <a:r>
              <a:rPr lang="ko-KR" altLang="en-US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 </a:t>
            </a:r>
            <a:r>
              <a:rPr lang="en-US" altLang="ko-KR" sz="1550" b="1" i="0" u="none" strike="noStrike" baseline="0" dirty="0">
                <a:solidFill>
                  <a:srgbClr val="00863D"/>
                </a:solidFill>
                <a:latin typeface="맑은 고딕"/>
                <a:ea typeface="맑은 고딕"/>
              </a:rPr>
              <a:t>//</a:t>
            </a:r>
            <a:r>
              <a:rPr lang="ko-KR" altLang="en-US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 </a:t>
            </a:r>
            <a:r>
              <a:rPr lang="en-US" altLang="ko-KR" sz="1550" b="1" i="0" u="none" strike="noStrike" baseline="0" dirty="0">
                <a:solidFill>
                  <a:srgbClr val="00863D"/>
                </a:solidFill>
                <a:latin typeface="맑은 고딕"/>
                <a:ea typeface="맑은 고딕"/>
              </a:rPr>
              <a:t>T SUM()</a:t>
            </a:r>
          </a:p>
          <a:p>
            <a:pPr marR="0" algn="l" rtl="0">
              <a:defRPr/>
            </a:pPr>
            <a:endParaRPr lang="en-US" altLang="ko-KR" sz="1550" b="1" i="0" u="none" strike="noStrike" baseline="0" dirty="0">
              <a:solidFill>
                <a:srgbClr val="000000"/>
              </a:solidFill>
              <a:latin typeface="맑은 고딕"/>
              <a:ea typeface="맑은 고딕"/>
            </a:endParaRPr>
          </a:p>
          <a:p>
            <a:pPr marR="0" algn="l" rtl="0">
              <a:defRPr/>
            </a:pPr>
            <a:r>
              <a:rPr lang="en-US" altLang="ko-KR" sz="1550" b="1" i="0" u="none" strike="noStrike" baseline="0" dirty="0">
                <a:solidFill>
                  <a:srgbClr val="0000FF"/>
                </a:solidFill>
                <a:latin typeface="맑은 고딕"/>
                <a:ea typeface="맑은 고딕"/>
              </a:rPr>
              <a:t>int</a:t>
            </a: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 main(</a:t>
            </a:r>
            <a:r>
              <a:rPr lang="en-US" altLang="ko-KR" sz="1550" b="1" i="0" u="none" strike="noStrike" baseline="0" dirty="0">
                <a:solidFill>
                  <a:srgbClr val="0000FF"/>
                </a:solidFill>
                <a:latin typeface="맑은 고딕"/>
                <a:ea typeface="맑은 고딕"/>
              </a:rPr>
              <a:t>void</a:t>
            </a: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)</a:t>
            </a:r>
          </a:p>
          <a:p>
            <a:pPr marR="0" algn="l" rtl="0">
              <a:defRPr/>
            </a:pP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{	</a:t>
            </a:r>
          </a:p>
          <a:p>
            <a:pPr marR="0" algn="l" rtl="0">
              <a:defRPr/>
            </a:pP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	</a:t>
            </a:r>
            <a:r>
              <a:rPr lang="en-US" altLang="ko-KR" sz="1550" b="1" i="0" u="none" strike="noStrike" baseline="0" dirty="0">
                <a:solidFill>
                  <a:srgbClr val="0000FF"/>
                </a:solidFill>
                <a:latin typeface="맑은 고딕"/>
                <a:ea typeface="맑은 고딕"/>
              </a:rPr>
              <a:t>int</a:t>
            </a: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 a</a:t>
            </a:r>
            <a:r>
              <a:rPr lang="ko-KR" altLang="en-US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 </a:t>
            </a: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=</a:t>
            </a:r>
            <a:r>
              <a:rPr lang="ko-KR" altLang="en-US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 </a:t>
            </a: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10, b</a:t>
            </a:r>
            <a:r>
              <a:rPr lang="ko-KR" altLang="en-US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 </a:t>
            </a: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=</a:t>
            </a:r>
            <a:r>
              <a:rPr lang="ko-KR" altLang="en-US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 </a:t>
            </a: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20;</a:t>
            </a:r>
          </a:p>
          <a:p>
            <a:pPr marR="0" algn="l" rtl="0">
              <a:defRPr/>
            </a:pP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	</a:t>
            </a:r>
            <a:r>
              <a:rPr lang="en-US" altLang="ko-KR" sz="1550" b="1" i="0" u="none" strike="noStrike" baseline="0" dirty="0">
                <a:solidFill>
                  <a:srgbClr val="0000FF"/>
                </a:solidFill>
                <a:latin typeface="맑은 고딕"/>
                <a:ea typeface="맑은 고딕"/>
              </a:rPr>
              <a:t>double</a:t>
            </a: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 j</a:t>
            </a:r>
            <a:r>
              <a:rPr lang="ko-KR" altLang="en-US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 </a:t>
            </a: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=</a:t>
            </a:r>
            <a:r>
              <a:rPr lang="ko-KR" altLang="en-US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 </a:t>
            </a: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10.1, k</a:t>
            </a:r>
            <a:r>
              <a:rPr lang="ko-KR" altLang="en-US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 </a:t>
            </a: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=</a:t>
            </a:r>
            <a:r>
              <a:rPr lang="ko-KR" altLang="en-US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 </a:t>
            </a: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20.1;</a:t>
            </a:r>
          </a:p>
          <a:p>
            <a:pPr marR="0" algn="l" rtl="0">
              <a:defRPr/>
            </a:pP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	</a:t>
            </a:r>
          </a:p>
          <a:p>
            <a:pPr marR="0" algn="l" rtl="0">
              <a:defRPr/>
            </a:pP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	</a:t>
            </a:r>
            <a:r>
              <a:rPr lang="en-US" altLang="ko-KR" sz="1550" b="1" i="0" u="none" strike="noStrike" baseline="0" dirty="0" err="1">
                <a:solidFill>
                  <a:srgbClr val="000000"/>
                </a:solidFill>
                <a:latin typeface="맑은 고딕"/>
                <a:ea typeface="맑은 고딕"/>
              </a:rPr>
              <a:t>cout</a:t>
            </a: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 &lt;&lt; SUM(a,</a:t>
            </a:r>
            <a:r>
              <a:rPr lang="ko-KR" altLang="en-US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 </a:t>
            </a: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b) &lt;&lt; </a:t>
            </a:r>
            <a:r>
              <a:rPr lang="en-US" altLang="ko-KR" sz="1550" b="1" i="0" u="none" strike="noStrike" baseline="0" dirty="0" err="1">
                <a:solidFill>
                  <a:srgbClr val="000000"/>
                </a:solidFill>
                <a:latin typeface="맑은 고딕"/>
                <a:ea typeface="맑은 고딕"/>
              </a:rPr>
              <a:t>endl</a:t>
            </a: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;</a:t>
            </a:r>
          </a:p>
          <a:p>
            <a:pPr marR="0" algn="l" rtl="0">
              <a:defRPr/>
            </a:pP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	</a:t>
            </a:r>
            <a:r>
              <a:rPr lang="en-US" altLang="ko-KR" sz="1550" b="1" i="0" u="none" strike="noStrike" baseline="0" dirty="0" err="1">
                <a:solidFill>
                  <a:srgbClr val="000000"/>
                </a:solidFill>
                <a:latin typeface="맑은 고딕"/>
                <a:ea typeface="맑은 고딕"/>
              </a:rPr>
              <a:t>cout</a:t>
            </a: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 &lt;&lt; SUM(j,</a:t>
            </a:r>
            <a:r>
              <a:rPr lang="ko-KR" altLang="en-US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 </a:t>
            </a: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k) &lt;&lt; </a:t>
            </a:r>
            <a:r>
              <a:rPr lang="en-US" altLang="ko-KR" sz="1550" b="1" i="0" u="none" strike="noStrike" baseline="0" dirty="0" err="1">
                <a:solidFill>
                  <a:srgbClr val="000000"/>
                </a:solidFill>
                <a:latin typeface="맑은 고딕"/>
                <a:ea typeface="맑은 고딕"/>
              </a:rPr>
              <a:t>endl</a:t>
            </a: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;</a:t>
            </a:r>
          </a:p>
          <a:p>
            <a:pPr marR="0" algn="l" rtl="0">
              <a:defRPr/>
            </a:pPr>
            <a:endParaRPr lang="en-US" altLang="ko-KR" sz="1550" b="1" i="0" u="none" strike="noStrike" baseline="0" dirty="0">
              <a:solidFill>
                <a:srgbClr val="000000"/>
              </a:solidFill>
              <a:latin typeface="맑은 고딕"/>
              <a:ea typeface="맑은 고딕"/>
            </a:endParaRPr>
          </a:p>
          <a:p>
            <a:pPr marR="0" algn="l" rtl="0">
              <a:defRPr/>
            </a:pP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	</a:t>
            </a:r>
            <a:r>
              <a:rPr lang="en-US" altLang="ko-KR" sz="1550" b="1" i="0" u="none" strike="noStrike" baseline="0" dirty="0">
                <a:solidFill>
                  <a:srgbClr val="0000FF"/>
                </a:solidFill>
                <a:latin typeface="맑은 고딕"/>
                <a:ea typeface="맑은 고딕"/>
              </a:rPr>
              <a:t>return</a:t>
            </a: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 0;</a:t>
            </a:r>
          </a:p>
          <a:p>
            <a:pPr marR="0" algn="l" rtl="0">
              <a:defRPr/>
            </a:pPr>
            <a:endParaRPr lang="en-US" altLang="ko-KR" sz="1550" b="1" i="0" u="none" strike="noStrike" baseline="0" dirty="0">
              <a:solidFill>
                <a:srgbClr val="000000"/>
              </a:solidFill>
              <a:latin typeface="맑은 고딕"/>
              <a:ea typeface="맑은 고딕"/>
            </a:endParaRPr>
          </a:p>
          <a:p>
            <a:pPr marR="0" algn="l" rtl="0">
              <a:defRPr/>
            </a:pP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}</a:t>
            </a:r>
            <a:r>
              <a:rPr lang="ko-KR" altLang="en-US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 </a:t>
            </a:r>
            <a:r>
              <a:rPr lang="en-US" altLang="ko-KR" sz="1550" b="1" i="0" u="none" strike="noStrike" baseline="0" dirty="0">
                <a:solidFill>
                  <a:srgbClr val="00863D"/>
                </a:solidFill>
                <a:latin typeface="맑은 고딕"/>
                <a:ea typeface="맑은 고딕"/>
              </a:rPr>
              <a:t>// main()</a:t>
            </a:r>
            <a:endParaRPr lang="en-US" altLang="ko-KR" sz="1550" b="1" i="0" u="none" strike="noStrike" baseline="0" dirty="0">
              <a:solidFill>
                <a:srgbClr val="000000"/>
              </a:solidFill>
              <a:latin typeface="맑은 고딕"/>
              <a:ea typeface="맑은 고딕"/>
            </a:endParaRPr>
          </a:p>
        </p:txBody>
      </p:sp>
      <p:pic>
        <p:nvPicPr>
          <p:cNvPr id="13" name="그림 12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1003992" y="2457240"/>
            <a:ext cx="1476162" cy="604714"/>
          </a:xfrm>
          <a:prstGeom prst="rect">
            <a:avLst/>
          </a:prstGeom>
          <a:ln w="12700">
            <a:noFill/>
          </a:ln>
        </p:spPr>
      </p:pic>
      <p:sp>
        <p:nvSpPr>
          <p:cNvPr id="76" name="직사각형 75"/>
          <p:cNvSpPr/>
          <p:nvPr/>
        </p:nvSpPr>
        <p:spPr>
          <a:xfrm>
            <a:off x="802052" y="2231243"/>
            <a:ext cx="2198208" cy="129618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rgbClr val="0000FF"/>
              </a:solidFill>
              <a:effectLst/>
              <a:latin typeface="굴림"/>
              <a:ea typeface="굴림"/>
            </a:endParaRPr>
          </a:p>
        </p:txBody>
      </p:sp>
      <p:sp>
        <p:nvSpPr>
          <p:cNvPr id="78" name="직사각형 77"/>
          <p:cNvSpPr/>
          <p:nvPr/>
        </p:nvSpPr>
        <p:spPr>
          <a:xfrm>
            <a:off x="3425211" y="1650157"/>
            <a:ext cx="995829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anchor="t" anchorCtr="0">
            <a:prstTxWarp prst="textNoShape">
              <a:avLst/>
            </a:prstTxWarp>
            <a:spAutoFit/>
          </a:bodyPr>
          <a:lstStyle/>
          <a:p>
            <a:pPr algn="just">
              <a:buNone/>
              <a:defRPr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/>
                <a:ea typeface="맑은 고딕"/>
              </a:rPr>
              <a:t>템플릿 함수</a:t>
            </a:r>
            <a:endParaRPr kumimoji="0" lang="en-US" altLang="ko-KR" sz="1100" b="1" dirty="0">
              <a:solidFill>
                <a:srgbClr val="FF0000"/>
              </a:solidFill>
              <a:latin typeface="맑은 고딕"/>
              <a:ea typeface="맑은 고딕"/>
            </a:endParaRPr>
          </a:p>
        </p:txBody>
      </p:sp>
      <p:sp>
        <p:nvSpPr>
          <p:cNvPr id="82" name="직사각형 81"/>
          <p:cNvSpPr/>
          <p:nvPr/>
        </p:nvSpPr>
        <p:spPr>
          <a:xfrm>
            <a:off x="4421040" y="4444843"/>
            <a:ext cx="3247304" cy="44796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anchor="t" anchorCtr="0">
            <a:prstTxWarp prst="textNoShape">
              <a:avLst/>
            </a:prstTxWarp>
            <a:spAutoFit/>
          </a:bodyPr>
          <a:lstStyle/>
          <a:p>
            <a:pPr algn="just">
              <a:buNone/>
              <a:defRPr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/>
                <a:ea typeface="맑은 고딕"/>
              </a:rPr>
              <a:t>a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/>
                <a:ea typeface="맑은 고딕"/>
              </a:rPr>
              <a:t>와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/>
                <a:ea typeface="맑은 고딕"/>
              </a:rPr>
              <a:t>b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/>
                <a:ea typeface="맑은 고딕"/>
              </a:rPr>
              <a:t>가 각각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/>
                <a:ea typeface="맑은 고딕"/>
              </a:rPr>
              <a:t>T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/>
                <a:ea typeface="맑은 고딕"/>
              </a:rPr>
              <a:t>에 대응되어 자료형은 자동적으로</a:t>
            </a:r>
            <a:endParaRPr kumimoji="0" lang="en-US" altLang="ko-KR" sz="1100" b="1" dirty="0">
              <a:solidFill>
                <a:srgbClr val="FF0000"/>
              </a:solidFill>
              <a:latin typeface="맑은 고딕"/>
              <a:ea typeface="맑은 고딕"/>
            </a:endParaRPr>
          </a:p>
          <a:p>
            <a:pPr algn="just">
              <a:buNone/>
              <a:defRPr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/>
                <a:ea typeface="맑은 고딕"/>
              </a:rPr>
              <a:t>int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/>
                <a:ea typeface="맑은 고딕"/>
              </a:rPr>
              <a:t>형이 전달됨</a:t>
            </a:r>
            <a:endParaRPr kumimoji="0" lang="en-US" altLang="ko-KR" sz="1100" b="1" dirty="0">
              <a:solidFill>
                <a:srgbClr val="FF0000"/>
              </a:solidFill>
              <a:latin typeface="맑은 고딕"/>
              <a:ea typeface="맑은 고딕"/>
            </a:endParaRPr>
          </a:p>
        </p:txBody>
      </p:sp>
      <p:sp>
        <p:nvSpPr>
          <p:cNvPr id="85" name="직사각형 84"/>
          <p:cNvSpPr/>
          <p:nvPr/>
        </p:nvSpPr>
        <p:spPr>
          <a:xfrm>
            <a:off x="2553146" y="4884790"/>
            <a:ext cx="1036261" cy="24672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rgbClr val="0000FF"/>
              </a:solidFill>
              <a:effectLst/>
              <a:latin typeface="굴림"/>
              <a:ea typeface="굴림"/>
            </a:endParaRPr>
          </a:p>
        </p:txBody>
      </p:sp>
      <p:sp>
        <p:nvSpPr>
          <p:cNvPr id="87" name="직사각형 86"/>
          <p:cNvSpPr/>
          <p:nvPr/>
        </p:nvSpPr>
        <p:spPr>
          <a:xfrm>
            <a:off x="2555776" y="5171839"/>
            <a:ext cx="1036261" cy="24672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rgbClr val="0000FF"/>
              </a:solidFill>
              <a:effectLst/>
              <a:latin typeface="굴림"/>
              <a:ea typeface="굴림"/>
            </a:endParaRPr>
          </a:p>
        </p:txBody>
      </p:sp>
      <p:sp>
        <p:nvSpPr>
          <p:cNvPr id="89" name="직사각형 88"/>
          <p:cNvSpPr/>
          <p:nvPr/>
        </p:nvSpPr>
        <p:spPr>
          <a:xfrm>
            <a:off x="4060651" y="5614263"/>
            <a:ext cx="3602856" cy="44820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anchor="t" anchorCtr="0">
            <a:prstTxWarp prst="textNoShape">
              <a:avLst/>
            </a:prstTxWarp>
            <a:spAutoFit/>
          </a:bodyPr>
          <a:lstStyle/>
          <a:p>
            <a:pPr algn="just">
              <a:buNone/>
              <a:defRPr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/>
                <a:ea typeface="맑은 고딕"/>
              </a:rPr>
              <a:t>j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/>
                <a:ea typeface="맑은 고딕"/>
              </a:rPr>
              <a:t>와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/>
                <a:ea typeface="맑은 고딕"/>
              </a:rPr>
              <a:t>k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/>
                <a:ea typeface="맑은 고딕"/>
              </a:rPr>
              <a:t>가 각각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/>
                <a:ea typeface="맑은 고딕"/>
              </a:rPr>
              <a:t>T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/>
                <a:ea typeface="맑은 고딕"/>
              </a:rPr>
              <a:t>에 대응되어 자료형은 자동적으로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/>
                <a:ea typeface="맑은 고딕"/>
              </a:rPr>
              <a:t>double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/>
                <a:ea typeface="맑은 고딕"/>
              </a:rPr>
              <a:t>형이 전달됨</a:t>
            </a:r>
            <a:endParaRPr kumimoji="0" lang="en-US" altLang="ko-KR" sz="1100" b="1" dirty="0">
              <a:solidFill>
                <a:srgbClr val="FF0000"/>
              </a:solidFill>
              <a:latin typeface="맑은 고딕"/>
              <a:ea typeface="맑은 고딕"/>
            </a:endParaRPr>
          </a:p>
        </p:txBody>
      </p:sp>
      <p:sp>
        <p:nvSpPr>
          <p:cNvPr id="4116" name="직사각형 4115"/>
          <p:cNvSpPr/>
          <p:nvPr/>
        </p:nvSpPr>
        <p:spPr>
          <a:xfrm>
            <a:off x="1940091" y="2564904"/>
            <a:ext cx="180022" cy="21602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117" name="직사각형 4116"/>
          <p:cNvSpPr/>
          <p:nvPr/>
        </p:nvSpPr>
        <p:spPr>
          <a:xfrm>
            <a:off x="2336138" y="2276872"/>
            <a:ext cx="144016" cy="21602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119" name="직사각형 4118"/>
          <p:cNvSpPr/>
          <p:nvPr/>
        </p:nvSpPr>
        <p:spPr>
          <a:xfrm>
            <a:off x="1544050" y="2564904"/>
            <a:ext cx="180022" cy="21602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120" name="직사각형 4119"/>
          <p:cNvSpPr/>
          <p:nvPr/>
        </p:nvSpPr>
        <p:spPr>
          <a:xfrm>
            <a:off x="823970" y="2564904"/>
            <a:ext cx="180022" cy="21602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B76DF6BC-F75E-2735-F63F-07EBB52371F0}"/>
              </a:ext>
            </a:extLst>
          </p:cNvPr>
          <p:cNvSpPr/>
          <p:nvPr/>
        </p:nvSpPr>
        <p:spPr>
          <a:xfrm>
            <a:off x="5409442" y="1730632"/>
            <a:ext cx="2170393" cy="96175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altLang="ko-KR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SUM(</a:t>
            </a:r>
            <a:r>
              <a:rPr lang="en-US" altLang="ko-KR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a, </a:t>
            </a:r>
            <a:r>
              <a:rPr lang="en-US" altLang="ko-KR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b)</a:t>
            </a:r>
          </a:p>
          <a:p>
            <a:pPr marL="0" marR="0" indent="0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kumimoji="1" lang="en-US" altLang="ko-KR" sz="1200" b="1" i="0" u="none" strike="noStrike" cap="none" normalizeH="0" baseline="0" dirty="0">
                <a:solidFill>
                  <a:schemeClr val="tx1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L="0" marR="0" indent="0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kumimoji="1" lang="en-US" altLang="ko-KR" sz="1200" b="1" i="0" u="none" strike="noStrike" cap="none" normalizeH="0" baseline="0" dirty="0">
                <a:solidFill>
                  <a:schemeClr val="tx1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kumimoji="1" lang="en-US" altLang="ko-KR" sz="1200" b="1" i="0" u="none" strike="noStrike" cap="none" normalizeH="0" baseline="0" dirty="0"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kumimoji="1" lang="en-US" altLang="ko-KR" sz="1200" b="1" i="0" u="none" strike="noStrike" cap="none" normalizeH="0" baseline="0" dirty="0">
                <a:solidFill>
                  <a:schemeClr val="tx1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a + b;</a:t>
            </a:r>
          </a:p>
          <a:p>
            <a:pPr marL="0" marR="0" indent="0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kumimoji="1" lang="en-US" altLang="ko-KR" sz="1200" b="1" i="0" u="none" strike="noStrike" cap="none" normalizeH="0" baseline="0" dirty="0">
                <a:solidFill>
                  <a:schemeClr val="tx1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kumimoji="1" lang="en-US" altLang="ko-KR" sz="1200" b="1" i="0" u="none" strike="noStrike" cap="none" normalizeH="0" baseline="0" dirty="0">
                <a:solidFill>
                  <a:srgbClr val="00B05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// int SUM(int)</a:t>
            </a:r>
            <a:endParaRPr kumimoji="1" lang="ko-KR" altLang="en-US" sz="1200" b="1" i="0" u="none" strike="noStrike" cap="none" normalizeH="0" baseline="0" dirty="0">
              <a:solidFill>
                <a:srgbClr val="00B050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83" name="직사각형 82">
            <a:extLst>
              <a:ext uri="{FF2B5EF4-FFF2-40B4-BE49-F238E27FC236}">
                <a16:creationId xmlns:a16="http://schemas.microsoft.com/office/drawing/2014/main" id="{4E96EFF1-267B-E4AE-5168-662B798BC382}"/>
              </a:ext>
            </a:extLst>
          </p:cNvPr>
          <p:cNvSpPr/>
          <p:nvPr/>
        </p:nvSpPr>
        <p:spPr>
          <a:xfrm>
            <a:off x="5025406" y="3124153"/>
            <a:ext cx="2554429" cy="96175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altLang="ko-KR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double</a:t>
            </a:r>
            <a:r>
              <a:rPr lang="en-US" altLang="ko-KR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SUM(</a:t>
            </a:r>
            <a:r>
              <a:rPr lang="en-US" altLang="ko-KR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double</a:t>
            </a:r>
            <a:r>
              <a:rPr lang="en-US" altLang="ko-KR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a, </a:t>
            </a:r>
            <a:r>
              <a:rPr lang="en-US" altLang="ko-KR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double</a:t>
            </a:r>
            <a:r>
              <a:rPr lang="en-US" altLang="ko-KR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b)</a:t>
            </a:r>
          </a:p>
          <a:p>
            <a:pPr marL="0" marR="0" indent="0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kumimoji="1" lang="en-US" altLang="ko-KR" sz="1200" b="1" i="0" u="none" strike="noStrike" cap="none" normalizeH="0" baseline="0" dirty="0">
                <a:solidFill>
                  <a:schemeClr val="tx1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L="0" marR="0" indent="0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kumimoji="1" lang="en-US" altLang="ko-KR" sz="1200" b="1" i="0" u="none" strike="noStrike" cap="none" normalizeH="0" baseline="0" dirty="0">
                <a:solidFill>
                  <a:schemeClr val="tx1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kumimoji="1" lang="en-US" altLang="ko-KR" sz="1200" b="1" i="0" u="none" strike="noStrike" cap="none" normalizeH="0" baseline="0" dirty="0"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kumimoji="1" lang="en-US" altLang="ko-KR" sz="1200" b="1" i="0" u="none" strike="noStrike" cap="none" normalizeH="0" baseline="0" dirty="0">
                <a:solidFill>
                  <a:schemeClr val="tx1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a + b;</a:t>
            </a:r>
          </a:p>
          <a:p>
            <a:pPr marL="0" marR="0" indent="0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kumimoji="1" lang="en-US" altLang="ko-KR" sz="1200" b="1" i="0" u="none" strike="noStrike" cap="none" normalizeH="0" baseline="0" dirty="0">
                <a:solidFill>
                  <a:schemeClr val="tx1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kumimoji="1" lang="en-US" altLang="ko-KR" sz="1200" b="1" i="0" u="none" strike="noStrike" cap="none" normalizeH="0" baseline="0" dirty="0">
                <a:solidFill>
                  <a:srgbClr val="00B05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1200" b="1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double</a:t>
            </a:r>
            <a:r>
              <a:rPr kumimoji="1" lang="en-US" altLang="ko-KR" sz="1200" b="1" i="0" u="none" strike="noStrike" cap="none" normalizeH="0" baseline="0" dirty="0">
                <a:solidFill>
                  <a:srgbClr val="00B05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SUM(</a:t>
            </a:r>
            <a:r>
              <a:rPr lang="en-US" altLang="ko-KR" sz="1200" b="1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double</a:t>
            </a:r>
            <a:r>
              <a:rPr kumimoji="1" lang="en-US" altLang="ko-KR" sz="1200" b="1" i="0" u="none" strike="noStrike" cap="none" normalizeH="0" baseline="0" dirty="0">
                <a:solidFill>
                  <a:srgbClr val="00B05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kumimoji="1" lang="ko-KR" altLang="en-US" sz="1200" b="1" i="0" u="none" strike="noStrike" cap="none" normalizeH="0" baseline="0" dirty="0">
              <a:solidFill>
                <a:srgbClr val="00B050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29" name="연결선: 꺾임 28">
            <a:extLst>
              <a:ext uri="{FF2B5EF4-FFF2-40B4-BE49-F238E27FC236}">
                <a16:creationId xmlns:a16="http://schemas.microsoft.com/office/drawing/2014/main" id="{66BC2EA8-BD14-B338-50BB-D745F55FB3B6}"/>
              </a:ext>
            </a:extLst>
          </p:cNvPr>
          <p:cNvCxnSpPr>
            <a:cxnSpLocks/>
            <a:stCxn id="78" idx="1"/>
          </p:cNvCxnSpPr>
          <p:nvPr/>
        </p:nvCxnSpPr>
        <p:spPr bwMode="auto">
          <a:xfrm rot="10800000" flipV="1">
            <a:off x="2976071" y="1781283"/>
            <a:ext cx="449140" cy="449960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32" name="연결선: 꺾임 31">
            <a:extLst>
              <a:ext uri="{FF2B5EF4-FFF2-40B4-BE49-F238E27FC236}">
                <a16:creationId xmlns:a16="http://schemas.microsoft.com/office/drawing/2014/main" id="{66BC2EA8-BD14-B338-50BB-D745F55FB3B6}"/>
              </a:ext>
            </a:extLst>
          </p:cNvPr>
          <p:cNvCxnSpPr>
            <a:cxnSpLocks/>
          </p:cNvCxnSpPr>
          <p:nvPr/>
        </p:nvCxnSpPr>
        <p:spPr bwMode="auto">
          <a:xfrm flipV="1">
            <a:off x="3000259" y="2048850"/>
            <a:ext cx="2409183" cy="496204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35" name="연결선: 꺾임 34">
            <a:extLst>
              <a:ext uri="{FF2B5EF4-FFF2-40B4-BE49-F238E27FC236}">
                <a16:creationId xmlns:a16="http://schemas.microsoft.com/office/drawing/2014/main" id="{D83665AF-0521-8089-05CA-81B6CC675ABD}"/>
              </a:ext>
            </a:extLst>
          </p:cNvPr>
          <p:cNvCxnSpPr>
            <a:cxnSpLocks/>
          </p:cNvCxnSpPr>
          <p:nvPr/>
        </p:nvCxnSpPr>
        <p:spPr bwMode="auto">
          <a:xfrm>
            <a:off x="3000259" y="3121778"/>
            <a:ext cx="2025147" cy="523246"/>
          </a:xfrm>
          <a:prstGeom prst="bentConnector3">
            <a:avLst>
              <a:gd name="adj1" fmla="val 59310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38" name="연결선: 꺾임 37">
            <a:extLst>
              <a:ext uri="{FF2B5EF4-FFF2-40B4-BE49-F238E27FC236}">
                <a16:creationId xmlns:a16="http://schemas.microsoft.com/office/drawing/2014/main" id="{26B54E54-2649-BE94-8384-5AC51577241B}"/>
              </a:ext>
            </a:extLst>
          </p:cNvPr>
          <p:cNvCxnSpPr>
            <a:cxnSpLocks/>
            <a:stCxn id="82" idx="1"/>
            <a:endCxn id="85" idx="0"/>
          </p:cNvCxnSpPr>
          <p:nvPr/>
        </p:nvCxnSpPr>
        <p:spPr bwMode="auto">
          <a:xfrm rot="10800000" flipV="1">
            <a:off x="3071278" y="4668826"/>
            <a:ext cx="1349763" cy="215963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2" name="연결선: 꺾임 41">
            <a:extLst>
              <a:ext uri="{FF2B5EF4-FFF2-40B4-BE49-F238E27FC236}">
                <a16:creationId xmlns:a16="http://schemas.microsoft.com/office/drawing/2014/main" id="{4C857FF4-D0C4-5E36-B2E5-977EE246A8B9}"/>
              </a:ext>
            </a:extLst>
          </p:cNvPr>
          <p:cNvCxnSpPr>
            <a:cxnSpLocks/>
            <a:stCxn id="89" idx="1"/>
            <a:endCxn id="87" idx="2"/>
          </p:cNvCxnSpPr>
          <p:nvPr/>
        </p:nvCxnSpPr>
        <p:spPr bwMode="auto">
          <a:xfrm rot="10800000">
            <a:off x="3073907" y="5418564"/>
            <a:ext cx="986744" cy="419800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5" name="연결선: 꺾임 44">
            <a:extLst>
              <a:ext uri="{FF2B5EF4-FFF2-40B4-BE49-F238E27FC236}">
                <a16:creationId xmlns:a16="http://schemas.microsoft.com/office/drawing/2014/main" id="{E5842C8D-945D-FDAD-CABE-EEF3B4838A9F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2033082" y="4110907"/>
            <a:ext cx="1356972" cy="165099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8" name="연결선: 꺾임 47">
            <a:extLst>
              <a:ext uri="{FF2B5EF4-FFF2-40B4-BE49-F238E27FC236}">
                <a16:creationId xmlns:a16="http://schemas.microsoft.com/office/drawing/2014/main" id="{684FD571-1097-D2FB-3F3D-FAE5FDA76E30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1331620" y="3540272"/>
            <a:ext cx="1221527" cy="1872000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10" name="Rectangle 6">
            <a:extLst>
              <a:ext uri="{FF2B5EF4-FFF2-40B4-BE49-F238E27FC236}">
                <a16:creationId xmlns:a16="http://schemas.microsoft.com/office/drawing/2014/main" id="{BBE4EAFD-7648-8EED-B81F-3D2A97F1A9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43250" y="3798888"/>
            <a:ext cx="165100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1600" b="1" i="0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endParaRPr kumimoji="0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2" name="그룹 1">
            <a:extLst>
              <a:ext uri="{FF2B5EF4-FFF2-40B4-BE49-F238E27FC236}">
                <a16:creationId xmlns:a16="http://schemas.microsoft.com/office/drawing/2014/main" id="{05632806-2B47-E913-DB0F-CA64BCF68E76}"/>
              </a:ext>
            </a:extLst>
          </p:cNvPr>
          <p:cNvGrpSpPr/>
          <p:nvPr/>
        </p:nvGrpSpPr>
        <p:grpSpPr>
          <a:xfrm>
            <a:off x="2633497" y="3737638"/>
            <a:ext cx="603250" cy="307975"/>
            <a:chOff x="2748829" y="3737638"/>
            <a:chExt cx="603250" cy="307975"/>
          </a:xfrm>
        </p:grpSpPr>
        <p:sp>
          <p:nvSpPr>
            <p:cNvPr id="9" name="Rectangle 5">
              <a:extLst>
                <a:ext uri="{FF2B5EF4-FFF2-40B4-BE49-F238E27FC236}">
                  <a16:creationId xmlns:a16="http://schemas.microsoft.com/office/drawing/2014/main" id="{F90A655B-18A2-7F5D-A6F9-03E6F869A4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3754" y="3742401"/>
              <a:ext cx="254000" cy="303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ko-KR" altLang="ko-KR" sz="16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T:</a:t>
              </a:r>
              <a:endParaRPr kumimoji="0" lang="ko-KR" altLang="ko-K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" name="Rectangle 7">
              <a:extLst>
                <a:ext uri="{FF2B5EF4-FFF2-40B4-BE49-F238E27FC236}">
                  <a16:creationId xmlns:a16="http://schemas.microsoft.com/office/drawing/2014/main" id="{9E02AFC1-5EB0-712B-F940-DE5C88E36A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1879" y="3742401"/>
              <a:ext cx="330200" cy="303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ko-KR" altLang="ko-KR" sz="1600" b="1" i="0" u="none" strike="noStrike" cap="none" normalizeH="0" baseline="0" dirty="0" err="1">
                  <a:ln>
                    <a:noFill/>
                  </a:ln>
                  <a:solidFill>
                    <a:srgbClr val="0000FF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int</a:t>
              </a:r>
              <a:endParaRPr kumimoji="0" lang="ko-KR" altLang="ko-K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" name="Rectangle 8">
              <a:extLst>
                <a:ext uri="{FF2B5EF4-FFF2-40B4-BE49-F238E27FC236}">
                  <a16:creationId xmlns:a16="http://schemas.microsoft.com/office/drawing/2014/main" id="{AE242911-DEA6-AE8E-52EB-58F6C61CE3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48829" y="3737638"/>
              <a:ext cx="603250" cy="274637"/>
            </a:xfrm>
            <a:prstGeom prst="rect">
              <a:avLst/>
            </a:prstGeom>
            <a:noFill/>
            <a:ln w="19050" cap="rnd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0435E5E6-46CD-4063-AB85-AD0DBA36200C}"/>
              </a:ext>
            </a:extLst>
          </p:cNvPr>
          <p:cNvSpPr txBox="1"/>
          <p:nvPr/>
        </p:nvSpPr>
        <p:spPr>
          <a:xfrm>
            <a:off x="3153402" y="2338172"/>
            <a:ext cx="2319255" cy="40011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altLang="ko-KR" sz="10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C++ </a:t>
            </a:r>
            <a:r>
              <a:rPr lang="ko-KR" altLang="en-US" sz="10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컴파일러는 템플릿 함수로부터 </a:t>
            </a:r>
            <a:r>
              <a:rPr lang="en-US" altLang="ko-KR" sz="10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ko-KR" altLang="en-US" sz="10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형 소스 코드를 생성함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491931A-126D-4FDD-9BAB-B382B174EBDA}"/>
              </a:ext>
            </a:extLst>
          </p:cNvPr>
          <p:cNvSpPr txBox="1"/>
          <p:nvPr/>
        </p:nvSpPr>
        <p:spPr>
          <a:xfrm>
            <a:off x="3121687" y="2922442"/>
            <a:ext cx="2287755" cy="40011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altLang="ko-KR" sz="10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C++ </a:t>
            </a:r>
            <a:r>
              <a:rPr lang="ko-KR" altLang="en-US" sz="10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컴파일러는 템플릿 함수로부터 </a:t>
            </a:r>
            <a:r>
              <a:rPr lang="en-US" altLang="ko-KR" sz="10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double</a:t>
            </a:r>
            <a:r>
              <a:rPr lang="ko-KR" altLang="en-US" sz="10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형 소스 코드를 생성함</a:t>
            </a:r>
          </a:p>
        </p:txBody>
      </p:sp>
      <p:cxnSp>
        <p:nvCxnSpPr>
          <p:cNvPr id="39" name="직선 화살표 연결선 38">
            <a:extLst>
              <a:ext uri="{FF2B5EF4-FFF2-40B4-BE49-F238E27FC236}">
                <a16:creationId xmlns:a16="http://schemas.microsoft.com/office/drawing/2014/main" id="{7BC4B23D-961C-4342-BC1A-068D836FC66B}"/>
              </a:ext>
            </a:extLst>
          </p:cNvPr>
          <p:cNvCxnSpPr>
            <a:cxnSpLocks/>
          </p:cNvCxnSpPr>
          <p:nvPr/>
        </p:nvCxnSpPr>
        <p:spPr>
          <a:xfrm flipH="1">
            <a:off x="3308352" y="2413157"/>
            <a:ext cx="3817310" cy="245878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4" name="직선 화살표 연결선 43">
            <a:extLst>
              <a:ext uri="{FF2B5EF4-FFF2-40B4-BE49-F238E27FC236}">
                <a16:creationId xmlns:a16="http://schemas.microsoft.com/office/drawing/2014/main" id="{A4D8E313-A799-4E93-8A49-045456B26835}"/>
              </a:ext>
            </a:extLst>
          </p:cNvPr>
          <p:cNvCxnSpPr>
            <a:cxnSpLocks/>
            <a:endCxn id="87" idx="3"/>
          </p:cNvCxnSpPr>
          <p:nvPr/>
        </p:nvCxnSpPr>
        <p:spPr>
          <a:xfrm flipH="1">
            <a:off x="3592037" y="3737638"/>
            <a:ext cx="3140203" cy="155756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grpSp>
        <p:nvGrpSpPr>
          <p:cNvPr id="50" name="그룹 49">
            <a:extLst>
              <a:ext uri="{FF2B5EF4-FFF2-40B4-BE49-F238E27FC236}">
                <a16:creationId xmlns:a16="http://schemas.microsoft.com/office/drawing/2014/main" id="{0D9AE854-74EE-46D2-8DCC-5DC05EB786C0}"/>
              </a:ext>
            </a:extLst>
          </p:cNvPr>
          <p:cNvGrpSpPr/>
          <p:nvPr/>
        </p:nvGrpSpPr>
        <p:grpSpPr>
          <a:xfrm>
            <a:off x="395536" y="4725144"/>
            <a:ext cx="1148514" cy="307975"/>
            <a:chOff x="2748829" y="3737638"/>
            <a:chExt cx="1161204" cy="307975"/>
          </a:xfrm>
        </p:grpSpPr>
        <p:sp>
          <p:nvSpPr>
            <p:cNvPr id="51" name="Rectangle 5">
              <a:extLst>
                <a:ext uri="{FF2B5EF4-FFF2-40B4-BE49-F238E27FC236}">
                  <a16:creationId xmlns:a16="http://schemas.microsoft.com/office/drawing/2014/main" id="{FAD7720C-7BD5-4925-91C4-1EDA12F783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3754" y="3742401"/>
              <a:ext cx="254000" cy="303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ko-KR" altLang="ko-KR" sz="16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T:</a:t>
              </a:r>
              <a:endParaRPr kumimoji="0" lang="ko-KR" altLang="ko-K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2" name="Rectangle 7">
              <a:extLst>
                <a:ext uri="{FF2B5EF4-FFF2-40B4-BE49-F238E27FC236}">
                  <a16:creationId xmlns:a16="http://schemas.microsoft.com/office/drawing/2014/main" id="{71B7F569-8C39-401A-B49F-74FD17369E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78097" y="3742401"/>
              <a:ext cx="931936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ko-KR" sz="1600" b="1" i="0" u="none" strike="noStrike" cap="none" normalizeH="0" baseline="0" dirty="0">
                  <a:ln>
                    <a:noFill/>
                  </a:ln>
                  <a:solidFill>
                    <a:srgbClr val="0000FF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double</a:t>
              </a:r>
              <a:endParaRPr kumimoji="0" lang="ko-KR" altLang="ko-K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3" name="Rectangle 8">
              <a:extLst>
                <a:ext uri="{FF2B5EF4-FFF2-40B4-BE49-F238E27FC236}">
                  <a16:creationId xmlns:a16="http://schemas.microsoft.com/office/drawing/2014/main" id="{FDEFF712-F095-48F3-AF19-BFB4F97EAE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48829" y="3737638"/>
              <a:ext cx="943768" cy="274637"/>
            </a:xfrm>
            <a:prstGeom prst="rect">
              <a:avLst/>
            </a:prstGeom>
            <a:noFill/>
            <a:ln w="19050" cap="rnd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58" name="직사각형 57">
            <a:extLst>
              <a:ext uri="{FF2B5EF4-FFF2-40B4-BE49-F238E27FC236}">
                <a16:creationId xmlns:a16="http://schemas.microsoft.com/office/drawing/2014/main" id="{C653ECF2-8612-468E-BCE8-C476406BCECB}"/>
              </a:ext>
            </a:extLst>
          </p:cNvPr>
          <p:cNvSpPr/>
          <p:nvPr/>
        </p:nvSpPr>
        <p:spPr>
          <a:xfrm>
            <a:off x="4155995" y="3814639"/>
            <a:ext cx="355177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anchor="t" anchorCtr="0">
            <a:prstTxWarp prst="textNoShape">
              <a:avLst/>
            </a:prstTxWarp>
            <a:spAutoFit/>
          </a:bodyPr>
          <a:lstStyle/>
          <a:p>
            <a:pPr algn="just">
              <a:buNone/>
              <a:defRPr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/>
                <a:ea typeface="맑은 고딕"/>
              </a:rPr>
              <a:t>30</a:t>
            </a:r>
          </a:p>
        </p:txBody>
      </p:sp>
      <p:sp>
        <p:nvSpPr>
          <p:cNvPr id="59" name="직사각형 58">
            <a:extLst>
              <a:ext uri="{FF2B5EF4-FFF2-40B4-BE49-F238E27FC236}">
                <a16:creationId xmlns:a16="http://schemas.microsoft.com/office/drawing/2014/main" id="{2FAD4655-43DF-4B5D-9FDB-9C74727E30B3}"/>
              </a:ext>
            </a:extLst>
          </p:cNvPr>
          <p:cNvSpPr/>
          <p:nvPr/>
        </p:nvSpPr>
        <p:spPr>
          <a:xfrm>
            <a:off x="5940152" y="4151528"/>
            <a:ext cx="50405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anchor="t" anchorCtr="0">
            <a:prstTxWarp prst="textNoShape">
              <a:avLst/>
            </a:prstTxWarp>
            <a:spAutoFit/>
          </a:bodyPr>
          <a:lstStyle/>
          <a:p>
            <a:pPr algn="just">
              <a:buNone/>
              <a:defRPr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/>
                <a:ea typeface="맑은 고딕"/>
              </a:rPr>
              <a:t>30.2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 animBg="1"/>
      <p:bldP spid="78" grpId="0" animBg="1"/>
      <p:bldP spid="82" grpId="0" animBg="1"/>
      <p:bldP spid="85" grpId="0" animBg="1"/>
      <p:bldP spid="87" grpId="0" animBg="1"/>
      <p:bldP spid="89" grpId="0" animBg="1"/>
      <p:bldP spid="4116" grpId="0" animBg="1"/>
      <p:bldP spid="4117" grpId="0" animBg="1"/>
      <p:bldP spid="4119" grpId="0" animBg="1"/>
      <p:bldP spid="4120" grpId="0" animBg="1"/>
      <p:bldP spid="4" grpId="0" animBg="1"/>
      <p:bldP spid="83" grpId="0" animBg="1"/>
      <p:bldP spid="24" grpId="0"/>
      <p:bldP spid="46" grpId="0"/>
      <p:bldP spid="58" grpId="0" animBg="1"/>
      <p:bldP spid="5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8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함수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function)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95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143116"/>
            <a:ext cx="7560840" cy="2366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9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함수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function)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340768"/>
            <a:ext cx="8429684" cy="321089"/>
          </a:xfrm>
        </p:spPr>
        <p:txBody>
          <a:bodyPr/>
          <a:lstStyle/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4)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템플릿 함수를 사용할 때 선언된 타입의 개수나 </a:t>
            </a:r>
            <a:r>
              <a:rPr lang="ko-KR" altLang="en-US" sz="18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자료형을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일치시켜야 함</a:t>
            </a: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</a:t>
            </a:r>
            <a:endParaRPr lang="en-US" altLang="ko-KR" sz="1600" dirty="0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CF551DD8-5E98-ADE3-4AB9-13A538E69A67}"/>
              </a:ext>
            </a:extLst>
          </p:cNvPr>
          <p:cNvSpPr/>
          <p:nvPr/>
        </p:nvSpPr>
        <p:spPr>
          <a:xfrm>
            <a:off x="827584" y="1772816"/>
            <a:ext cx="7620418" cy="46805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65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6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6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6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template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6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T1, </a:t>
            </a:r>
            <a:r>
              <a:rPr lang="en-US" altLang="ko-KR" sz="16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T2&gt;</a:t>
            </a:r>
          </a:p>
          <a:p>
            <a:pPr marR="0" algn="l" rtl="0"/>
            <a:r>
              <a:rPr lang="en-US" altLang="ko-KR" sz="16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SUM(T1 a, T2 b)</a:t>
            </a:r>
          </a:p>
          <a:p>
            <a:pPr marR="0" algn="l" rtl="0"/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a</a:t>
            </a:r>
            <a:r>
              <a:rPr lang="ko-KR" altLang="en-US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+</a:t>
            </a:r>
            <a:r>
              <a:rPr lang="ko-KR" altLang="en-US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b &lt;&lt; </a:t>
            </a:r>
            <a:r>
              <a:rPr lang="en-US" altLang="ko-KR" sz="16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ko-KR" altLang="en-US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50" b="1" i="0" u="none" strike="noStrike" baseline="0" dirty="0">
                <a:solidFill>
                  <a:srgbClr val="00863D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</a:t>
            </a:r>
            <a:r>
              <a:rPr lang="ko-KR" altLang="en-US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50" b="1" i="0" u="none" strike="noStrike" baseline="0" dirty="0">
                <a:solidFill>
                  <a:srgbClr val="00863D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 SUM()</a:t>
            </a:r>
            <a:endParaRPr lang="ko-KR" altLang="en-US" sz="16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6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6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lang="ko-KR" altLang="en-US" sz="16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</a:t>
            </a:r>
            <a:r>
              <a:rPr lang="ko-KR" altLang="en-US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=</a:t>
            </a:r>
            <a:r>
              <a:rPr lang="ko-KR" altLang="en-US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10;</a:t>
            </a:r>
          </a:p>
          <a:p>
            <a:pPr marR="0" algn="l" rtl="0"/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double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b = 20.1;</a:t>
            </a:r>
          </a:p>
          <a:p>
            <a:pPr marR="0" algn="l" rtl="0"/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SUM(a,</a:t>
            </a:r>
            <a:r>
              <a:rPr lang="ko-KR" altLang="en-US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b);	</a:t>
            </a:r>
          </a:p>
          <a:p>
            <a:pPr marR="0" algn="l" rtl="0"/>
            <a:endParaRPr lang="en-US" altLang="ko-KR" sz="16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ko-KR" altLang="en-US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</a:t>
            </a:r>
            <a:r>
              <a:rPr lang="en-US" altLang="ko-KR" sz="1650" b="1" i="0" u="none" strike="noStrike" baseline="0" dirty="0">
                <a:solidFill>
                  <a:srgbClr val="00863D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6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8D7C4F06-0640-61F1-5D3C-12ED0FD59A8D}"/>
              </a:ext>
            </a:extLst>
          </p:cNvPr>
          <p:cNvSpPr/>
          <p:nvPr/>
        </p:nvSpPr>
        <p:spPr bwMode="auto">
          <a:xfrm>
            <a:off x="4843750" y="3075560"/>
            <a:ext cx="98622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함수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4" name="직사각형 43">
            <a:extLst>
              <a:ext uri="{FF2B5EF4-FFF2-40B4-BE49-F238E27FC236}">
                <a16:creationId xmlns:a16="http://schemas.microsoft.com/office/drawing/2014/main" id="{FF6DEF7F-5A2D-6137-60AE-A599FC450312}"/>
              </a:ext>
            </a:extLst>
          </p:cNvPr>
          <p:cNvSpPr/>
          <p:nvPr/>
        </p:nvSpPr>
        <p:spPr bwMode="auto">
          <a:xfrm>
            <a:off x="3740975" y="1971086"/>
            <a:ext cx="203603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서로 다른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개의 자료형 타입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1" name="직선 화살표 연결선 50">
            <a:extLst>
              <a:ext uri="{FF2B5EF4-FFF2-40B4-BE49-F238E27FC236}">
                <a16:creationId xmlns:a16="http://schemas.microsoft.com/office/drawing/2014/main" id="{A730E0B5-5F58-6DDD-21A3-E95A95A80C4F}"/>
              </a:ext>
            </a:extLst>
          </p:cNvPr>
          <p:cNvCxnSpPr>
            <a:cxnSpLocks/>
          </p:cNvCxnSpPr>
          <p:nvPr/>
        </p:nvCxnSpPr>
        <p:spPr>
          <a:xfrm flipH="1">
            <a:off x="2654421" y="4365104"/>
            <a:ext cx="711000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2" name="직사각형 51">
            <a:extLst>
              <a:ext uri="{FF2B5EF4-FFF2-40B4-BE49-F238E27FC236}">
                <a16:creationId xmlns:a16="http://schemas.microsoft.com/office/drawing/2014/main" id="{3E59BE75-CCAC-F3C7-2E3C-D576AAACAE08}"/>
              </a:ext>
            </a:extLst>
          </p:cNvPr>
          <p:cNvSpPr/>
          <p:nvPr/>
        </p:nvSpPr>
        <p:spPr bwMode="auto">
          <a:xfrm>
            <a:off x="3365421" y="4014430"/>
            <a:ext cx="3942882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와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b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가 서로 다른 </a:t>
            </a: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자료형이므로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제너릭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타입도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T1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과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T2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로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다르게 선언해야 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6" name="직선 화살표 연결선 55">
            <a:extLst>
              <a:ext uri="{FF2B5EF4-FFF2-40B4-BE49-F238E27FC236}">
                <a16:creationId xmlns:a16="http://schemas.microsoft.com/office/drawing/2014/main" id="{D4CB38A5-7749-221F-39B5-5AFAE6B301ED}"/>
              </a:ext>
            </a:extLst>
          </p:cNvPr>
          <p:cNvCxnSpPr>
            <a:cxnSpLocks/>
            <a:stCxn id="57" idx="1"/>
          </p:cNvCxnSpPr>
          <p:nvPr/>
        </p:nvCxnSpPr>
        <p:spPr>
          <a:xfrm flipH="1" flipV="1">
            <a:off x="4427984" y="6031256"/>
            <a:ext cx="590993" cy="1015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B34A0918-7DE8-AC09-439E-310A783EB0DD}"/>
              </a:ext>
            </a:extLst>
          </p:cNvPr>
          <p:cNvSpPr/>
          <p:nvPr/>
        </p:nvSpPr>
        <p:spPr bwMode="auto">
          <a:xfrm>
            <a:off x="5018977" y="5910289"/>
            <a:ext cx="182894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와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b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가 서로 다른 자료형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66" name="직선 화살표 연결선 65">
            <a:extLst>
              <a:ext uri="{FF2B5EF4-FFF2-40B4-BE49-F238E27FC236}">
                <a16:creationId xmlns:a16="http://schemas.microsoft.com/office/drawing/2014/main" id="{8D0A9F5C-FEA5-7268-85CA-7F3EBE4FC8FA}"/>
              </a:ext>
            </a:extLst>
          </p:cNvPr>
          <p:cNvCxnSpPr>
            <a:cxnSpLocks/>
            <a:stCxn id="52" idx="1"/>
          </p:cNvCxnSpPr>
          <p:nvPr/>
        </p:nvCxnSpPr>
        <p:spPr>
          <a:xfrm flipH="1">
            <a:off x="2465245" y="4230195"/>
            <a:ext cx="900176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62771A6B-3FA3-4392-8E0F-243334985137}"/>
              </a:ext>
            </a:extLst>
          </p:cNvPr>
          <p:cNvSpPr/>
          <p:nvPr/>
        </p:nvSpPr>
        <p:spPr>
          <a:xfrm>
            <a:off x="2428111" y="2574375"/>
            <a:ext cx="360015" cy="27425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6" name="직사각형 45">
            <a:extLst>
              <a:ext uri="{FF2B5EF4-FFF2-40B4-BE49-F238E27FC236}">
                <a16:creationId xmlns:a16="http://schemas.microsoft.com/office/drawing/2014/main" id="{FF8ED7CD-2295-58D7-45D8-66596E7EC1D8}"/>
              </a:ext>
            </a:extLst>
          </p:cNvPr>
          <p:cNvSpPr/>
          <p:nvPr/>
        </p:nvSpPr>
        <p:spPr>
          <a:xfrm>
            <a:off x="3383371" y="2562054"/>
            <a:ext cx="360015" cy="27425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8" name="직사각형 47">
            <a:extLst>
              <a:ext uri="{FF2B5EF4-FFF2-40B4-BE49-F238E27FC236}">
                <a16:creationId xmlns:a16="http://schemas.microsoft.com/office/drawing/2014/main" id="{B38E412E-E0E4-05FF-3D8B-DCE516091687}"/>
              </a:ext>
            </a:extLst>
          </p:cNvPr>
          <p:cNvSpPr/>
          <p:nvPr/>
        </p:nvSpPr>
        <p:spPr>
          <a:xfrm>
            <a:off x="1925471" y="2836515"/>
            <a:ext cx="314882" cy="27425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9" name="직사각형 48">
            <a:extLst>
              <a:ext uri="{FF2B5EF4-FFF2-40B4-BE49-F238E27FC236}">
                <a16:creationId xmlns:a16="http://schemas.microsoft.com/office/drawing/2014/main" id="{7B571E57-80A1-C585-0175-D230B2F340BF}"/>
              </a:ext>
            </a:extLst>
          </p:cNvPr>
          <p:cNvSpPr/>
          <p:nvPr/>
        </p:nvSpPr>
        <p:spPr>
          <a:xfrm>
            <a:off x="2496980" y="2843365"/>
            <a:ext cx="314882" cy="27425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50" name="직사각형 49">
            <a:extLst>
              <a:ext uri="{FF2B5EF4-FFF2-40B4-BE49-F238E27FC236}">
                <a16:creationId xmlns:a16="http://schemas.microsoft.com/office/drawing/2014/main" id="{E18F6CC4-461D-DCD4-65B6-DB46BEC4EFE8}"/>
              </a:ext>
            </a:extLst>
          </p:cNvPr>
          <p:cNvSpPr/>
          <p:nvPr/>
        </p:nvSpPr>
        <p:spPr>
          <a:xfrm>
            <a:off x="894770" y="2502328"/>
            <a:ext cx="3438034" cy="140256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53" name="직사각형 52">
            <a:extLst>
              <a:ext uri="{FF2B5EF4-FFF2-40B4-BE49-F238E27FC236}">
                <a16:creationId xmlns:a16="http://schemas.microsoft.com/office/drawing/2014/main" id="{20C0B513-1630-CDF0-AF8B-72CDFEC1D1D4}"/>
              </a:ext>
            </a:extLst>
          </p:cNvPr>
          <p:cNvSpPr/>
          <p:nvPr/>
        </p:nvSpPr>
        <p:spPr>
          <a:xfrm>
            <a:off x="1807305" y="5325028"/>
            <a:ext cx="1124887" cy="31151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22" name="직선 연결선 21">
            <a:extLst>
              <a:ext uri="{FF2B5EF4-FFF2-40B4-BE49-F238E27FC236}">
                <a16:creationId xmlns:a16="http://schemas.microsoft.com/office/drawing/2014/main" id="{677869FD-733F-458A-A785-252C820437C2}"/>
              </a:ext>
            </a:extLst>
          </p:cNvPr>
          <p:cNvCxnSpPr>
            <a:cxnSpLocks/>
          </p:cNvCxnSpPr>
          <p:nvPr/>
        </p:nvCxnSpPr>
        <p:spPr>
          <a:xfrm>
            <a:off x="2687221" y="5592519"/>
            <a:ext cx="0" cy="140737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w="med" len="lg"/>
          </a:ln>
          <a:effectLst/>
        </p:spPr>
      </p:cxnSp>
      <p:cxnSp>
        <p:nvCxnSpPr>
          <p:cNvPr id="25" name="직선 연결선 24">
            <a:extLst>
              <a:ext uri="{FF2B5EF4-FFF2-40B4-BE49-F238E27FC236}">
                <a16:creationId xmlns:a16="http://schemas.microsoft.com/office/drawing/2014/main" id="{16A70B9F-EF4E-B1C2-7E36-160CC200FCD4}"/>
              </a:ext>
            </a:extLst>
          </p:cNvPr>
          <p:cNvCxnSpPr>
            <a:cxnSpLocks/>
          </p:cNvCxnSpPr>
          <p:nvPr/>
        </p:nvCxnSpPr>
        <p:spPr>
          <a:xfrm>
            <a:off x="2500144" y="5592519"/>
            <a:ext cx="4628" cy="61516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w="med" len="lg"/>
          </a:ln>
          <a:effectLst/>
        </p:spPr>
      </p:cxnSp>
      <p:cxnSp>
        <p:nvCxnSpPr>
          <p:cNvPr id="40" name="직선 화살표 연결선 39">
            <a:extLst>
              <a:ext uri="{FF2B5EF4-FFF2-40B4-BE49-F238E27FC236}">
                <a16:creationId xmlns:a16="http://schemas.microsoft.com/office/drawing/2014/main" id="{CD9FC03B-ECA4-EF72-7D2F-B8F279136FA6}"/>
              </a:ext>
            </a:extLst>
          </p:cNvPr>
          <p:cNvCxnSpPr>
            <a:cxnSpLocks/>
          </p:cNvCxnSpPr>
          <p:nvPr/>
        </p:nvCxnSpPr>
        <p:spPr>
          <a:xfrm>
            <a:off x="2687221" y="5733256"/>
            <a:ext cx="965050" cy="1373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54" name="직선 화살표 연결선 53">
            <a:extLst>
              <a:ext uri="{FF2B5EF4-FFF2-40B4-BE49-F238E27FC236}">
                <a16:creationId xmlns:a16="http://schemas.microsoft.com/office/drawing/2014/main" id="{30716443-6B15-5159-3CCF-AE4AE841B1E9}"/>
              </a:ext>
            </a:extLst>
          </p:cNvPr>
          <p:cNvCxnSpPr>
            <a:cxnSpLocks/>
          </p:cNvCxnSpPr>
          <p:nvPr/>
        </p:nvCxnSpPr>
        <p:spPr>
          <a:xfrm>
            <a:off x="2504772" y="6200533"/>
            <a:ext cx="1142651" cy="714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73" name="TextBox 72">
            <a:extLst>
              <a:ext uri="{FF2B5EF4-FFF2-40B4-BE49-F238E27FC236}">
                <a16:creationId xmlns:a16="http://schemas.microsoft.com/office/drawing/2014/main" id="{7595263B-D697-9A32-F508-9988C1796212}"/>
              </a:ext>
            </a:extLst>
          </p:cNvPr>
          <p:cNvSpPr txBox="1"/>
          <p:nvPr/>
        </p:nvSpPr>
        <p:spPr>
          <a:xfrm>
            <a:off x="3647423" y="5583641"/>
            <a:ext cx="1156980" cy="33855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double</a:t>
            </a:r>
            <a:r>
              <a:rPr lang="ko-KR" altLang="en-US" sz="16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형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3EDA910D-9227-3097-992A-B82A46A94EF3}"/>
              </a:ext>
            </a:extLst>
          </p:cNvPr>
          <p:cNvSpPr txBox="1"/>
          <p:nvPr/>
        </p:nvSpPr>
        <p:spPr>
          <a:xfrm>
            <a:off x="3647423" y="6031256"/>
            <a:ext cx="1156980" cy="33855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ko-KR" altLang="en-US" sz="16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형</a:t>
            </a:r>
          </a:p>
        </p:txBody>
      </p:sp>
      <p:cxnSp>
        <p:nvCxnSpPr>
          <p:cNvPr id="31" name="연결선: 꺾임 30">
            <a:extLst>
              <a:ext uri="{FF2B5EF4-FFF2-40B4-BE49-F238E27FC236}">
                <a16:creationId xmlns:a16="http://schemas.microsoft.com/office/drawing/2014/main" id="{2DEABB2F-EE90-470B-A709-D4E54C898A29}"/>
              </a:ext>
            </a:extLst>
          </p:cNvPr>
          <p:cNvCxnSpPr>
            <a:cxnSpLocks/>
            <a:stCxn id="44" idx="1"/>
            <a:endCxn id="19" idx="0"/>
          </p:cNvCxnSpPr>
          <p:nvPr/>
        </p:nvCxnSpPr>
        <p:spPr bwMode="auto">
          <a:xfrm rot="10800000" flipV="1">
            <a:off x="2608119" y="2102211"/>
            <a:ext cx="1132856" cy="472163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34" name="연결선: 꺾임 33">
            <a:extLst>
              <a:ext uri="{FF2B5EF4-FFF2-40B4-BE49-F238E27FC236}">
                <a16:creationId xmlns:a16="http://schemas.microsoft.com/office/drawing/2014/main" id="{2E8BC8F7-370C-BDFD-5038-CA1AFCFB59DB}"/>
              </a:ext>
            </a:extLst>
          </p:cNvPr>
          <p:cNvCxnSpPr>
            <a:cxnSpLocks/>
            <a:stCxn id="44" idx="2"/>
            <a:endCxn id="46" idx="3"/>
          </p:cNvCxnSpPr>
          <p:nvPr/>
        </p:nvCxnSpPr>
        <p:spPr bwMode="auto">
          <a:xfrm rot="5400000">
            <a:off x="4018269" y="1958456"/>
            <a:ext cx="465842" cy="1015607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5" name="직선 화살표 연결선 44">
            <a:extLst>
              <a:ext uri="{FF2B5EF4-FFF2-40B4-BE49-F238E27FC236}">
                <a16:creationId xmlns:a16="http://schemas.microsoft.com/office/drawing/2014/main" id="{040A1ACC-A3B5-EAEA-7224-646E22A86540}"/>
              </a:ext>
            </a:extLst>
          </p:cNvPr>
          <p:cNvCxnSpPr>
            <a:cxnSpLocks/>
            <a:stCxn id="42" idx="1"/>
            <a:endCxn id="50" idx="3"/>
          </p:cNvCxnSpPr>
          <p:nvPr/>
        </p:nvCxnSpPr>
        <p:spPr>
          <a:xfrm flipH="1" flipV="1">
            <a:off x="4332804" y="3203609"/>
            <a:ext cx="510946" cy="307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58" name="연결선: 꺾임 57">
            <a:extLst>
              <a:ext uri="{FF2B5EF4-FFF2-40B4-BE49-F238E27FC236}">
                <a16:creationId xmlns:a16="http://schemas.microsoft.com/office/drawing/2014/main" id="{D90A3EA0-B962-AD37-E3D0-A7FA59524C36}"/>
              </a:ext>
            </a:extLst>
          </p:cNvPr>
          <p:cNvCxnSpPr>
            <a:cxnSpLocks/>
            <a:endCxn id="48" idx="2"/>
          </p:cNvCxnSpPr>
          <p:nvPr/>
        </p:nvCxnSpPr>
        <p:spPr bwMode="auto">
          <a:xfrm rot="16200000" flipV="1">
            <a:off x="1119903" y="4073777"/>
            <a:ext cx="2308351" cy="382332"/>
          </a:xfrm>
          <a:prstGeom prst="bentConnector3">
            <a:avLst>
              <a:gd name="adj1" fmla="val 58253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1" name="직선 화살표 연결선 60">
            <a:extLst>
              <a:ext uri="{FF2B5EF4-FFF2-40B4-BE49-F238E27FC236}">
                <a16:creationId xmlns:a16="http://schemas.microsoft.com/office/drawing/2014/main" id="{5C88327B-89A7-69D7-CF0A-90F5AEB75799}"/>
              </a:ext>
            </a:extLst>
          </p:cNvPr>
          <p:cNvCxnSpPr>
            <a:cxnSpLocks/>
            <a:endCxn id="49" idx="2"/>
          </p:cNvCxnSpPr>
          <p:nvPr/>
        </p:nvCxnSpPr>
        <p:spPr>
          <a:xfrm flipV="1">
            <a:off x="2654421" y="3117617"/>
            <a:ext cx="0" cy="228183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4" grpId="0" animBg="1"/>
      <p:bldP spid="52" grpId="0" animBg="1"/>
      <p:bldP spid="57" grpId="0" animBg="1"/>
      <p:bldP spid="19" grpId="0" animBg="1"/>
      <p:bldP spid="46" grpId="0" animBg="1"/>
      <p:bldP spid="48" grpId="0" animBg="1"/>
      <p:bldP spid="49" grpId="0" animBg="1"/>
      <p:bldP spid="50" grpId="0" animBg="1"/>
      <p:bldP spid="53" grpId="0" animBg="1"/>
      <p:bldP spid="73" grpId="0"/>
      <p:bldP spid="76" grpId="0"/>
    </p:bldLst>
  </p:timing>
</p:sld>
</file>

<file path=ppt/theme/theme1.xml><?xml version="1.0" encoding="utf-8"?>
<a:theme xmlns:a="http://schemas.openxmlformats.org/drawingml/2006/main" name="색종이 상자">
  <a:themeElements>
    <a:clrScheme name="색종이 상자 1">
      <a:dk1>
        <a:srgbClr val="000000"/>
      </a:dk1>
      <a:lt1>
        <a:srgbClr val="FFFFFF"/>
      </a:lt1>
      <a:dk2>
        <a:srgbClr val="CC6600"/>
      </a:dk2>
      <a:lt2>
        <a:srgbClr val="F5B363"/>
      </a:lt2>
      <a:accent1>
        <a:srgbClr val="EB933B"/>
      </a:accent1>
      <a:accent2>
        <a:srgbClr val="F3C917"/>
      </a:accent2>
      <a:accent3>
        <a:srgbClr val="FFFFFF"/>
      </a:accent3>
      <a:accent4>
        <a:srgbClr val="000000"/>
      </a:accent4>
      <a:accent5>
        <a:srgbClr val="F3C8AF"/>
      </a:accent5>
      <a:accent6>
        <a:srgbClr val="DCB614"/>
      </a:accent6>
      <a:hlink>
        <a:srgbClr val="BB9321"/>
      </a:hlink>
      <a:folHlink>
        <a:srgbClr val="F1E785"/>
      </a:folHlink>
    </a:clrScheme>
    <a:fontScheme name="색종이 상자">
      <a:majorFont>
        <a:latin typeface="굴림"/>
        <a:ea typeface="굴림"/>
        <a:cs typeface="Arial"/>
      </a:majorFont>
      <a:minorFont>
        <a:latin typeface="굴림"/>
        <a:ea typeface="굴림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FontTx/>
          <a:buNone/>
          <a:defRPr kumimoji="1" lang="ko-KR" altLang="en-US" sz="1800" b="0" i="0" u="none" strike="noStrike" cap="none" normalizeH="0" baseline="0" smtClean="0">
            <a:solidFill>
              <a:schemeClr val="tx1"/>
            </a:solidFill>
            <a:effectLst/>
            <a:latin typeface="굴림"/>
            <a:ea typeface="굴림"/>
          </a:defRPr>
        </a:defPPr>
      </a:lstStyle>
    </a:spDef>
    <a:lnDef>
      <a:spPr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FontTx/>
          <a:buNone/>
          <a:defRPr kumimoji="1" lang="ko-KR" altLang="en-US" sz="1800" b="0" i="0" u="none" strike="noStrike" cap="none" normalizeH="0" baseline="0" smtClean="0">
            <a:solidFill>
              <a:schemeClr val="tx1"/>
            </a:solidFill>
            <a:effectLst/>
            <a:latin typeface="굴림"/>
            <a:ea typeface="굴림"/>
          </a:defRPr>
        </a:defPPr>
      </a:lstStyle>
    </a:lnDef>
    <a:txDef>
      <a:spPr/>
      <a:bodyPr/>
      <a:lstStyle/>
    </a:tx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3358</TotalTime>
  <Words>3843</Words>
  <Application>Microsoft Office PowerPoint</Application>
  <PresentationFormat>화면 슬라이드 쇼(4:3)</PresentationFormat>
  <Paragraphs>838</Paragraphs>
  <Slides>46</Slides>
  <Notes>2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46</vt:i4>
      </vt:variant>
    </vt:vector>
  </HeadingPairs>
  <TitlesOfParts>
    <vt:vector size="51" baseType="lpstr">
      <vt:lpstr>굴림</vt:lpstr>
      <vt:lpstr>맑은 고딕</vt:lpstr>
      <vt:lpstr>Arial</vt:lpstr>
      <vt:lpstr>Wingdings</vt:lpstr>
      <vt:lpstr>색종이 상자</vt:lpstr>
      <vt:lpstr>[10주차 C++ 언어프로그래밍]템플릿</vt:lpstr>
      <vt:lpstr>템플릿(template) 이란</vt:lpstr>
      <vt:lpstr>템플릿(template) 이란</vt:lpstr>
      <vt:lpstr>템플릿 함수(template function)</vt:lpstr>
      <vt:lpstr>템플릿 함수(template function)</vt:lpstr>
      <vt:lpstr>템플릿 함수(template function)</vt:lpstr>
      <vt:lpstr>템플릿 함수(template function)</vt:lpstr>
      <vt:lpstr>템플릿 함수(template function)</vt:lpstr>
      <vt:lpstr>템플릿 함수(template function)</vt:lpstr>
      <vt:lpstr>템플릿 함수(template function)</vt:lpstr>
      <vt:lpstr>템플릿 함수(template function)</vt:lpstr>
      <vt:lpstr>템플릿 함수(template function)</vt:lpstr>
      <vt:lpstr>함수원형선언에서 매개변수에 디폴트 값을 지정</vt:lpstr>
      <vt:lpstr>템플릿 함수(template function)</vt:lpstr>
      <vt:lpstr>템플릿 함수(template function)</vt:lpstr>
      <vt:lpstr>템플릿 함수(template function)</vt:lpstr>
      <vt:lpstr>템플릿 함수(template function)</vt:lpstr>
      <vt:lpstr>템플릿 함수와 일반 함수의 중복</vt:lpstr>
      <vt:lpstr>템플릿 함수(template function)</vt:lpstr>
      <vt:lpstr>템플릿 함수(template function)</vt:lpstr>
      <vt:lpstr>템플릿 함수(template function)</vt:lpstr>
      <vt:lpstr>템플릿 함수(template function)</vt:lpstr>
      <vt:lpstr>템플릿 클래스(template class)</vt:lpstr>
      <vt:lpstr>템플릿 클래스(template class)</vt:lpstr>
      <vt:lpstr>템플릿 클래스(template class)</vt:lpstr>
      <vt:lpstr>템플릿 클래스(template class)</vt:lpstr>
      <vt:lpstr>템플릿 클래스(template class)</vt:lpstr>
      <vt:lpstr>템플릿 클래스(template class)</vt:lpstr>
      <vt:lpstr>템플릿 클래스(template class)</vt:lpstr>
      <vt:lpstr>템플릿 클래스(template class)</vt:lpstr>
      <vt:lpstr>템플릿 클래스(template class)</vt:lpstr>
      <vt:lpstr>템플릿 클래스(template class)</vt:lpstr>
      <vt:lpstr>템플릿 클래스(template class)</vt:lpstr>
      <vt:lpstr>템플릿 클래스(template class)</vt:lpstr>
      <vt:lpstr>템플릿 클래스(template class)</vt:lpstr>
      <vt:lpstr> const</vt:lpstr>
      <vt:lpstr>템플릿 클래스(template class)</vt:lpstr>
      <vt:lpstr>템플릿 클래스(template class)</vt:lpstr>
      <vt:lpstr>템플릿 클래스(template class)</vt:lpstr>
      <vt:lpstr>템플릿 클래스(template class)</vt:lpstr>
      <vt:lpstr>템플릿 클래스(template class)</vt:lpstr>
      <vt:lpstr>템플릿 클래스(template class)</vt:lpstr>
      <vt:lpstr>템플릿 클래스(template class)</vt:lpstr>
      <vt:lpstr>상속 접근 제어 지정자의 종류에 따른 상속 범위</vt:lpstr>
      <vt:lpstr>템플릿 클래스(template class)</vt:lpstr>
      <vt:lpstr>템플릿 클래스(template class)</vt:lpstr>
    </vt:vector>
  </TitlesOfParts>
  <Manager/>
  <Company>전자과컴실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C++</dc:title>
  <dc:creator>전자과컴실</dc:creator>
  <cp:lastModifiedBy>Seungho Lee</cp:lastModifiedBy>
  <cp:revision>1688</cp:revision>
  <dcterms:created xsi:type="dcterms:W3CDTF">2009-03-24T09:38:36Z</dcterms:created>
  <dcterms:modified xsi:type="dcterms:W3CDTF">2024-11-06T04:01:44Z</dcterms:modified>
  <cp:version>1000.0000.01</cp:version>
</cp:coreProperties>
</file>